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notesMasterIdLst>
    <p:notesMasterId r:id="rId16"/>
  </p:notes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70" r:id="rId14"/>
    <p:sldId id="271"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14"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08F32E-FA51-47E1-BFCF-74AF6708D333}" type="datetimeFigureOut">
              <a:rPr lang="LID4096" smtClean="0"/>
              <a:t>09/28/2026</a:t>
            </a:fld>
            <a:endParaRPr lang="LID4096"/>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LID4096"/>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77A0FD-D1C2-4687-A0D5-6FC16975D5C9}" type="slidenum">
              <a:rPr lang="LID4096" smtClean="0"/>
              <a:t>‹#›</a:t>
            </a:fld>
            <a:endParaRPr lang="LID4096"/>
          </a:p>
        </p:txBody>
      </p:sp>
    </p:spTree>
    <p:extLst>
      <p:ext uri="{BB962C8B-B14F-4D97-AF65-F5344CB8AC3E}">
        <p14:creationId xmlns:p14="http://schemas.microsoft.com/office/powerpoint/2010/main" val="15258497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LID4096" dirty="0"/>
          </a:p>
        </p:txBody>
      </p:sp>
      <p:sp>
        <p:nvSpPr>
          <p:cNvPr id="4" name="Номер слайда 3"/>
          <p:cNvSpPr>
            <a:spLocks noGrp="1"/>
          </p:cNvSpPr>
          <p:nvPr>
            <p:ph type="sldNum" sz="quarter" idx="5"/>
          </p:nvPr>
        </p:nvSpPr>
        <p:spPr/>
        <p:txBody>
          <a:bodyPr/>
          <a:lstStyle/>
          <a:p>
            <a:fld id="{F877A0FD-D1C2-4687-A0D5-6FC16975D5C9}" type="slidenum">
              <a:rPr lang="LID4096" smtClean="0"/>
              <a:t>5</a:t>
            </a:fld>
            <a:endParaRPr lang="LID4096"/>
          </a:p>
        </p:txBody>
      </p:sp>
    </p:spTree>
    <p:extLst>
      <p:ext uri="{BB962C8B-B14F-4D97-AF65-F5344CB8AC3E}">
        <p14:creationId xmlns:p14="http://schemas.microsoft.com/office/powerpoint/2010/main" val="3374344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LID4096" dirty="0"/>
          </a:p>
        </p:txBody>
      </p:sp>
      <p:sp>
        <p:nvSpPr>
          <p:cNvPr id="4" name="Номер слайда 3"/>
          <p:cNvSpPr>
            <a:spLocks noGrp="1"/>
          </p:cNvSpPr>
          <p:nvPr>
            <p:ph type="sldNum" sz="quarter" idx="5"/>
          </p:nvPr>
        </p:nvSpPr>
        <p:spPr/>
        <p:txBody>
          <a:bodyPr/>
          <a:lstStyle/>
          <a:p>
            <a:fld id="{F877A0FD-D1C2-4687-A0D5-6FC16975D5C9}" type="slidenum">
              <a:rPr lang="LID4096" smtClean="0"/>
              <a:t>7</a:t>
            </a:fld>
            <a:endParaRPr lang="LID4096"/>
          </a:p>
        </p:txBody>
      </p:sp>
    </p:spTree>
    <p:extLst>
      <p:ext uri="{BB962C8B-B14F-4D97-AF65-F5344CB8AC3E}">
        <p14:creationId xmlns:p14="http://schemas.microsoft.com/office/powerpoint/2010/main" val="3550848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3292AFFB-EAB7-4320-A0BF-7470348A0467}" type="datetimeFigureOut">
              <a:rPr lang="ru-RU" smtClean="0"/>
              <a:pPr/>
              <a:t>28.09.2026</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FBBA873-E32F-47B8-A7BA-45C5748380BF}" type="slidenum">
              <a:rPr lang="ru-RU" smtClean="0"/>
              <a:pPr/>
              <a:t>‹#›</a:t>
            </a:fld>
            <a:endParaRPr lang="ru-RU"/>
          </a:p>
        </p:txBody>
      </p:sp>
    </p:spTree>
    <p:extLst>
      <p:ext uri="{BB962C8B-B14F-4D97-AF65-F5344CB8AC3E}">
        <p14:creationId xmlns:p14="http://schemas.microsoft.com/office/powerpoint/2010/main" val="2362140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292AFFB-EAB7-4320-A0BF-7470348A0467}" type="datetimeFigureOut">
              <a:rPr lang="ru-RU" smtClean="0"/>
              <a:pPr/>
              <a:t>28.09.2026</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BBA873-E32F-47B8-A7BA-45C5748380BF}" type="slidenum">
              <a:rPr lang="ru-RU" smtClean="0"/>
              <a:pPr/>
              <a:t>‹#›</a:t>
            </a:fld>
            <a:endParaRPr lang="ru-RU"/>
          </a:p>
        </p:txBody>
      </p:sp>
    </p:spTree>
    <p:extLst>
      <p:ext uri="{BB962C8B-B14F-4D97-AF65-F5344CB8AC3E}">
        <p14:creationId xmlns:p14="http://schemas.microsoft.com/office/powerpoint/2010/main" val="257779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292AFFB-EAB7-4320-A0BF-7470348A0467}" type="datetimeFigureOut">
              <a:rPr lang="ru-RU" smtClean="0"/>
              <a:pPr/>
              <a:t>28.09.2026</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BBA873-E32F-47B8-A7BA-45C5748380BF}" type="slidenum">
              <a:rPr lang="ru-RU" smtClean="0"/>
              <a:pPr/>
              <a:t>‹#›</a:t>
            </a:fld>
            <a:endParaRPr lang="ru-RU"/>
          </a:p>
        </p:txBody>
      </p:sp>
    </p:spTree>
    <p:extLst>
      <p:ext uri="{BB962C8B-B14F-4D97-AF65-F5344CB8AC3E}">
        <p14:creationId xmlns:p14="http://schemas.microsoft.com/office/powerpoint/2010/main" val="3962661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3292AFFB-EAB7-4320-A0BF-7470348A0467}" type="datetimeFigureOut">
              <a:rPr lang="ru-RU" smtClean="0"/>
              <a:pPr/>
              <a:t>28.09.2026</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FBBA873-E32F-47B8-A7BA-45C5748380BF}" type="slidenum">
              <a:rPr lang="ru-RU" smtClean="0"/>
              <a:pPr/>
              <a:t>‹#›</a:t>
            </a:fld>
            <a:endParaRPr lang="ru-RU"/>
          </a:p>
        </p:txBody>
      </p:sp>
    </p:spTree>
    <p:extLst>
      <p:ext uri="{BB962C8B-B14F-4D97-AF65-F5344CB8AC3E}">
        <p14:creationId xmlns:p14="http://schemas.microsoft.com/office/powerpoint/2010/main" val="119944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3292AFFB-EAB7-4320-A0BF-7470348A0467}" type="datetimeFigureOut">
              <a:rPr lang="ru-RU" smtClean="0"/>
              <a:pPr/>
              <a:t>28.09.2026</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FBBA873-E32F-47B8-A7BA-45C5748380BF}" type="slidenum">
              <a:rPr lang="ru-RU" smtClean="0"/>
              <a:pPr/>
              <a:t>‹#›</a:t>
            </a:fld>
            <a:endParaRPr lang="ru-RU"/>
          </a:p>
        </p:txBody>
      </p:sp>
    </p:spTree>
    <p:extLst>
      <p:ext uri="{BB962C8B-B14F-4D97-AF65-F5344CB8AC3E}">
        <p14:creationId xmlns:p14="http://schemas.microsoft.com/office/powerpoint/2010/main" val="663045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3292AFFB-EAB7-4320-A0BF-7470348A0467}" type="datetimeFigureOut">
              <a:rPr lang="ru-RU" smtClean="0"/>
              <a:pPr/>
              <a:t>28.09.2026</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FBBA873-E32F-47B8-A7BA-45C5748380BF}" type="slidenum">
              <a:rPr lang="ru-RU" smtClean="0"/>
              <a:pPr/>
              <a:t>‹#›</a:t>
            </a:fld>
            <a:endParaRPr lang="ru-RU"/>
          </a:p>
        </p:txBody>
      </p:sp>
    </p:spTree>
    <p:extLst>
      <p:ext uri="{BB962C8B-B14F-4D97-AF65-F5344CB8AC3E}">
        <p14:creationId xmlns:p14="http://schemas.microsoft.com/office/powerpoint/2010/main" val="2673740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92AFFB-EAB7-4320-A0BF-7470348A0467}" type="datetimeFigureOut">
              <a:rPr lang="ru-RU" smtClean="0"/>
              <a:pPr/>
              <a:t>28.09.2026</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FBBA873-E32F-47B8-A7BA-45C5748380BF}" type="slidenum">
              <a:rPr lang="ru-RU" smtClean="0"/>
              <a:pPr/>
              <a:t>‹#›</a:t>
            </a:fld>
            <a:endParaRPr lang="ru-RU"/>
          </a:p>
        </p:txBody>
      </p:sp>
    </p:spTree>
    <p:extLst>
      <p:ext uri="{BB962C8B-B14F-4D97-AF65-F5344CB8AC3E}">
        <p14:creationId xmlns:p14="http://schemas.microsoft.com/office/powerpoint/2010/main" val="401718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292AFFB-EAB7-4320-A0BF-7470348A0467}" type="datetimeFigureOut">
              <a:rPr lang="ru-RU" smtClean="0"/>
              <a:pPr/>
              <a:t>28.09.2026</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FBBA873-E32F-47B8-A7BA-45C5748380BF}" type="slidenum">
              <a:rPr lang="ru-RU" smtClean="0"/>
              <a:pPr/>
              <a:t>‹#›</a:t>
            </a:fld>
            <a:endParaRPr lang="ru-RU"/>
          </a:p>
        </p:txBody>
      </p:sp>
    </p:spTree>
    <p:extLst>
      <p:ext uri="{BB962C8B-B14F-4D97-AF65-F5344CB8AC3E}">
        <p14:creationId xmlns:p14="http://schemas.microsoft.com/office/powerpoint/2010/main" val="1883157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292AFFB-EAB7-4320-A0BF-7470348A0467}" type="datetimeFigureOut">
              <a:rPr lang="ru-RU" smtClean="0"/>
              <a:pPr/>
              <a:t>28.09.2026</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BBA873-E32F-47B8-A7BA-45C5748380BF}" type="slidenum">
              <a:rPr lang="ru-RU" smtClean="0"/>
              <a:pPr/>
              <a:t>‹#›</a:t>
            </a:fld>
            <a:endParaRPr lang="ru-RU"/>
          </a:p>
        </p:txBody>
      </p:sp>
    </p:spTree>
    <p:extLst>
      <p:ext uri="{BB962C8B-B14F-4D97-AF65-F5344CB8AC3E}">
        <p14:creationId xmlns:p14="http://schemas.microsoft.com/office/powerpoint/2010/main" val="2201258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292AFFB-EAB7-4320-A0BF-7470348A0467}" type="datetimeFigureOut">
              <a:rPr lang="ru-RU" smtClean="0"/>
              <a:pPr/>
              <a:t>28.09.2026</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BBA873-E32F-47B8-A7BA-45C5748380BF}" type="slidenum">
              <a:rPr lang="ru-RU" smtClean="0"/>
              <a:pPr/>
              <a:t>‹#›</a:t>
            </a:fld>
            <a:endParaRPr lang="ru-RU"/>
          </a:p>
        </p:txBody>
      </p:sp>
    </p:spTree>
    <p:extLst>
      <p:ext uri="{BB962C8B-B14F-4D97-AF65-F5344CB8AC3E}">
        <p14:creationId xmlns:p14="http://schemas.microsoft.com/office/powerpoint/2010/main" val="4447606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292AFFB-EAB7-4320-A0BF-7470348A0467}" type="datetimeFigureOut">
              <a:rPr lang="ru-RU" smtClean="0"/>
              <a:pPr/>
              <a:t>28.09.2026</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BBA873-E32F-47B8-A7BA-45C5748380BF}" type="slidenum">
              <a:rPr lang="ru-RU" smtClean="0"/>
              <a:pPr/>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65463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3292AFFB-EAB7-4320-A0BF-7470348A0467}" type="datetimeFigureOut">
              <a:rPr lang="ru-RU" smtClean="0"/>
              <a:pPr/>
              <a:t>28.09.2026</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BBA873-E32F-47B8-A7BA-45C5748380BF}" type="slidenum">
              <a:rPr lang="ru-RU" smtClean="0"/>
              <a:pPr/>
              <a:t>‹#›</a:t>
            </a:fld>
            <a:endParaRPr lang="ru-RU"/>
          </a:p>
        </p:txBody>
      </p:sp>
    </p:spTree>
    <p:extLst>
      <p:ext uri="{BB962C8B-B14F-4D97-AF65-F5344CB8AC3E}">
        <p14:creationId xmlns:p14="http://schemas.microsoft.com/office/powerpoint/2010/main" val="42428783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3292AFFB-EAB7-4320-A0BF-7470348A0467}" type="datetimeFigureOut">
              <a:rPr lang="ru-RU" smtClean="0"/>
              <a:pPr/>
              <a:t>28.09.2026</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BBA873-E32F-47B8-A7BA-45C5748380BF}" type="slidenum">
              <a:rPr lang="ru-RU" smtClean="0"/>
              <a:pPr/>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408616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3292AFFB-EAB7-4320-A0BF-7470348A0467}" type="datetimeFigureOut">
              <a:rPr lang="ru-RU" smtClean="0"/>
              <a:pPr/>
              <a:t>28.09.2026</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BBA873-E32F-47B8-A7BA-45C5748380BF}" type="slidenum">
              <a:rPr lang="ru-RU" smtClean="0"/>
              <a:pPr/>
              <a:t>‹#›</a:t>
            </a:fld>
            <a:endParaRPr lang="ru-RU"/>
          </a:p>
        </p:txBody>
      </p:sp>
    </p:spTree>
    <p:extLst>
      <p:ext uri="{BB962C8B-B14F-4D97-AF65-F5344CB8AC3E}">
        <p14:creationId xmlns:p14="http://schemas.microsoft.com/office/powerpoint/2010/main" val="29937594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292AFFB-EAB7-4320-A0BF-7470348A0467}" type="datetimeFigureOut">
              <a:rPr lang="ru-RU" smtClean="0"/>
              <a:pPr/>
              <a:t>28.09.2026</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BBA873-E32F-47B8-A7BA-45C5748380BF}" type="slidenum">
              <a:rPr lang="ru-RU" smtClean="0"/>
              <a:pPr/>
              <a:t>‹#›</a:t>
            </a:fld>
            <a:endParaRPr lang="ru-RU"/>
          </a:p>
        </p:txBody>
      </p:sp>
    </p:spTree>
    <p:extLst>
      <p:ext uri="{BB962C8B-B14F-4D97-AF65-F5344CB8AC3E}">
        <p14:creationId xmlns:p14="http://schemas.microsoft.com/office/powerpoint/2010/main" val="20264546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292AFFB-EAB7-4320-A0BF-7470348A0467}" type="datetimeFigureOut">
              <a:rPr lang="ru-RU" smtClean="0"/>
              <a:pPr/>
              <a:t>28.09.2026</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BBA873-E32F-47B8-A7BA-45C5748380BF}" type="slidenum">
              <a:rPr lang="ru-RU" smtClean="0"/>
              <a:pPr/>
              <a:t>‹#›</a:t>
            </a:fld>
            <a:endParaRPr lang="ru-RU"/>
          </a:p>
        </p:txBody>
      </p:sp>
    </p:spTree>
    <p:extLst>
      <p:ext uri="{BB962C8B-B14F-4D97-AF65-F5344CB8AC3E}">
        <p14:creationId xmlns:p14="http://schemas.microsoft.com/office/powerpoint/2010/main" val="2948043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292AFFB-EAB7-4320-A0BF-7470348A0467}" type="datetimeFigureOut">
              <a:rPr lang="ru-RU" smtClean="0"/>
              <a:pPr/>
              <a:t>28.09.2026</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FBBA873-E32F-47B8-A7BA-45C5748380BF}" type="slidenum">
              <a:rPr lang="ru-RU" smtClean="0"/>
              <a:pPr/>
              <a:t>‹#›</a:t>
            </a:fld>
            <a:endParaRPr lang="ru-RU"/>
          </a:p>
        </p:txBody>
      </p:sp>
    </p:spTree>
    <p:extLst>
      <p:ext uri="{BB962C8B-B14F-4D97-AF65-F5344CB8AC3E}">
        <p14:creationId xmlns:p14="http://schemas.microsoft.com/office/powerpoint/2010/main" val="2386381131"/>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idx="4294967295"/>
          </p:nvPr>
        </p:nvSpPr>
        <p:spPr>
          <a:xfrm>
            <a:off x="2004646" y="1521069"/>
            <a:ext cx="8959362" cy="3727939"/>
          </a:xfr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ormAutofit/>
          </a:bodyPr>
          <a:lstStyle/>
          <a:p>
            <a:pPr algn="ctr"/>
            <a:r>
              <a:rPr lang="kk-KZ" b="1" dirty="0">
                <a:solidFill>
                  <a:schemeClr val="accent1">
                    <a:lumMod val="75000"/>
                  </a:schemeClr>
                </a:solidFill>
                <a:effectLst>
                  <a:reflection stA="45000" endPos="8000" dist="50800" dir="5400000" sy="-100000" algn="bl" rotWithShape="0"/>
                </a:effectLst>
                <a:latin typeface="Times New Roman" panose="02020603050405020304" pitchFamily="18" charset="0"/>
                <a:cs typeface="Times New Roman" panose="02020603050405020304" pitchFamily="18" charset="0"/>
              </a:rPr>
              <a:t>Павлодар қаласы әкімдігінің «</a:t>
            </a:r>
            <a:r>
              <a:rPr lang="kk-KZ" b="1" dirty="0">
                <a:solidFill>
                  <a:schemeClr val="accent1">
                    <a:lumMod val="75000"/>
                  </a:schemeClr>
                </a:solidFill>
              </a:rPr>
              <a:t>Павлодар қаласы мәдениет және тілдерді дамыту бөлімі»</a:t>
            </a:r>
            <a:r>
              <a:rPr lang="kk-KZ" b="1" dirty="0"/>
              <a:t> </a:t>
            </a:r>
            <a:r>
              <a:rPr lang="kk-KZ" b="1" dirty="0">
                <a:solidFill>
                  <a:schemeClr val="accent1">
                    <a:lumMod val="75000"/>
                  </a:schemeClr>
                </a:solidFill>
                <a:effectLst>
                  <a:reflection stA="45000" endPos="8000" dist="50800" dir="5400000" sy="-100000" algn="bl" rotWithShape="0"/>
                </a:effectLst>
                <a:latin typeface="Times New Roman" panose="02020603050405020304" pitchFamily="18" charset="0"/>
                <a:cs typeface="Times New Roman" panose="02020603050405020304" pitchFamily="18" charset="0"/>
              </a:rPr>
              <a:t>» мемлекеттік мекемесінің 2026-2028</a:t>
            </a:r>
            <a:br>
              <a:rPr lang="kk-KZ" b="1" dirty="0">
                <a:solidFill>
                  <a:schemeClr val="accent1">
                    <a:lumMod val="75000"/>
                  </a:schemeClr>
                </a:solidFill>
                <a:effectLst>
                  <a:reflection stA="45000" endPos="8000" dist="50800" dir="5400000" sy="-100000" algn="bl" rotWithShape="0"/>
                </a:effectLst>
                <a:latin typeface="Times New Roman" panose="02020603050405020304" pitchFamily="18" charset="0"/>
                <a:cs typeface="Times New Roman" panose="02020603050405020304" pitchFamily="18" charset="0"/>
              </a:rPr>
            </a:br>
            <a:r>
              <a:rPr lang="kk-KZ" b="1" dirty="0">
                <a:solidFill>
                  <a:schemeClr val="accent1">
                    <a:lumMod val="75000"/>
                  </a:schemeClr>
                </a:solidFill>
                <a:effectLst>
                  <a:reflection stA="45000" endPos="8000" dist="50800" dir="5400000" sy="-100000" algn="bl" rotWithShape="0"/>
                </a:effectLst>
                <a:latin typeface="Times New Roman" panose="02020603050405020304" pitchFamily="18" charset="0"/>
                <a:cs typeface="Times New Roman" panose="02020603050405020304" pitchFamily="18" charset="0"/>
              </a:rPr>
              <a:t>жылдарға арналған </a:t>
            </a:r>
            <a:br>
              <a:rPr lang="kk-KZ" b="1" dirty="0">
                <a:solidFill>
                  <a:schemeClr val="accent1">
                    <a:lumMod val="75000"/>
                  </a:schemeClr>
                </a:solidFill>
                <a:effectLst>
                  <a:reflection stA="45000" endPos="8000" dist="50800" dir="5400000" sy="-100000" algn="bl" rotWithShape="0"/>
                </a:effectLst>
                <a:latin typeface="Times New Roman" panose="02020603050405020304" pitchFamily="18" charset="0"/>
                <a:cs typeface="Times New Roman" panose="02020603050405020304" pitchFamily="18" charset="0"/>
              </a:rPr>
            </a:br>
            <a:r>
              <a:rPr lang="kk-KZ" b="1" dirty="0">
                <a:solidFill>
                  <a:schemeClr val="accent1">
                    <a:lumMod val="75000"/>
                  </a:schemeClr>
                </a:solidFill>
                <a:effectLst>
                  <a:reflection stA="45000" endPos="8000" dist="50800" dir="5400000" sy="-100000" algn="bl" rotWithShape="0"/>
                </a:effectLst>
                <a:latin typeface="Times New Roman" panose="02020603050405020304" pitchFamily="18" charset="0"/>
                <a:cs typeface="Times New Roman" panose="02020603050405020304" pitchFamily="18" charset="0"/>
              </a:rPr>
              <a:t>АЗАМАТТЫҚ БЮДЖЕТІ</a:t>
            </a:r>
            <a:endParaRPr lang="ru-RU" b="1" dirty="0">
              <a:solidFill>
                <a:schemeClr val="accent1">
                  <a:lumMod val="75000"/>
                </a:schemeClr>
              </a:solidFill>
              <a:effectLst>
                <a:reflection stA="45000" endPos="8000" dist="50800" dir="5400000" sy="-100000" algn="bl" rotWithShape="0"/>
              </a:effectLst>
              <a:latin typeface="Times New Roman" panose="02020603050405020304" pitchFamily="18" charset="0"/>
              <a:cs typeface="Times New Roman" panose="02020603050405020304" pitchFamily="18" charset="0"/>
            </a:endParaRPr>
          </a:p>
        </p:txBody>
      </p:sp>
      <p:sp>
        <p:nvSpPr>
          <p:cNvPr id="4" name="Rectangle 2"/>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92599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a:latin typeface="Times New Roman" panose="02020603050405020304" pitchFamily="18" charset="0"/>
                <a:cs typeface="Times New Roman" panose="02020603050405020304" pitchFamily="18" charset="0"/>
              </a:rPr>
              <a:t>Сайттың құрметті қонақтары!</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500439" y="2133600"/>
            <a:ext cx="9004173" cy="2300835"/>
          </a:xfrm>
        </p:spPr>
        <p:txBody>
          <a:bodyPr>
            <a:normAutofit/>
          </a:bodyPr>
          <a:lstStyle/>
          <a:p>
            <a:r>
              <a:rPr lang="ru-RU" dirty="0" err="1">
                <a:latin typeface="Times New Roman" panose="02020603050405020304" pitchFamily="18" charset="0"/>
                <a:cs typeface="Times New Roman" panose="02020603050405020304" pitchFamily="18" charset="0"/>
              </a:rPr>
              <a:t>Сіздердің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назарларыңызға</a:t>
            </a:r>
            <a:r>
              <a:rPr lang="ru-RU" dirty="0">
                <a:latin typeface="Times New Roman" panose="02020603050405020304" pitchFamily="18" charset="0"/>
                <a:cs typeface="Times New Roman" panose="02020603050405020304" pitchFamily="18" charset="0"/>
              </a:rPr>
              <a:t> Павлодар </a:t>
            </a:r>
            <a:r>
              <a:rPr lang="ru-RU" dirty="0" err="1">
                <a:latin typeface="Times New Roman" panose="02020603050405020304" pitchFamily="18" charset="0"/>
                <a:cs typeface="Times New Roman" panose="02020603050405020304" pitchFamily="18" charset="0"/>
              </a:rPr>
              <a:t>қалалық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мәслихатының</a:t>
            </a:r>
            <a:r>
              <a:rPr lang="ru-RU" dirty="0">
                <a:latin typeface="Times New Roman" panose="02020603050405020304" pitchFamily="18" charset="0"/>
                <a:cs typeface="Times New Roman" panose="02020603050405020304" pitchFamily="18" charset="0"/>
              </a:rPr>
              <a:t> 2026 </a:t>
            </a:r>
            <a:r>
              <a:rPr lang="ru-RU" dirty="0" err="1">
                <a:latin typeface="Times New Roman" panose="02020603050405020304" pitchFamily="18" charset="0"/>
                <a:cs typeface="Times New Roman" panose="02020603050405020304" pitchFamily="18" charset="0"/>
              </a:rPr>
              <a:t>жылғы</a:t>
            </a:r>
            <a:r>
              <a:rPr lang="ru-RU" dirty="0">
                <a:latin typeface="Times New Roman" panose="02020603050405020304" pitchFamily="18" charset="0"/>
                <a:cs typeface="Times New Roman" panose="02020603050405020304" pitchFamily="18" charset="0"/>
              </a:rPr>
              <a:t> 11 </a:t>
            </a:r>
            <a:r>
              <a:rPr lang="ru-RU" dirty="0" err="1">
                <a:latin typeface="Times New Roman" panose="02020603050405020304" pitchFamily="18" charset="0"/>
                <a:cs typeface="Times New Roman" panose="02020603050405020304" pitchFamily="18" charset="0"/>
              </a:rPr>
              <a:t>тамыздағы</a:t>
            </a:r>
            <a:r>
              <a:rPr lang="ru-RU" dirty="0">
                <a:latin typeface="Times New Roman" panose="02020603050405020304" pitchFamily="18" charset="0"/>
                <a:cs typeface="Times New Roman" panose="02020603050405020304" pitchFamily="18" charset="0"/>
              </a:rPr>
              <a:t> Павлодар </a:t>
            </a:r>
            <a:r>
              <a:rPr lang="ru-RU" dirty="0" err="1">
                <a:latin typeface="Times New Roman" panose="02020603050405020304" pitchFamily="18" charset="0"/>
                <a:cs typeface="Times New Roman" panose="02020603050405020304" pitchFamily="18" charset="0"/>
              </a:rPr>
              <a:t>қалалық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маслихатының</a:t>
            </a:r>
            <a:r>
              <a:rPr lang="ru-RU" dirty="0">
                <a:latin typeface="Times New Roman" panose="02020603050405020304" pitchFamily="18" charset="0"/>
                <a:cs typeface="Times New Roman" panose="02020603050405020304" pitchFamily="18" charset="0"/>
              </a:rPr>
              <a:t> № 339/45 </a:t>
            </a:r>
            <a:r>
              <a:rPr lang="kk-KZ" dirty="0">
                <a:latin typeface="Times New Roman" panose="02020603050405020304" pitchFamily="18" charset="0"/>
                <a:cs typeface="Times New Roman" panose="02020603050405020304" pitchFamily="18" charset="0"/>
              </a:rPr>
              <a:t>шешімімен </a:t>
            </a:r>
            <a:r>
              <a:rPr lang="ru-RU" dirty="0">
                <a:latin typeface="Times New Roman" panose="02020603050405020304" pitchFamily="18" charset="0"/>
                <a:cs typeface="Times New Roman" panose="02020603050405020304" pitchFamily="18" charset="0"/>
              </a:rPr>
              <a:t>2025 </a:t>
            </a:r>
            <a:r>
              <a:rPr lang="ru-RU" dirty="0" err="1">
                <a:latin typeface="Times New Roman" panose="02020603050405020304" pitchFamily="18" charset="0"/>
                <a:cs typeface="Times New Roman" panose="02020603050405020304" pitchFamily="18" charset="0"/>
              </a:rPr>
              <a:t>жылғы</a:t>
            </a:r>
            <a:r>
              <a:rPr lang="ru-RU" dirty="0">
                <a:latin typeface="Times New Roman" panose="02020603050405020304" pitchFamily="18" charset="0"/>
                <a:cs typeface="Times New Roman" panose="02020603050405020304" pitchFamily="18" charset="0"/>
              </a:rPr>
              <a:t> 17 </a:t>
            </a:r>
            <a:r>
              <a:rPr lang="ru-RU" dirty="0" err="1">
                <a:latin typeface="Times New Roman" panose="02020603050405020304" pitchFamily="18" charset="0"/>
                <a:cs typeface="Times New Roman" panose="02020603050405020304" pitchFamily="18" charset="0"/>
              </a:rPr>
              <a:t>желтоқсандағы</a:t>
            </a:r>
            <a:r>
              <a:rPr lang="ru-RU" dirty="0">
                <a:latin typeface="Times New Roman" panose="02020603050405020304" pitchFamily="18" charset="0"/>
                <a:cs typeface="Times New Roman" panose="02020603050405020304" pitchFamily="18" charset="0"/>
              </a:rPr>
              <a:t> № 288/35 « 2026-2028 </a:t>
            </a:r>
            <a:r>
              <a:rPr lang="ru-RU" dirty="0" err="1">
                <a:latin typeface="Times New Roman" panose="02020603050405020304" pitchFamily="18" charset="0"/>
                <a:cs typeface="Times New Roman" panose="02020603050405020304" pitchFamily="18" charset="0"/>
              </a:rPr>
              <a:t>жылдарға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арналған</a:t>
            </a:r>
            <a:r>
              <a:rPr lang="ru-RU" dirty="0">
                <a:latin typeface="Times New Roman" panose="02020603050405020304" pitchFamily="18" charset="0"/>
                <a:cs typeface="Times New Roman" panose="02020603050405020304" pitchFamily="18" charset="0"/>
              </a:rPr>
              <a:t> Павлодар </a:t>
            </a:r>
            <a:r>
              <a:rPr lang="ru-RU" dirty="0" err="1">
                <a:latin typeface="Times New Roman" panose="02020603050405020304" pitchFamily="18" charset="0"/>
                <a:cs typeface="Times New Roman" panose="02020603050405020304" pitchFamily="18" charset="0"/>
              </a:rPr>
              <a:t>қалалық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бюджеті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туралы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шешіміне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өзгерістер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енгізу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туралы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келесі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жоспарлы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қаражат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бекітілгенін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жеткіземіз</a:t>
            </a:r>
            <a:r>
              <a:rPr lang="ru-RU" dirty="0">
                <a:latin typeface="Times New Roman" panose="02020603050405020304" pitchFamily="18" charset="0"/>
                <a:cs typeface="Times New Roman" panose="02020603050405020304" pitchFamily="18" charset="0"/>
              </a:rPr>
              <a:t>:</a:t>
            </a:r>
            <a:endParaRPr lang="ru-RU"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2661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3485" y="237393"/>
            <a:ext cx="10559561" cy="1767254"/>
          </a:xfrm>
        </p:spPr>
        <p:txBody>
          <a:bodyPr>
            <a:normAutofit fontScale="90000"/>
          </a:bodyPr>
          <a:lstStyle/>
          <a:p>
            <a:pPr algn="ctr"/>
            <a:r>
              <a:rPr lang="kk-KZ" sz="2800" b="1" i="1" dirty="0">
                <a:latin typeface="Times New Roman" panose="02020603050405020304" pitchFamily="18" charset="0"/>
                <a:cs typeface="Times New Roman" panose="02020603050405020304" pitchFamily="18" charset="0"/>
              </a:rPr>
              <a:t>Бюджеттік бағдарлама 001 </a:t>
            </a:r>
            <a:br>
              <a:rPr lang="kk-KZ" sz="2800" b="1" i="1" dirty="0">
                <a:latin typeface="Times New Roman" panose="02020603050405020304" pitchFamily="18" charset="0"/>
                <a:cs typeface="Times New Roman" panose="02020603050405020304" pitchFamily="18" charset="0"/>
              </a:rPr>
            </a:br>
            <a:r>
              <a:rPr lang="kk-KZ" sz="2800" b="1" i="1" dirty="0">
                <a:latin typeface="Times New Roman" panose="02020603050405020304" pitchFamily="18" charset="0"/>
                <a:cs typeface="Times New Roman" panose="02020603050405020304" pitchFamily="18" charset="0"/>
              </a:rPr>
              <a:t>«</a:t>
            </a:r>
            <a:r>
              <a:rPr lang="kk-KZ" sz="2200" b="1" i="1" dirty="0">
                <a:latin typeface="Times New Roman" panose="02020603050405020304" pitchFamily="18" charset="0"/>
                <a:cs typeface="Times New Roman" panose="02020603050405020304" pitchFamily="18" charset="0"/>
              </a:rPr>
              <a:t>Жергілікті деңгейде мемлекеттік сатып алу саласындағы мемлекеттік саясатты іске асыру жөніндегі қызметтер</a:t>
            </a:r>
            <a:r>
              <a:rPr lang="ru-RU" sz="2000" b="1" i="1" dirty="0">
                <a:latin typeface="Times New Roman" panose="02020603050405020304" pitchFamily="18" charset="0"/>
                <a:cs typeface="Times New Roman" panose="02020603050405020304" pitchFamily="18" charset="0"/>
              </a:rPr>
              <a:t>»</a:t>
            </a:r>
            <a:br>
              <a:rPr lang="ru-RU" sz="2000" b="1" i="1" dirty="0">
                <a:latin typeface="Times New Roman" panose="02020603050405020304" pitchFamily="18" charset="0"/>
                <a:cs typeface="Times New Roman" panose="02020603050405020304" pitchFamily="18" charset="0"/>
              </a:rPr>
            </a:br>
            <a:r>
              <a:rPr lang="ru-RU" sz="2800" b="1" i="1" dirty="0">
                <a:latin typeface="Times New Roman" panose="02020603050405020304" pitchFamily="18" charset="0"/>
                <a:cs typeface="Times New Roman" panose="02020603050405020304" pitchFamily="18" charset="0"/>
              </a:rPr>
              <a:t>                                                                                      </a:t>
            </a:r>
            <a:r>
              <a:rPr lang="ru-RU" sz="2800" b="1" i="1" dirty="0" err="1">
                <a:latin typeface="Times New Roman" panose="02020603050405020304" pitchFamily="18" charset="0"/>
                <a:cs typeface="Times New Roman" panose="02020603050405020304" pitchFamily="18" charset="0"/>
              </a:rPr>
              <a:t>мың.теңге</a:t>
            </a:r>
            <a:br>
              <a:rPr lang="ru-RU" sz="2800" b="1" i="1" dirty="0">
                <a:latin typeface="Times New Roman" panose="02020603050405020304" pitchFamily="18" charset="0"/>
                <a:cs typeface="Times New Roman" panose="02020603050405020304" pitchFamily="18" charset="0"/>
              </a:rPr>
            </a:br>
            <a:endParaRPr lang="ru-RU" sz="2800" b="1" i="1"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4070718699"/>
              </p:ext>
            </p:extLst>
          </p:nvPr>
        </p:nvGraphicFramePr>
        <p:xfrm>
          <a:off x="1283677" y="1837594"/>
          <a:ext cx="10474821" cy="3819377"/>
        </p:xfrm>
        <a:graphic>
          <a:graphicData uri="http://schemas.openxmlformats.org/drawingml/2006/table">
            <a:tbl>
              <a:tblPr firstRow="1" bandRow="1">
                <a:tableStyleId>{5C22544A-7EE6-4342-B048-85BDC9FD1C3A}</a:tableStyleId>
              </a:tblPr>
              <a:tblGrid>
                <a:gridCol w="6453554">
                  <a:extLst>
                    <a:ext uri="{9D8B030D-6E8A-4147-A177-3AD203B41FA5}">
                      <a16:colId xmlns:a16="http://schemas.microsoft.com/office/drawing/2014/main" val="84810231"/>
                    </a:ext>
                  </a:extLst>
                </a:gridCol>
                <a:gridCol w="1134207">
                  <a:extLst>
                    <a:ext uri="{9D8B030D-6E8A-4147-A177-3AD203B41FA5}">
                      <a16:colId xmlns:a16="http://schemas.microsoft.com/office/drawing/2014/main" val="248042766"/>
                    </a:ext>
                  </a:extLst>
                </a:gridCol>
                <a:gridCol w="984739">
                  <a:extLst>
                    <a:ext uri="{9D8B030D-6E8A-4147-A177-3AD203B41FA5}">
                      <a16:colId xmlns:a16="http://schemas.microsoft.com/office/drawing/2014/main" val="4142993289"/>
                    </a:ext>
                  </a:extLst>
                </a:gridCol>
                <a:gridCol w="949569">
                  <a:extLst>
                    <a:ext uri="{9D8B030D-6E8A-4147-A177-3AD203B41FA5}">
                      <a16:colId xmlns:a16="http://schemas.microsoft.com/office/drawing/2014/main" val="3797108945"/>
                    </a:ext>
                  </a:extLst>
                </a:gridCol>
                <a:gridCol w="952752">
                  <a:extLst>
                    <a:ext uri="{9D8B030D-6E8A-4147-A177-3AD203B41FA5}">
                      <a16:colId xmlns:a16="http://schemas.microsoft.com/office/drawing/2014/main" val="386338765"/>
                    </a:ext>
                  </a:extLst>
                </a:gridCol>
              </a:tblGrid>
              <a:tr h="301809">
                <a:tc gridSpan="5">
                  <a:txBody>
                    <a:bodyPr/>
                    <a:lstStyle/>
                    <a:p>
                      <a:r>
                        <a:rPr lang="kk-KZ" sz="1800" b="1" kern="1200" dirty="0">
                          <a:solidFill>
                            <a:schemeClr val="tx1"/>
                          </a:solidFill>
                          <a:effectLst/>
                          <a:latin typeface="Times New Roman" panose="02020603050405020304" pitchFamily="18" charset="0"/>
                          <a:ea typeface="+mn-ea"/>
                          <a:cs typeface="Times New Roman" panose="02020603050405020304" pitchFamily="18" charset="0"/>
                        </a:rPr>
                        <a:t>Бюджеттік бағдарлама бойынша шығындар, барлығы </a:t>
                      </a:r>
                      <a:endParaRPr lang="ru-RU" sz="1800"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471900446"/>
                  </a:ext>
                </a:extLst>
              </a:tr>
              <a:tr h="464251">
                <a:tc gridSpan="2">
                  <a:txBody>
                    <a:bodyPr/>
                    <a:lstStyle/>
                    <a:p>
                      <a:r>
                        <a:rPr lang="kk-KZ" sz="1800" b="1" kern="1200" dirty="0">
                          <a:solidFill>
                            <a:schemeClr val="tx1"/>
                          </a:solidFill>
                          <a:effectLst/>
                          <a:latin typeface="Times New Roman" panose="02020603050405020304" pitchFamily="18" charset="0"/>
                          <a:ea typeface="+mn-ea"/>
                          <a:cs typeface="Times New Roman" panose="02020603050405020304" pitchFamily="18" charset="0"/>
                        </a:rPr>
                        <a:t>Бюджеттік бағдарлама бойынша шығындар</a:t>
                      </a:r>
                      <a:endParaRPr lang="ru-RU" sz="1800"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ru-RU" dirty="0"/>
                    </a:p>
                  </a:txBody>
                  <a:tcPr/>
                </a:tc>
                <a:tc>
                  <a:txBody>
                    <a:bodyPr/>
                    <a:lstStyle/>
                    <a:p>
                      <a:pPr algn="ctr"/>
                      <a:r>
                        <a:rPr lang="kk-KZ" sz="1800" dirty="0">
                          <a:latin typeface="Times New Roman" panose="02020603050405020304" pitchFamily="18" charset="0"/>
                          <a:cs typeface="Times New Roman" panose="02020603050405020304" pitchFamily="18" charset="0"/>
                        </a:rPr>
                        <a:t>2026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2027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2028 ж</a:t>
                      </a:r>
                      <a:endParaRPr lang="ru-RU"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75592639"/>
                  </a:ext>
                </a:extLst>
              </a:tr>
              <a:tr h="338811">
                <a:tc gridSpan="2">
                  <a:txBody>
                    <a:bodyPr/>
                    <a:lstStyle/>
                    <a:p>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Жергілікті</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бюджет </a:t>
                      </a:r>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қаражаты</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есебінен</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a:t>
                      </a:r>
                      <a:endParaRPr lang="ru-RU" sz="18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a:txBody>
                    <a:bodyPr/>
                    <a:lstStyle/>
                    <a:p>
                      <a:pPr algn="ctr">
                        <a:lnSpc>
                          <a:spcPct val="115000"/>
                        </a:lnSpc>
                        <a:spcAft>
                          <a:spcPts val="0"/>
                        </a:spcAft>
                      </a:pPr>
                      <a:r>
                        <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rPr>
                        <a:t>66 541</a:t>
                      </a:r>
                    </a:p>
                  </a:txBody>
                  <a:tcPr marL="34925" marR="34925" marT="34925" marB="34925" anchor="ctr"/>
                </a:tc>
                <a:tc>
                  <a:txBody>
                    <a:bodyPr/>
                    <a:lstStyle/>
                    <a:p>
                      <a:pPr algn="ctr">
                        <a:lnSpc>
                          <a:spcPct val="115000"/>
                        </a:lnSpc>
                        <a:spcAft>
                          <a:spcPts val="0"/>
                        </a:spcAft>
                      </a:pPr>
                      <a:r>
                        <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rPr>
                        <a:t>57 494</a:t>
                      </a:r>
                    </a:p>
                  </a:txBody>
                  <a:tcPr marL="34925" marR="34925" marT="34925" marB="34925" anchor="ctr"/>
                </a:tc>
                <a:tc>
                  <a:txBody>
                    <a:bodyPr/>
                    <a:lstStyle/>
                    <a:p>
                      <a:pPr algn="ctr">
                        <a:lnSpc>
                          <a:spcPct val="115000"/>
                        </a:lnSpc>
                        <a:spcAft>
                          <a:spcPts val="0"/>
                        </a:spcAft>
                      </a:pPr>
                      <a:r>
                        <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rPr>
                        <a:t>58 018</a:t>
                      </a:r>
                    </a:p>
                  </a:txBody>
                  <a:tcPr marL="34925" marR="34925" marT="34925" marB="34925" anchor="ctr"/>
                </a:tc>
                <a:extLst>
                  <a:ext uri="{0D108BD9-81ED-4DB2-BD59-A6C34878D82A}">
                    <a16:rowId xmlns:a16="http://schemas.microsoft.com/office/drawing/2014/main" val="3354303396"/>
                  </a:ext>
                </a:extLst>
              </a:tr>
              <a:tr h="301809">
                <a:tc gridSpan="5">
                  <a:txBody>
                    <a:bodyPr/>
                    <a:lstStyle/>
                    <a:p>
                      <a:pPr algn="ctr"/>
                      <a:r>
                        <a:rPr lang="kk-KZ" sz="1800" b="1" kern="1200" dirty="0">
                          <a:solidFill>
                            <a:schemeClr val="dk1"/>
                          </a:solidFill>
                          <a:effectLst/>
                          <a:latin typeface="Times New Roman" panose="02020603050405020304" pitchFamily="18" charset="0"/>
                          <a:ea typeface="+mn-ea"/>
                          <a:cs typeface="Times New Roman" panose="02020603050405020304" pitchFamily="18" charset="0"/>
                        </a:rPr>
                        <a:t>Тікелей нәтиже көрсеткіштері</a:t>
                      </a:r>
                      <a:endParaRPr lang="ru-RU" sz="1800" b="1"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439783289"/>
                  </a:ext>
                </a:extLst>
              </a:tr>
              <a:tr h="52816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kk-KZ" sz="1800" b="1" kern="1200" dirty="0">
                          <a:solidFill>
                            <a:schemeClr val="dk1"/>
                          </a:solidFill>
                          <a:effectLst/>
                          <a:latin typeface="Times New Roman" panose="02020603050405020304" pitchFamily="18" charset="0"/>
                          <a:ea typeface="+mn-ea"/>
                          <a:cs typeface="Times New Roman" panose="02020603050405020304" pitchFamily="18" charset="0"/>
                        </a:rPr>
                        <a:t>Тікелей нәтиже көрсеткіштері</a:t>
                      </a:r>
                      <a:endParaRPr lang="ru-RU" sz="1800" dirty="0">
                        <a:latin typeface="Times New Roman" panose="02020603050405020304" pitchFamily="18" charset="0"/>
                        <a:cs typeface="Times New Roman" panose="02020603050405020304" pitchFamily="18" charset="0"/>
                      </a:endParaRPr>
                    </a:p>
                  </a:txBody>
                  <a:tcPr/>
                </a:tc>
                <a:tc>
                  <a:txBody>
                    <a:bodyPr/>
                    <a:lstStyle/>
                    <a:p>
                      <a:r>
                        <a:rPr lang="ru-RU" sz="1800" b="1" kern="1200" dirty="0" err="1">
                          <a:solidFill>
                            <a:schemeClr val="dk1"/>
                          </a:solidFill>
                          <a:effectLst/>
                          <a:latin typeface="Times New Roman" panose="02020603050405020304" pitchFamily="18" charset="0"/>
                          <a:ea typeface="+mn-ea"/>
                          <a:cs typeface="Times New Roman" panose="02020603050405020304" pitchFamily="18" charset="0"/>
                        </a:rPr>
                        <a:t>Өлшем</a:t>
                      </a:r>
                      <a:r>
                        <a:rPr lang="ru-RU" sz="1800" b="1"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b="1" kern="1200" dirty="0" err="1">
                          <a:solidFill>
                            <a:schemeClr val="dk1"/>
                          </a:solidFill>
                          <a:effectLst/>
                          <a:latin typeface="Times New Roman" panose="02020603050405020304" pitchFamily="18" charset="0"/>
                          <a:ea typeface="+mn-ea"/>
                          <a:cs typeface="Times New Roman" panose="02020603050405020304" pitchFamily="18" charset="0"/>
                        </a:rPr>
                        <a:t>бірлігі</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2026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2027ж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2028 ж</a:t>
                      </a:r>
                      <a:endParaRPr lang="ru-RU"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556164817"/>
                  </a:ext>
                </a:extLst>
              </a:tr>
              <a:tr h="703366">
                <a:tc>
                  <a:txBody>
                    <a:bodyPr/>
                    <a:lstStyle/>
                    <a:p>
                      <a:r>
                        <a:rPr lang="kk-KZ" sz="1800" kern="1200" dirty="0">
                          <a:solidFill>
                            <a:schemeClr val="dk1"/>
                          </a:solidFill>
                          <a:effectLst/>
                          <a:latin typeface="Times New Roman" pitchFamily="18" charset="0"/>
                          <a:ea typeface="+mn-ea"/>
                          <a:cs typeface="Times New Roman" pitchFamily="18" charset="0"/>
                        </a:rPr>
                        <a:t>Мәдениет және тілдерді дамыту бөлімінің тиісті ақпараттық материалдарды дәл, кешенді есептілікт уақытында ұсыну</a:t>
                      </a:r>
                      <a:endParaRPr lang="ru-RU" sz="1800" dirty="0">
                        <a:latin typeface="Times New Roman" panose="02020603050405020304" pitchFamily="18" charset="0"/>
                        <a:cs typeface="Times New Roman" panose="02020603050405020304" pitchFamily="18" charset="0"/>
                      </a:endParaRPr>
                    </a:p>
                  </a:txBody>
                  <a:tcPr/>
                </a:tc>
                <a:tc>
                  <a:txBody>
                    <a:bodyPr/>
                    <a:lstStyle/>
                    <a:p>
                      <a:endParaRPr lang="ru-RU" sz="1800" dirty="0">
                        <a:latin typeface="Times New Roman" panose="02020603050405020304" pitchFamily="18" charset="0"/>
                        <a:cs typeface="Times New Roman" panose="02020603050405020304" pitchFamily="18" charset="0"/>
                      </a:endParaRPr>
                    </a:p>
                    <a:p>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Есеп</a:t>
                      </a:r>
                      <a:endParaRPr lang="kk-KZ" sz="1800" dirty="0">
                        <a:latin typeface="Times New Roman" panose="02020603050405020304" pitchFamily="18" charset="0"/>
                        <a:cs typeface="Times New Roman" panose="02020603050405020304" pitchFamily="18" charset="0"/>
                      </a:endParaRPr>
                    </a:p>
                  </a:txBody>
                  <a:tcPr/>
                </a:tc>
                <a:tc>
                  <a:txBody>
                    <a:bodyPr/>
                    <a:lstStyle/>
                    <a:p>
                      <a:pPr algn="ctr"/>
                      <a:endParaRPr lang="ru-RU" sz="1800" dirty="0">
                        <a:latin typeface="Times New Roman" panose="02020603050405020304" pitchFamily="18" charset="0"/>
                        <a:cs typeface="Times New Roman" panose="02020603050405020304" pitchFamily="18" charset="0"/>
                      </a:endParaRPr>
                    </a:p>
                    <a:p>
                      <a:pPr algn="ctr"/>
                      <a:r>
                        <a:rPr lang="kk-KZ" sz="1800" dirty="0">
                          <a:latin typeface="Times New Roman" panose="02020603050405020304" pitchFamily="18" charset="0"/>
                          <a:cs typeface="Times New Roman" panose="02020603050405020304" pitchFamily="18" charset="0"/>
                        </a:rPr>
                        <a:t>18</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endParaRPr lang="ru-RU" sz="1800" dirty="0">
                        <a:latin typeface="Times New Roman" panose="02020603050405020304" pitchFamily="18" charset="0"/>
                        <a:cs typeface="Times New Roman" panose="02020603050405020304" pitchFamily="18" charset="0"/>
                      </a:endParaRPr>
                    </a:p>
                    <a:p>
                      <a:pPr algn="ctr"/>
                      <a:r>
                        <a:rPr lang="ru-RU" sz="1800" dirty="0">
                          <a:latin typeface="Times New Roman" panose="02020603050405020304" pitchFamily="18" charset="0"/>
                          <a:cs typeface="Times New Roman" panose="02020603050405020304" pitchFamily="18" charset="0"/>
                        </a:rPr>
                        <a:t>18 </a:t>
                      </a:r>
                    </a:p>
                  </a:txBody>
                  <a:tcPr/>
                </a:tc>
                <a:tc>
                  <a:txBody>
                    <a:bodyPr/>
                    <a:lstStyle/>
                    <a:p>
                      <a:pPr algn="ctr"/>
                      <a:r>
                        <a:rPr lang="ru-RU" sz="1800" dirty="0">
                          <a:latin typeface="Times New Roman" panose="02020603050405020304" pitchFamily="18" charset="0"/>
                          <a:cs typeface="Times New Roman" panose="02020603050405020304" pitchFamily="18" charset="0"/>
                        </a:rPr>
                        <a:t>     </a:t>
                      </a:r>
                    </a:p>
                    <a:p>
                      <a:pPr algn="ctr"/>
                      <a:r>
                        <a:rPr lang="kk-KZ" sz="1800" dirty="0">
                          <a:latin typeface="Times New Roman" panose="02020603050405020304" pitchFamily="18" charset="0"/>
                          <a:cs typeface="Times New Roman" panose="02020603050405020304" pitchFamily="18" charset="0"/>
                        </a:rPr>
                        <a:t>18</a:t>
                      </a:r>
                      <a:endParaRPr lang="ru-RU"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420541151"/>
                  </a:ext>
                </a:extLst>
              </a:tr>
              <a:tr h="703366">
                <a:tc>
                  <a:txBody>
                    <a:bodyPr/>
                    <a:lstStyle/>
                    <a:p>
                      <a:r>
                        <a:rPr lang="ru-RU" sz="1800" kern="1200" dirty="0" err="1">
                          <a:solidFill>
                            <a:schemeClr val="dk1"/>
                          </a:solidFill>
                          <a:effectLst/>
                          <a:latin typeface="Times New Roman" pitchFamily="18" charset="0"/>
                          <a:ea typeface="+mn-ea"/>
                          <a:cs typeface="Times New Roman" pitchFamily="18" charset="0"/>
                        </a:rPr>
                        <a:t>Халық</a:t>
                      </a:r>
                      <a:r>
                        <a:rPr lang="ru-RU" sz="1800" kern="1200" dirty="0">
                          <a:solidFill>
                            <a:schemeClr val="dk1"/>
                          </a:solidFill>
                          <a:effectLst/>
                          <a:latin typeface="Times New Roman" pitchFamily="18" charset="0"/>
                          <a:ea typeface="+mn-ea"/>
                          <a:cs typeface="Times New Roman" pitchFamily="18" charset="0"/>
                        </a:rPr>
                        <a:t> </a:t>
                      </a:r>
                      <a:r>
                        <a:rPr lang="ru-RU" sz="1800" kern="1200" dirty="0" err="1">
                          <a:solidFill>
                            <a:schemeClr val="dk1"/>
                          </a:solidFill>
                          <a:effectLst/>
                          <a:latin typeface="Times New Roman" pitchFamily="18" charset="0"/>
                          <a:ea typeface="+mn-ea"/>
                          <a:cs typeface="Times New Roman" pitchFamily="18" charset="0"/>
                        </a:rPr>
                        <a:t>шығармашылығы</a:t>
                      </a:r>
                      <a:r>
                        <a:rPr lang="en-US" sz="1800" kern="1200" dirty="0">
                          <a:solidFill>
                            <a:schemeClr val="dk1"/>
                          </a:solidFill>
                          <a:effectLst/>
                          <a:latin typeface="Times New Roman" pitchFamily="18" charset="0"/>
                          <a:ea typeface="+mn-ea"/>
                          <a:cs typeface="Times New Roman" pitchFamily="18" charset="0"/>
                        </a:rPr>
                        <a:t>, </a:t>
                      </a:r>
                      <a:r>
                        <a:rPr lang="ru-RU" sz="1800" kern="1200" dirty="0" err="1">
                          <a:solidFill>
                            <a:schemeClr val="dk1"/>
                          </a:solidFill>
                          <a:effectLst/>
                          <a:latin typeface="Times New Roman" pitchFamily="18" charset="0"/>
                          <a:ea typeface="+mn-ea"/>
                          <a:cs typeface="Times New Roman" pitchFamily="18" charset="0"/>
                        </a:rPr>
                        <a:t>сурет</a:t>
                      </a:r>
                      <a:r>
                        <a:rPr lang="ru-RU" sz="1800" kern="1200" dirty="0">
                          <a:solidFill>
                            <a:schemeClr val="dk1"/>
                          </a:solidFill>
                          <a:effectLst/>
                          <a:latin typeface="Times New Roman" pitchFamily="18" charset="0"/>
                          <a:ea typeface="+mn-ea"/>
                          <a:cs typeface="Times New Roman" pitchFamily="18" charset="0"/>
                        </a:rPr>
                        <a:t> </a:t>
                      </a:r>
                      <a:r>
                        <a:rPr lang="ru-RU" sz="1800" kern="1200" dirty="0" err="1">
                          <a:solidFill>
                            <a:schemeClr val="dk1"/>
                          </a:solidFill>
                          <a:effectLst/>
                          <a:latin typeface="Times New Roman" pitchFamily="18" charset="0"/>
                          <a:ea typeface="+mn-ea"/>
                          <a:cs typeface="Times New Roman" pitchFamily="18" charset="0"/>
                        </a:rPr>
                        <a:t>өнері</a:t>
                      </a:r>
                      <a:r>
                        <a:rPr lang="ru-RU" sz="1800" kern="1200" dirty="0">
                          <a:solidFill>
                            <a:schemeClr val="dk1"/>
                          </a:solidFill>
                          <a:effectLst/>
                          <a:latin typeface="Times New Roman" pitchFamily="18" charset="0"/>
                          <a:ea typeface="+mn-ea"/>
                          <a:cs typeface="Times New Roman" pitchFamily="18" charset="0"/>
                        </a:rPr>
                        <a:t> </a:t>
                      </a:r>
                      <a:r>
                        <a:rPr lang="ru-RU" sz="1800" kern="1200" dirty="0" err="1">
                          <a:solidFill>
                            <a:schemeClr val="dk1"/>
                          </a:solidFill>
                          <a:effectLst/>
                          <a:latin typeface="Times New Roman" pitchFamily="18" charset="0"/>
                          <a:ea typeface="+mn-ea"/>
                          <a:cs typeface="Times New Roman" pitchFamily="18" charset="0"/>
                        </a:rPr>
                        <a:t>барлық</a:t>
                      </a:r>
                      <a:r>
                        <a:rPr lang="ru-RU" sz="1800" kern="1200" dirty="0">
                          <a:solidFill>
                            <a:schemeClr val="dk1"/>
                          </a:solidFill>
                          <a:effectLst/>
                          <a:latin typeface="Times New Roman" pitchFamily="18" charset="0"/>
                          <a:ea typeface="+mn-ea"/>
                          <a:cs typeface="Times New Roman" pitchFamily="18" charset="0"/>
                        </a:rPr>
                        <a:t> </a:t>
                      </a:r>
                      <a:r>
                        <a:rPr lang="ru-RU" sz="1800" kern="1200" dirty="0" err="1">
                          <a:solidFill>
                            <a:schemeClr val="dk1"/>
                          </a:solidFill>
                          <a:effectLst/>
                          <a:latin typeface="Times New Roman" pitchFamily="18" charset="0"/>
                          <a:ea typeface="+mn-ea"/>
                          <a:cs typeface="Times New Roman" pitchFamily="18" charset="0"/>
                        </a:rPr>
                        <a:t>түрлерін</a:t>
                      </a:r>
                      <a:r>
                        <a:rPr lang="ru-RU" sz="1800" kern="1200" dirty="0">
                          <a:solidFill>
                            <a:schemeClr val="dk1"/>
                          </a:solidFill>
                          <a:effectLst/>
                          <a:latin typeface="Times New Roman" pitchFamily="18" charset="0"/>
                          <a:ea typeface="+mn-ea"/>
                          <a:cs typeface="Times New Roman" pitchFamily="18" charset="0"/>
                        </a:rPr>
                        <a:t> </a:t>
                      </a:r>
                      <a:r>
                        <a:rPr lang="ru-RU" sz="1800" kern="1200" dirty="0" err="1">
                          <a:solidFill>
                            <a:schemeClr val="dk1"/>
                          </a:solidFill>
                          <a:effectLst/>
                          <a:latin typeface="Times New Roman" pitchFamily="18" charset="0"/>
                          <a:ea typeface="+mn-ea"/>
                          <a:cs typeface="Times New Roman" pitchFamily="18" charset="0"/>
                        </a:rPr>
                        <a:t>дамыту</a:t>
                      </a:r>
                      <a:endParaRPr lang="ru-RU" sz="1800" kern="1200" dirty="0">
                        <a:solidFill>
                          <a:schemeClr val="dk1"/>
                        </a:solidFill>
                        <a:latin typeface="Times New Roman" panose="02020603050405020304" pitchFamily="18" charset="0"/>
                        <a:ea typeface="+mn-ea"/>
                        <a:cs typeface="Times New Roman" panose="02020603050405020304" pitchFamily="18" charset="0"/>
                      </a:endParaRPr>
                    </a:p>
                  </a:txBody>
                  <a:tcPr/>
                </a:tc>
                <a:tc>
                  <a:txBody>
                    <a:bodyPr/>
                    <a:lstStyle/>
                    <a:p>
                      <a:pPr algn="ctr"/>
                      <a:endParaRPr lang="kk-KZ" sz="1800" dirty="0">
                        <a:latin typeface="Times New Roman" panose="02020603050405020304" pitchFamily="18" charset="0"/>
                        <a:cs typeface="Times New Roman" panose="02020603050405020304" pitchFamily="18" charset="0"/>
                      </a:endParaRPr>
                    </a:p>
                    <a:p>
                      <a:pPr algn="ctr"/>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Мереке</a:t>
                      </a:r>
                      <a:r>
                        <a:rPr lang="ru-RU" sz="1800" kern="1200" baseline="0" dirty="0">
                          <a:solidFill>
                            <a:schemeClr val="dk1"/>
                          </a:solidFill>
                          <a:effectLst/>
                          <a:latin typeface="Times New Roman" panose="02020603050405020304" pitchFamily="18" charset="0"/>
                          <a:ea typeface="+mn-ea"/>
                          <a:cs typeface="Times New Roman" panose="02020603050405020304" pitchFamily="18" charset="0"/>
                        </a:rPr>
                        <a:t> саны</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endParaRPr lang="kk-KZ" sz="1800" dirty="0">
                        <a:latin typeface="Times New Roman" panose="02020603050405020304" pitchFamily="18" charset="0"/>
                        <a:cs typeface="Times New Roman" panose="02020603050405020304" pitchFamily="18" charset="0"/>
                      </a:endParaRPr>
                    </a:p>
                    <a:p>
                      <a:pPr algn="ctr"/>
                      <a:r>
                        <a:rPr lang="kk-KZ" sz="1800" dirty="0">
                          <a:latin typeface="Times New Roman" panose="02020603050405020304" pitchFamily="18" charset="0"/>
                          <a:cs typeface="Times New Roman" panose="02020603050405020304" pitchFamily="18" charset="0"/>
                        </a:rPr>
                        <a:t>2850</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endParaRPr lang="kk-KZ" sz="1800" dirty="0">
                        <a:latin typeface="Times New Roman" panose="02020603050405020304" pitchFamily="18" charset="0"/>
                        <a:cs typeface="Times New Roman" panose="02020603050405020304" pitchFamily="18" charset="0"/>
                      </a:endParaRPr>
                    </a:p>
                    <a:p>
                      <a:pPr algn="ctr"/>
                      <a:r>
                        <a:rPr lang="kk-KZ" sz="1800" dirty="0">
                          <a:latin typeface="Times New Roman" panose="02020603050405020304" pitchFamily="18" charset="0"/>
                          <a:cs typeface="Times New Roman" panose="02020603050405020304" pitchFamily="18" charset="0"/>
                        </a:rPr>
                        <a:t>2850</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endParaRPr lang="kk-KZ" sz="1800" dirty="0">
                        <a:latin typeface="Times New Roman" panose="02020603050405020304" pitchFamily="18" charset="0"/>
                        <a:cs typeface="Times New Roman" panose="02020603050405020304" pitchFamily="18" charset="0"/>
                      </a:endParaRPr>
                    </a:p>
                    <a:p>
                      <a:pPr algn="ctr"/>
                      <a:r>
                        <a:rPr lang="kk-KZ" sz="1800" dirty="0">
                          <a:latin typeface="Times New Roman" panose="02020603050405020304" pitchFamily="18" charset="0"/>
                          <a:cs typeface="Times New Roman" panose="02020603050405020304" pitchFamily="18" charset="0"/>
                        </a:rPr>
                        <a:t>2900</a:t>
                      </a:r>
                      <a:endParaRPr lang="ru-RU"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873803485"/>
                  </a:ext>
                </a:extLst>
              </a:tr>
            </a:tbl>
          </a:graphicData>
        </a:graphic>
      </p:graphicFrame>
    </p:spTree>
    <p:extLst>
      <p:ext uri="{BB962C8B-B14F-4D97-AF65-F5344CB8AC3E}">
        <p14:creationId xmlns:p14="http://schemas.microsoft.com/office/powerpoint/2010/main" val="2141148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a:solidFill>
                  <a:schemeClr val="tx1"/>
                </a:solidFill>
                <a:latin typeface="Times New Roman" panose="02020603050405020304" pitchFamily="18" charset="0"/>
                <a:cs typeface="Times New Roman" panose="02020603050405020304" pitchFamily="18" charset="0"/>
              </a:rPr>
              <a:t>Бюджеттік бағдарламаны сипаттау </a:t>
            </a:r>
            <a:r>
              <a:rPr lang="kk-KZ" b="1" u="sng" dirty="0">
                <a:solidFill>
                  <a:schemeClr val="tx1"/>
                </a:solidFill>
                <a:latin typeface="Times New Roman" panose="02020603050405020304" pitchFamily="18" charset="0"/>
                <a:cs typeface="Times New Roman" panose="02020603050405020304" pitchFamily="18" charset="0"/>
              </a:rPr>
              <a:t> (негіздеу)</a:t>
            </a:r>
            <a:r>
              <a:rPr lang="kk-KZ" b="1" dirty="0">
                <a:solidFill>
                  <a:schemeClr val="tx1"/>
                </a:solidFill>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pPr algn="just" fontAlgn="auto"/>
            <a:r>
              <a:rPr lang="kk-KZ" b="1" dirty="0">
                <a:latin typeface="Times New Roman" pitchFamily="18" charset="0"/>
                <a:cs typeface="Times New Roman" pitchFamily="18" charset="0"/>
              </a:rPr>
              <a:t>Осы бюджет бағдарламасы бойынша шығыстар еңбекке ақы төлеу үшін шығындар, кеңсе жабдықтарына қамтамасыз ету, байланыс қызметтері және көлік , ақпараттық бағдарламаларының мазмұны, техникалық қызмет көрсету және жөндеу, бекітілген штаттық санын сәйкес мәдениет және тілдерді дамыту бөлімінің қызметін қамтамасыз етуге бағытталған үйлер мен жабдықтар; өз функцияларын барынша тиімді көрсеткіштерге қол жеткізу.Мемлект қызметкерлер саны 8, техникалық персонал саны 2,5</a:t>
            </a:r>
            <a:r>
              <a:rPr lang="ru-RU" b="1" dirty="0">
                <a:latin typeface="Times New Roman" pitchFamily="18" charset="0"/>
                <a:cs typeface="Times New Roman" pitchFamily="18" charset="0"/>
              </a:rPr>
              <a:t>.</a:t>
            </a:r>
          </a:p>
        </p:txBody>
      </p:sp>
    </p:spTree>
    <p:extLst>
      <p:ext uri="{BB962C8B-B14F-4D97-AF65-F5344CB8AC3E}">
        <p14:creationId xmlns:p14="http://schemas.microsoft.com/office/powerpoint/2010/main" val="3301356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3485" y="237393"/>
            <a:ext cx="10559561" cy="1767254"/>
          </a:xfrm>
        </p:spPr>
        <p:txBody>
          <a:bodyPr>
            <a:normAutofit fontScale="90000"/>
          </a:bodyPr>
          <a:lstStyle/>
          <a:p>
            <a:pPr algn="ctr"/>
            <a:r>
              <a:rPr lang="kk-KZ" sz="2800" b="1" i="1" dirty="0">
                <a:latin typeface="Times New Roman" panose="02020603050405020304" pitchFamily="18" charset="0"/>
                <a:cs typeface="Times New Roman" panose="02020603050405020304" pitchFamily="18" charset="0"/>
              </a:rPr>
              <a:t>Бюджеттік бағдарлама 003 </a:t>
            </a:r>
            <a:br>
              <a:rPr lang="kk-KZ" sz="2800" b="1" i="1" dirty="0">
                <a:latin typeface="Times New Roman" panose="02020603050405020304" pitchFamily="18" charset="0"/>
                <a:cs typeface="Times New Roman" panose="02020603050405020304" pitchFamily="18" charset="0"/>
              </a:rPr>
            </a:br>
            <a:r>
              <a:rPr lang="kk-KZ" sz="2800" b="1" i="1" dirty="0">
                <a:latin typeface="Times New Roman" panose="02020603050405020304" pitchFamily="18" charset="0"/>
                <a:cs typeface="Times New Roman" panose="02020603050405020304" pitchFamily="18" charset="0"/>
              </a:rPr>
              <a:t>«</a:t>
            </a:r>
            <a:r>
              <a:rPr lang="kk-KZ" sz="2000" b="1" dirty="0">
                <a:latin typeface="Times New Roman" pitchFamily="18" charset="0"/>
                <a:cs typeface="Times New Roman" pitchFamily="18" charset="0"/>
              </a:rPr>
              <a:t>Мәдени - демалыс жұмысын қолдау</a:t>
            </a:r>
            <a:r>
              <a:rPr lang="ru-RU" sz="2000" b="1" i="1" dirty="0">
                <a:latin typeface="Times New Roman" panose="02020603050405020304" pitchFamily="18" charset="0"/>
                <a:cs typeface="Times New Roman" panose="02020603050405020304" pitchFamily="18" charset="0"/>
              </a:rPr>
              <a:t>»</a:t>
            </a:r>
            <a:br>
              <a:rPr lang="ru-RU" sz="2000" b="1" i="1" dirty="0">
                <a:latin typeface="Times New Roman" panose="02020603050405020304" pitchFamily="18" charset="0"/>
                <a:cs typeface="Times New Roman" panose="02020603050405020304" pitchFamily="18" charset="0"/>
              </a:rPr>
            </a:br>
            <a:r>
              <a:rPr lang="ru-RU" sz="2800" b="1" i="1" dirty="0">
                <a:latin typeface="Times New Roman" panose="02020603050405020304" pitchFamily="18" charset="0"/>
                <a:cs typeface="Times New Roman" panose="02020603050405020304" pitchFamily="18" charset="0"/>
              </a:rPr>
              <a:t>                                                                                      </a:t>
            </a:r>
            <a:r>
              <a:rPr lang="ru-RU" sz="2800" b="1" i="1" dirty="0" err="1">
                <a:latin typeface="Times New Roman" panose="02020603050405020304" pitchFamily="18" charset="0"/>
                <a:cs typeface="Times New Roman" panose="02020603050405020304" pitchFamily="18" charset="0"/>
              </a:rPr>
              <a:t>мың.теңге</a:t>
            </a:r>
            <a:br>
              <a:rPr lang="ru-RU" sz="2800" b="1" i="1" dirty="0">
                <a:latin typeface="Times New Roman" panose="02020603050405020304" pitchFamily="18" charset="0"/>
                <a:cs typeface="Times New Roman" panose="02020603050405020304" pitchFamily="18" charset="0"/>
              </a:rPr>
            </a:br>
            <a:endParaRPr lang="ru-RU" sz="2800" b="1" i="1"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277535291"/>
              </p:ext>
            </p:extLst>
          </p:nvPr>
        </p:nvGraphicFramePr>
        <p:xfrm>
          <a:off x="1283677" y="1837594"/>
          <a:ext cx="10474821" cy="4339863"/>
        </p:xfrm>
        <a:graphic>
          <a:graphicData uri="http://schemas.openxmlformats.org/drawingml/2006/table">
            <a:tbl>
              <a:tblPr firstRow="1" bandRow="1">
                <a:tableStyleId>{5C22544A-7EE6-4342-B048-85BDC9FD1C3A}</a:tableStyleId>
              </a:tblPr>
              <a:tblGrid>
                <a:gridCol w="6453554">
                  <a:extLst>
                    <a:ext uri="{9D8B030D-6E8A-4147-A177-3AD203B41FA5}">
                      <a16:colId xmlns:a16="http://schemas.microsoft.com/office/drawing/2014/main" val="84810231"/>
                    </a:ext>
                  </a:extLst>
                </a:gridCol>
                <a:gridCol w="1134207">
                  <a:extLst>
                    <a:ext uri="{9D8B030D-6E8A-4147-A177-3AD203B41FA5}">
                      <a16:colId xmlns:a16="http://schemas.microsoft.com/office/drawing/2014/main" val="248042766"/>
                    </a:ext>
                  </a:extLst>
                </a:gridCol>
                <a:gridCol w="984739">
                  <a:extLst>
                    <a:ext uri="{9D8B030D-6E8A-4147-A177-3AD203B41FA5}">
                      <a16:colId xmlns:a16="http://schemas.microsoft.com/office/drawing/2014/main" val="4142993289"/>
                    </a:ext>
                  </a:extLst>
                </a:gridCol>
                <a:gridCol w="949569">
                  <a:extLst>
                    <a:ext uri="{9D8B030D-6E8A-4147-A177-3AD203B41FA5}">
                      <a16:colId xmlns:a16="http://schemas.microsoft.com/office/drawing/2014/main" val="3797108945"/>
                    </a:ext>
                  </a:extLst>
                </a:gridCol>
                <a:gridCol w="952752">
                  <a:extLst>
                    <a:ext uri="{9D8B030D-6E8A-4147-A177-3AD203B41FA5}">
                      <a16:colId xmlns:a16="http://schemas.microsoft.com/office/drawing/2014/main" val="386338765"/>
                    </a:ext>
                  </a:extLst>
                </a:gridCol>
              </a:tblGrid>
              <a:tr h="301809">
                <a:tc gridSpan="5">
                  <a:txBody>
                    <a:bodyPr/>
                    <a:lstStyle/>
                    <a:p>
                      <a:r>
                        <a:rPr lang="kk-KZ" sz="1800" b="1" kern="1200" dirty="0">
                          <a:solidFill>
                            <a:schemeClr val="tx1"/>
                          </a:solidFill>
                          <a:effectLst/>
                          <a:latin typeface="Times New Roman" panose="02020603050405020304" pitchFamily="18" charset="0"/>
                          <a:ea typeface="+mn-ea"/>
                          <a:cs typeface="Times New Roman" panose="02020603050405020304" pitchFamily="18" charset="0"/>
                        </a:rPr>
                        <a:t>Бюджеттік бағдарлама бойынша шығындар, барлығы </a:t>
                      </a:r>
                      <a:endParaRPr lang="ru-RU" sz="1800"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471900446"/>
                  </a:ext>
                </a:extLst>
              </a:tr>
              <a:tr h="464251">
                <a:tc gridSpan="2">
                  <a:txBody>
                    <a:bodyPr/>
                    <a:lstStyle/>
                    <a:p>
                      <a:r>
                        <a:rPr lang="kk-KZ" sz="1800" b="1" kern="1200" dirty="0">
                          <a:solidFill>
                            <a:schemeClr val="tx1"/>
                          </a:solidFill>
                          <a:effectLst/>
                          <a:latin typeface="Times New Roman" panose="02020603050405020304" pitchFamily="18" charset="0"/>
                          <a:ea typeface="+mn-ea"/>
                          <a:cs typeface="Times New Roman" panose="02020603050405020304" pitchFamily="18" charset="0"/>
                        </a:rPr>
                        <a:t>Бюджеттік бағдарлама бойынша шығындар</a:t>
                      </a:r>
                      <a:endParaRPr lang="ru-RU" sz="1800"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ru-RU" dirty="0"/>
                    </a:p>
                  </a:txBody>
                  <a:tcPr/>
                </a:tc>
                <a:tc>
                  <a:txBody>
                    <a:bodyPr/>
                    <a:lstStyle/>
                    <a:p>
                      <a:pPr algn="ctr"/>
                      <a:r>
                        <a:rPr lang="kk-KZ" sz="1800" dirty="0">
                          <a:latin typeface="Times New Roman" panose="02020603050405020304" pitchFamily="18" charset="0"/>
                          <a:cs typeface="Times New Roman" panose="02020603050405020304" pitchFamily="18" charset="0"/>
                        </a:rPr>
                        <a:t>2026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2027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2028 ж</a:t>
                      </a:r>
                      <a:endParaRPr lang="ru-RU"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75592639"/>
                  </a:ext>
                </a:extLst>
              </a:tr>
              <a:tr h="338811">
                <a:tc gridSpan="2">
                  <a:txBody>
                    <a:bodyPr/>
                    <a:lstStyle/>
                    <a:p>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Жергілікті</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бюджет </a:t>
                      </a:r>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қаражаты</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есебінен</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a:t>
                      </a:r>
                      <a:endParaRPr lang="ru-RU" sz="18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a:txBody>
                    <a:bodyPr/>
                    <a:lstStyle/>
                    <a:p>
                      <a:pPr algn="ctr">
                        <a:lnSpc>
                          <a:spcPct val="115000"/>
                        </a:lnSpc>
                        <a:spcAft>
                          <a:spcPts val="0"/>
                        </a:spcAft>
                      </a:pPr>
                      <a:r>
                        <a:rPr lang="kk-KZ" sz="1800" kern="150" dirty="0">
                          <a:effectLst/>
                          <a:latin typeface="Times New Roman" panose="02020603050405020304" pitchFamily="18" charset="0"/>
                          <a:ea typeface="Times New Roman" panose="02020603050405020304" pitchFamily="18" charset="0"/>
                          <a:cs typeface="Times New Roman" panose="02020603050405020304" pitchFamily="18" charset="0"/>
                        </a:rPr>
                        <a:t>1 681 203</a:t>
                      </a: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r>
                        <a:rPr lang="kk-KZ" sz="1800" kern="150" dirty="0">
                          <a:effectLst/>
                          <a:latin typeface="Times New Roman" panose="02020603050405020304" pitchFamily="18" charset="0"/>
                          <a:ea typeface="Times New Roman" panose="02020603050405020304" pitchFamily="18" charset="0"/>
                          <a:cs typeface="Times New Roman" panose="02020603050405020304" pitchFamily="18" charset="0"/>
                        </a:rPr>
                        <a:t>966 472</a:t>
                      </a: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r>
                        <a:rPr lang="kk-KZ" sz="1800" kern="150" dirty="0">
                          <a:effectLst/>
                          <a:latin typeface="Times New Roman" panose="02020603050405020304" pitchFamily="18" charset="0"/>
                          <a:ea typeface="Times New Roman" panose="02020603050405020304" pitchFamily="18" charset="0"/>
                          <a:cs typeface="Times New Roman" panose="02020603050405020304" pitchFamily="18" charset="0"/>
                        </a:rPr>
                        <a:t>988 745</a:t>
                      </a: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extLst>
                  <a:ext uri="{0D108BD9-81ED-4DB2-BD59-A6C34878D82A}">
                    <a16:rowId xmlns:a16="http://schemas.microsoft.com/office/drawing/2014/main" val="3354303396"/>
                  </a:ext>
                </a:extLst>
              </a:tr>
              <a:tr h="338811">
                <a:tc grid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ru-RU" sz="1800" dirty="0" err="1">
                          <a:effectLst/>
                          <a:latin typeface="Times New Roman" panose="02020603050405020304" pitchFamily="18" charset="0"/>
                          <a:cs typeface="Times New Roman" panose="02020603050405020304" pitchFamily="18" charset="0"/>
                        </a:rPr>
                        <a:t>Республикалық</a:t>
                      </a:r>
                      <a:r>
                        <a:rPr lang="ru-RU" sz="1800" dirty="0">
                          <a:effectLst/>
                          <a:latin typeface="Times New Roman" panose="02020603050405020304" pitchFamily="18" charset="0"/>
                          <a:cs typeface="Times New Roman" panose="02020603050405020304" pitchFamily="18" charset="0"/>
                        </a:rPr>
                        <a:t> </a:t>
                      </a:r>
                      <a:r>
                        <a:rPr lang="ru-RU" sz="1800" dirty="0" err="1">
                          <a:effectLst/>
                          <a:latin typeface="Times New Roman" panose="02020603050405020304" pitchFamily="18" charset="0"/>
                          <a:cs typeface="Times New Roman" panose="02020603050405020304" pitchFamily="18" charset="0"/>
                        </a:rPr>
                        <a:t>бюджеттен</a:t>
                      </a:r>
                      <a:r>
                        <a:rPr lang="ru-RU" sz="1800" dirty="0">
                          <a:effectLst/>
                          <a:latin typeface="Times New Roman" panose="02020603050405020304" pitchFamily="18" charset="0"/>
                          <a:cs typeface="Times New Roman" panose="02020603050405020304" pitchFamily="18" charset="0"/>
                        </a:rPr>
                        <a:t> </a:t>
                      </a:r>
                      <a:r>
                        <a:rPr lang="ru-RU" sz="1800" dirty="0" err="1">
                          <a:effectLst/>
                          <a:latin typeface="Times New Roman" panose="02020603050405020304" pitchFamily="18" charset="0"/>
                          <a:cs typeface="Times New Roman" panose="02020603050405020304" pitchFamily="18" charset="0"/>
                        </a:rPr>
                        <a:t>берілетін</a:t>
                      </a:r>
                      <a:r>
                        <a:rPr lang="ru-RU" sz="1800" dirty="0">
                          <a:effectLst/>
                          <a:latin typeface="Times New Roman" panose="02020603050405020304" pitchFamily="18" charset="0"/>
                          <a:cs typeface="Times New Roman" panose="02020603050405020304" pitchFamily="18" charset="0"/>
                        </a:rPr>
                        <a:t> </a:t>
                      </a:r>
                      <a:r>
                        <a:rPr lang="ru-RU" sz="1800" dirty="0" err="1">
                          <a:effectLst/>
                          <a:latin typeface="Times New Roman" panose="02020603050405020304" pitchFamily="18" charset="0"/>
                          <a:cs typeface="Times New Roman" panose="02020603050405020304" pitchFamily="18" charset="0"/>
                        </a:rPr>
                        <a:t>трансферттер</a:t>
                      </a:r>
                      <a:r>
                        <a:rPr lang="ru-RU" sz="1800" dirty="0">
                          <a:effectLst/>
                          <a:latin typeface="Times New Roman" panose="02020603050405020304" pitchFamily="18" charset="0"/>
                          <a:cs typeface="Times New Roman" panose="02020603050405020304" pitchFamily="18" charset="0"/>
                        </a:rPr>
                        <a:t> </a:t>
                      </a:r>
                      <a:r>
                        <a:rPr lang="ru-RU" sz="1800" dirty="0" err="1">
                          <a:effectLst/>
                          <a:latin typeface="Times New Roman" panose="02020603050405020304" pitchFamily="18" charset="0"/>
                          <a:cs typeface="Times New Roman" panose="02020603050405020304" pitchFamily="18" charset="0"/>
                        </a:rPr>
                        <a:t>қаражаты</a:t>
                      </a:r>
                      <a:r>
                        <a:rPr lang="ru-RU" sz="1800" dirty="0">
                          <a:effectLst/>
                          <a:latin typeface="Times New Roman" panose="02020603050405020304" pitchFamily="18" charset="0"/>
                          <a:cs typeface="Times New Roman" panose="02020603050405020304" pitchFamily="18" charset="0"/>
                        </a:rPr>
                        <a:t> </a:t>
                      </a:r>
                      <a:r>
                        <a:rPr lang="ru-RU" sz="1800" dirty="0" err="1">
                          <a:effectLst/>
                          <a:latin typeface="Times New Roman" panose="02020603050405020304" pitchFamily="18" charset="0"/>
                          <a:cs typeface="Times New Roman" panose="02020603050405020304" pitchFamily="18" charset="0"/>
                        </a:rPr>
                        <a:t>есебінен</a:t>
                      </a:r>
                      <a:endParaRPr lang="ru-RU" sz="1800" dirty="0">
                        <a:latin typeface="Times New Roman" panose="02020603050405020304" pitchFamily="18" charset="0"/>
                        <a:cs typeface="Times New Roman" panose="02020603050405020304" pitchFamily="18" charset="0"/>
                      </a:endParaRPr>
                    </a:p>
                  </a:txBody>
                  <a:tcPr/>
                </a:tc>
                <a:tc hMerge="1">
                  <a:txBody>
                    <a:bodyPr/>
                    <a:lstStyle/>
                    <a:p>
                      <a:endParaRPr lang="LID4096"/>
                    </a:p>
                  </a:txBody>
                  <a:tcPr/>
                </a:tc>
                <a:tc>
                  <a:txBody>
                    <a:bodyPr/>
                    <a:lstStyle/>
                    <a:p>
                      <a:pPr algn="ctr">
                        <a:lnSpc>
                          <a:spcPct val="115000"/>
                        </a:lnSpc>
                        <a:spcAft>
                          <a:spcPts val="0"/>
                        </a:spcAft>
                      </a:pP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endParaRPr lang="ru-RU" sz="14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extLst>
                  <a:ext uri="{0D108BD9-81ED-4DB2-BD59-A6C34878D82A}">
                    <a16:rowId xmlns:a16="http://schemas.microsoft.com/office/drawing/2014/main" val="3219424682"/>
                  </a:ext>
                </a:extLst>
              </a:tr>
              <a:tr h="338811">
                <a:tc gridSpan="2">
                  <a:txBody>
                    <a:bodyPr/>
                    <a:lstStyle/>
                    <a:p>
                      <a:r>
                        <a:rPr lang="ru-RU" sz="1800" dirty="0" err="1">
                          <a:effectLst/>
                          <a:latin typeface="Times New Roman" panose="02020603050405020304" pitchFamily="18" charset="0"/>
                          <a:cs typeface="Times New Roman" panose="02020603050405020304" pitchFamily="18" charset="0"/>
                        </a:rPr>
                        <a:t>Барлығы</a:t>
                      </a:r>
                      <a:r>
                        <a:rPr lang="ru-RU" sz="1800" dirty="0">
                          <a:effectLst/>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a:txBody>
                  <a:tcPr/>
                </a:tc>
                <a:tc hMerge="1">
                  <a:txBody>
                    <a:bodyPr/>
                    <a:lstStyle/>
                    <a:p>
                      <a:endParaRPr lang="LID4096"/>
                    </a:p>
                  </a:txBody>
                  <a:tcPr/>
                </a:tc>
                <a:tc>
                  <a:txBody>
                    <a:bodyPr/>
                    <a:lstStyle/>
                    <a:p>
                      <a:pPr algn="ctr">
                        <a:lnSpc>
                          <a:spcPct val="115000"/>
                        </a:lnSpc>
                        <a:spcAft>
                          <a:spcPts val="0"/>
                        </a:spcAft>
                      </a:pPr>
                      <a:r>
                        <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rPr>
                        <a:t>1 681 203</a:t>
                      </a:r>
                    </a:p>
                  </a:txBody>
                  <a:tcPr marL="34925" marR="34925" marT="34925" marB="34925" anchor="ctr"/>
                </a:tc>
                <a:tc>
                  <a:txBody>
                    <a:bodyPr/>
                    <a:lstStyle/>
                    <a:p>
                      <a:pPr algn="ctr">
                        <a:lnSpc>
                          <a:spcPct val="115000"/>
                        </a:lnSpc>
                        <a:spcAft>
                          <a:spcPts val="0"/>
                        </a:spcAft>
                      </a:pPr>
                      <a:r>
                        <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rPr>
                        <a:t>966 472</a:t>
                      </a:r>
                    </a:p>
                  </a:txBody>
                  <a:tcPr marL="34925" marR="34925" marT="34925" marB="34925" anchor="ctr"/>
                </a:tc>
                <a:tc>
                  <a:txBody>
                    <a:bodyPr/>
                    <a:lstStyle/>
                    <a:p>
                      <a:pPr algn="ctr">
                        <a:lnSpc>
                          <a:spcPct val="115000"/>
                        </a:lnSpc>
                        <a:spcAft>
                          <a:spcPts val="0"/>
                        </a:spcAft>
                      </a:pPr>
                      <a:r>
                        <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rPr>
                        <a:t>988 745</a:t>
                      </a:r>
                    </a:p>
                  </a:txBody>
                  <a:tcPr marL="34925" marR="34925" marT="34925" marB="34925" anchor="ctr"/>
                </a:tc>
                <a:extLst>
                  <a:ext uri="{0D108BD9-81ED-4DB2-BD59-A6C34878D82A}">
                    <a16:rowId xmlns:a16="http://schemas.microsoft.com/office/drawing/2014/main" val="3503385989"/>
                  </a:ext>
                </a:extLst>
              </a:tr>
              <a:tr h="301809">
                <a:tc gridSpan="5">
                  <a:txBody>
                    <a:bodyPr/>
                    <a:lstStyle/>
                    <a:p>
                      <a:pPr algn="ctr"/>
                      <a:r>
                        <a:rPr lang="kk-KZ" sz="1800" b="1" kern="1200" dirty="0">
                          <a:solidFill>
                            <a:schemeClr val="dk1"/>
                          </a:solidFill>
                          <a:effectLst/>
                          <a:latin typeface="Times New Roman" panose="02020603050405020304" pitchFamily="18" charset="0"/>
                          <a:ea typeface="+mn-ea"/>
                          <a:cs typeface="Times New Roman" panose="02020603050405020304" pitchFamily="18" charset="0"/>
                        </a:rPr>
                        <a:t>Тікелей нәтиже көрсеткіштері</a:t>
                      </a:r>
                      <a:endParaRPr lang="ru-RU" sz="1800" b="1"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439783289"/>
                  </a:ext>
                </a:extLst>
              </a:tr>
              <a:tr h="52816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kk-KZ" sz="1800" b="1" kern="1200" dirty="0">
                          <a:solidFill>
                            <a:schemeClr val="dk1"/>
                          </a:solidFill>
                          <a:effectLst/>
                          <a:latin typeface="Times New Roman" panose="02020603050405020304" pitchFamily="18" charset="0"/>
                          <a:ea typeface="+mn-ea"/>
                          <a:cs typeface="Times New Roman" panose="02020603050405020304" pitchFamily="18" charset="0"/>
                        </a:rPr>
                        <a:t>Тікелей нәтиже көрсеткіштері</a:t>
                      </a:r>
                      <a:endParaRPr lang="ru-RU" sz="1800" dirty="0">
                        <a:latin typeface="Times New Roman" panose="02020603050405020304" pitchFamily="18" charset="0"/>
                        <a:cs typeface="Times New Roman" panose="02020603050405020304" pitchFamily="18" charset="0"/>
                      </a:endParaRPr>
                    </a:p>
                  </a:txBody>
                  <a:tcPr/>
                </a:tc>
                <a:tc>
                  <a:txBody>
                    <a:bodyPr/>
                    <a:lstStyle/>
                    <a:p>
                      <a:r>
                        <a:rPr lang="ru-RU" sz="1800" b="1" kern="1200" dirty="0" err="1">
                          <a:solidFill>
                            <a:schemeClr val="dk1"/>
                          </a:solidFill>
                          <a:effectLst/>
                          <a:latin typeface="Times New Roman" panose="02020603050405020304" pitchFamily="18" charset="0"/>
                          <a:ea typeface="+mn-ea"/>
                          <a:cs typeface="Times New Roman" panose="02020603050405020304" pitchFamily="18" charset="0"/>
                        </a:rPr>
                        <a:t>Өлшем</a:t>
                      </a:r>
                      <a:r>
                        <a:rPr lang="ru-RU" sz="1800" b="1"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b="1" kern="1200" dirty="0" err="1">
                          <a:solidFill>
                            <a:schemeClr val="dk1"/>
                          </a:solidFill>
                          <a:effectLst/>
                          <a:latin typeface="Times New Roman" panose="02020603050405020304" pitchFamily="18" charset="0"/>
                          <a:ea typeface="+mn-ea"/>
                          <a:cs typeface="Times New Roman" panose="02020603050405020304" pitchFamily="18" charset="0"/>
                        </a:rPr>
                        <a:t>бірлігі</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2026ж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2027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2028 ж</a:t>
                      </a:r>
                      <a:endParaRPr lang="ru-RU"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556164817"/>
                  </a:ext>
                </a:extLst>
              </a:tr>
              <a:tr h="703366">
                <a:tc>
                  <a:txBody>
                    <a:bodyPr/>
                    <a:lstStyle/>
                    <a:p>
                      <a:r>
                        <a:rPr lang="kk-KZ" sz="1800" kern="1200" dirty="0">
                          <a:solidFill>
                            <a:schemeClr val="dk1"/>
                          </a:solidFill>
                          <a:effectLst/>
                          <a:latin typeface="Times New Roman" pitchFamily="18" charset="0"/>
                          <a:ea typeface="+mn-ea"/>
                          <a:cs typeface="Times New Roman" pitchFamily="18" charset="0"/>
                        </a:rPr>
                        <a:t>Ұйымдар  саны</a:t>
                      </a:r>
                      <a:endParaRPr lang="ru-RU" sz="1800" dirty="0">
                        <a:latin typeface="Times New Roman" panose="02020603050405020304" pitchFamily="18" charset="0"/>
                        <a:cs typeface="Times New Roman" panose="02020603050405020304" pitchFamily="18" charset="0"/>
                      </a:endParaRPr>
                    </a:p>
                  </a:txBody>
                  <a:tcPr/>
                </a:tc>
                <a:tc>
                  <a:txBody>
                    <a:bodyPr/>
                    <a:lstStyle/>
                    <a:p>
                      <a:endParaRPr lang="ru-RU" sz="1800" dirty="0">
                        <a:latin typeface="Times New Roman" panose="02020603050405020304" pitchFamily="18" charset="0"/>
                        <a:cs typeface="Times New Roman" panose="02020603050405020304" pitchFamily="18" charset="0"/>
                      </a:endParaRPr>
                    </a:p>
                    <a:p>
                      <a:r>
                        <a:rPr lang="ru-RU" sz="1800" dirty="0">
                          <a:latin typeface="Times New Roman" panose="02020603050405020304" pitchFamily="18" charset="0"/>
                          <a:cs typeface="Times New Roman" panose="02020603050405020304" pitchFamily="18" charset="0"/>
                        </a:rPr>
                        <a:t>    </a:t>
                      </a:r>
                      <a:r>
                        <a:rPr lang="ru-RU" sz="1800" kern="1200" dirty="0">
                          <a:solidFill>
                            <a:schemeClr val="dk1"/>
                          </a:solidFill>
                          <a:effectLst/>
                          <a:latin typeface="Times New Roman" pitchFamily="18" charset="0"/>
                          <a:ea typeface="+mn-ea"/>
                          <a:cs typeface="Times New Roman" pitchFamily="18" charset="0"/>
                        </a:rPr>
                        <a:t>б</a:t>
                      </a:r>
                      <a:r>
                        <a:rPr lang="kk-KZ" sz="1800" kern="1200" dirty="0">
                          <a:solidFill>
                            <a:schemeClr val="dk1"/>
                          </a:solidFill>
                          <a:effectLst/>
                          <a:latin typeface="Times New Roman" pitchFamily="18" charset="0"/>
                          <a:ea typeface="+mn-ea"/>
                          <a:cs typeface="Times New Roman" pitchFamily="18" charset="0"/>
                        </a:rPr>
                        <a:t>ірлік</a:t>
                      </a:r>
                      <a:endParaRPr lang="kk-KZ" sz="1800" dirty="0">
                        <a:latin typeface="Times New Roman" panose="02020603050405020304" pitchFamily="18" charset="0"/>
                        <a:cs typeface="Times New Roman" panose="02020603050405020304" pitchFamily="18" charset="0"/>
                      </a:endParaRPr>
                    </a:p>
                  </a:txBody>
                  <a:tcPr/>
                </a:tc>
                <a:tc>
                  <a:txBody>
                    <a:bodyPr/>
                    <a:lstStyle/>
                    <a:p>
                      <a:pPr algn="ctr"/>
                      <a:endParaRPr lang="ru-RU" sz="1800" dirty="0">
                        <a:latin typeface="Times New Roman" panose="02020603050405020304" pitchFamily="18" charset="0"/>
                        <a:cs typeface="Times New Roman" panose="02020603050405020304" pitchFamily="18" charset="0"/>
                      </a:endParaRPr>
                    </a:p>
                    <a:p>
                      <a:pPr algn="ctr"/>
                      <a:r>
                        <a:rPr lang="ru-RU" sz="1800" dirty="0">
                          <a:latin typeface="Times New Roman" panose="02020603050405020304" pitchFamily="18" charset="0"/>
                          <a:cs typeface="Times New Roman" panose="02020603050405020304" pitchFamily="18" charset="0"/>
                        </a:rPr>
                        <a:t>1</a:t>
                      </a:r>
                    </a:p>
                  </a:txBody>
                  <a:tcPr/>
                </a:tc>
                <a:tc>
                  <a:txBody>
                    <a:bodyPr/>
                    <a:lstStyle/>
                    <a:p>
                      <a:pPr algn="ctr"/>
                      <a:endParaRPr lang="ru-RU" sz="1800" dirty="0">
                        <a:latin typeface="Times New Roman" panose="02020603050405020304" pitchFamily="18" charset="0"/>
                        <a:cs typeface="Times New Roman" panose="02020603050405020304" pitchFamily="18" charset="0"/>
                      </a:endParaRPr>
                    </a:p>
                    <a:p>
                      <a:pPr algn="ctr"/>
                      <a:r>
                        <a:rPr lang="ru-RU" sz="1800" dirty="0">
                          <a:latin typeface="Times New Roman" panose="02020603050405020304" pitchFamily="18" charset="0"/>
                          <a:cs typeface="Times New Roman" panose="02020603050405020304" pitchFamily="18" charset="0"/>
                        </a:rPr>
                        <a:t>1</a:t>
                      </a:r>
                    </a:p>
                  </a:txBody>
                  <a:tcPr/>
                </a:tc>
                <a:tc>
                  <a:txBody>
                    <a:bodyPr/>
                    <a:lstStyle/>
                    <a:p>
                      <a:pPr algn="ctr"/>
                      <a:endParaRPr lang="ru-RU" sz="1800" dirty="0">
                        <a:latin typeface="Times New Roman" panose="02020603050405020304" pitchFamily="18" charset="0"/>
                        <a:cs typeface="Times New Roman" panose="02020603050405020304" pitchFamily="18" charset="0"/>
                      </a:endParaRPr>
                    </a:p>
                    <a:p>
                      <a:pPr algn="ctr"/>
                      <a:r>
                        <a:rPr lang="ru-RU" sz="1800" dirty="0">
                          <a:latin typeface="Times New Roman" panose="02020603050405020304" pitchFamily="18" charset="0"/>
                          <a:cs typeface="Times New Roman" panose="02020603050405020304" pitchFamily="18" charset="0"/>
                        </a:rPr>
                        <a:t>1     </a:t>
                      </a:r>
                    </a:p>
                  </a:txBody>
                  <a:tcPr/>
                </a:tc>
                <a:extLst>
                  <a:ext uri="{0D108BD9-81ED-4DB2-BD59-A6C34878D82A}">
                    <a16:rowId xmlns:a16="http://schemas.microsoft.com/office/drawing/2014/main" val="3420541151"/>
                  </a:ext>
                </a:extLst>
              </a:tr>
              <a:tr h="703366">
                <a:tc>
                  <a:txBody>
                    <a:bodyPr/>
                    <a:lstStyle/>
                    <a:p>
                      <a:r>
                        <a:rPr lang="kk-KZ" sz="1800" kern="1200" dirty="0">
                          <a:solidFill>
                            <a:schemeClr val="dk1"/>
                          </a:solidFill>
                          <a:effectLst/>
                          <a:latin typeface="Times New Roman" pitchFamily="18" charset="0"/>
                          <a:ea typeface="+mn-ea"/>
                          <a:cs typeface="Times New Roman" pitchFamily="18" charset="0"/>
                        </a:rPr>
                        <a:t>Штаттық бірліктер саны</a:t>
                      </a:r>
                      <a:endParaRPr lang="ru-RU" sz="1800" kern="1200" dirty="0">
                        <a:solidFill>
                          <a:schemeClr val="dk1"/>
                        </a:solidFill>
                        <a:latin typeface="Times New Roman" panose="02020603050405020304" pitchFamily="18" charset="0"/>
                        <a:ea typeface="+mn-ea"/>
                        <a:cs typeface="Times New Roman" panose="02020603050405020304" pitchFamily="18" charset="0"/>
                      </a:endParaRPr>
                    </a:p>
                  </a:txBody>
                  <a:tcPr/>
                </a:tc>
                <a:tc>
                  <a:txBody>
                    <a:bodyPr/>
                    <a:lstStyle/>
                    <a:p>
                      <a:pPr algn="ctr"/>
                      <a:endParaRPr lang="kk-KZ" sz="1800" dirty="0">
                        <a:latin typeface="Times New Roman" panose="02020603050405020304" pitchFamily="18" charset="0"/>
                        <a:cs typeface="Times New Roman" panose="02020603050405020304" pitchFamily="18" charset="0"/>
                      </a:endParaRPr>
                    </a:p>
                    <a:p>
                      <a:pPr algn="ctr"/>
                      <a:r>
                        <a:rPr lang="ru-RU" sz="1800" kern="1200" dirty="0">
                          <a:solidFill>
                            <a:schemeClr val="dk1"/>
                          </a:solidFill>
                          <a:effectLst/>
                          <a:latin typeface="Times New Roman" pitchFamily="18" charset="0"/>
                          <a:ea typeface="+mn-ea"/>
                          <a:cs typeface="Times New Roman" pitchFamily="18" charset="0"/>
                        </a:rPr>
                        <a:t>б</a:t>
                      </a:r>
                      <a:r>
                        <a:rPr lang="kk-KZ" sz="1800" kern="1200" dirty="0">
                          <a:solidFill>
                            <a:schemeClr val="dk1"/>
                          </a:solidFill>
                          <a:effectLst/>
                          <a:latin typeface="Times New Roman" pitchFamily="18" charset="0"/>
                          <a:ea typeface="+mn-ea"/>
                          <a:cs typeface="Times New Roman" pitchFamily="18" charset="0"/>
                        </a:rPr>
                        <a:t>ірлік</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endParaRPr lang="kk-KZ" sz="1800" dirty="0">
                        <a:latin typeface="Times New Roman" panose="02020603050405020304" pitchFamily="18" charset="0"/>
                        <a:cs typeface="Times New Roman" panose="02020603050405020304" pitchFamily="18" charset="0"/>
                      </a:endParaRPr>
                    </a:p>
                    <a:p>
                      <a:pPr algn="ctr"/>
                      <a:r>
                        <a:rPr lang="kk-KZ" sz="1800" dirty="0">
                          <a:latin typeface="Times New Roman" panose="02020603050405020304" pitchFamily="18" charset="0"/>
                          <a:cs typeface="Times New Roman" panose="02020603050405020304" pitchFamily="18" charset="0"/>
                        </a:rPr>
                        <a:t>211,25</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endParaRPr lang="kk-KZ" sz="1800" dirty="0">
                        <a:latin typeface="Times New Roman" panose="02020603050405020304" pitchFamily="18" charset="0"/>
                        <a:cs typeface="Times New Roman" panose="02020603050405020304" pitchFamily="18" charset="0"/>
                      </a:endParaRPr>
                    </a:p>
                    <a:p>
                      <a:pPr algn="ctr"/>
                      <a:r>
                        <a:rPr lang="ru-RU" sz="1800" dirty="0">
                          <a:latin typeface="Times New Roman" panose="02020603050405020304" pitchFamily="18" charset="0"/>
                          <a:cs typeface="Times New Roman" panose="02020603050405020304" pitchFamily="18" charset="0"/>
                        </a:rPr>
                        <a:t>211,25</a:t>
                      </a:r>
                    </a:p>
                  </a:txBody>
                  <a:tcPr/>
                </a:tc>
                <a:tc>
                  <a:txBody>
                    <a:bodyPr/>
                    <a:lstStyle/>
                    <a:p>
                      <a:pPr algn="ctr"/>
                      <a:endParaRPr lang="kk-KZ" sz="1800" dirty="0">
                        <a:latin typeface="Times New Roman" panose="02020603050405020304" pitchFamily="18" charset="0"/>
                        <a:cs typeface="Times New Roman" panose="02020603050405020304" pitchFamily="18" charset="0"/>
                      </a:endParaRPr>
                    </a:p>
                    <a:p>
                      <a:pPr algn="ctr"/>
                      <a:r>
                        <a:rPr lang="ru-RU" sz="1800" dirty="0">
                          <a:latin typeface="Times New Roman" panose="02020603050405020304" pitchFamily="18" charset="0"/>
                          <a:cs typeface="Times New Roman" panose="02020603050405020304" pitchFamily="18" charset="0"/>
                        </a:rPr>
                        <a:t>211,25</a:t>
                      </a:r>
                    </a:p>
                  </a:txBody>
                  <a:tcPr/>
                </a:tc>
                <a:extLst>
                  <a:ext uri="{0D108BD9-81ED-4DB2-BD59-A6C34878D82A}">
                    <a16:rowId xmlns:a16="http://schemas.microsoft.com/office/drawing/2014/main" val="873803485"/>
                  </a:ext>
                </a:extLst>
              </a:tr>
            </a:tbl>
          </a:graphicData>
        </a:graphic>
      </p:graphicFrame>
    </p:spTree>
    <p:extLst>
      <p:ext uri="{BB962C8B-B14F-4D97-AF65-F5344CB8AC3E}">
        <p14:creationId xmlns:p14="http://schemas.microsoft.com/office/powerpoint/2010/main" val="314702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a:solidFill>
                  <a:schemeClr val="tx1"/>
                </a:solidFill>
                <a:latin typeface="Times New Roman" panose="02020603050405020304" pitchFamily="18" charset="0"/>
                <a:cs typeface="Times New Roman" panose="02020603050405020304" pitchFamily="18" charset="0"/>
              </a:rPr>
              <a:t>Бюджеттік бағдарламаны сипаттау </a:t>
            </a:r>
            <a:r>
              <a:rPr lang="kk-KZ" b="1" u="sng" dirty="0">
                <a:solidFill>
                  <a:schemeClr val="tx1"/>
                </a:solidFill>
                <a:latin typeface="Times New Roman" panose="02020603050405020304" pitchFamily="18" charset="0"/>
                <a:cs typeface="Times New Roman" panose="02020603050405020304" pitchFamily="18" charset="0"/>
              </a:rPr>
              <a:t> (негіздеу)</a:t>
            </a:r>
            <a:r>
              <a:rPr lang="kk-KZ" b="1" dirty="0">
                <a:solidFill>
                  <a:schemeClr val="tx1"/>
                </a:solidFill>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r>
              <a:rPr lang="kk-KZ" b="1" dirty="0">
                <a:latin typeface="Times New Roman" pitchFamily="18" charset="0"/>
                <a:cs typeface="Times New Roman" pitchFamily="18" charset="0"/>
              </a:rPr>
              <a:t>Бюджеттік кіші бағдарламаны іске асыру мәдени-көпшілік іс-шараларды өткізуге және мәдени-демалыс орталығының қызметкерлеріне еңбекақы төлеуге жергілікті бюджет қаражаты есебінен жүзеге асырылады</a:t>
            </a:r>
            <a:r>
              <a:rPr lang="kk-KZ" dirty="0"/>
              <a:t>.</a:t>
            </a:r>
            <a:endParaRPr lang="ru-RU" dirty="0"/>
          </a:p>
        </p:txBody>
      </p:sp>
    </p:spTree>
    <p:extLst>
      <p:ext uri="{BB962C8B-B14F-4D97-AF65-F5344CB8AC3E}">
        <p14:creationId xmlns:p14="http://schemas.microsoft.com/office/powerpoint/2010/main" val="1586026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3485" y="237393"/>
            <a:ext cx="10559561" cy="1767254"/>
          </a:xfrm>
        </p:spPr>
        <p:txBody>
          <a:bodyPr>
            <a:normAutofit fontScale="90000"/>
          </a:bodyPr>
          <a:lstStyle/>
          <a:p>
            <a:pPr algn="ctr"/>
            <a:r>
              <a:rPr lang="kk-KZ" sz="2800" b="1" i="1" dirty="0">
                <a:latin typeface="Times New Roman" panose="02020603050405020304" pitchFamily="18" charset="0"/>
                <a:cs typeface="Times New Roman" panose="02020603050405020304" pitchFamily="18" charset="0"/>
              </a:rPr>
              <a:t>Бюджеттік бағдарлама 006 </a:t>
            </a:r>
            <a:br>
              <a:rPr lang="kk-KZ" sz="2800" b="1" i="1" dirty="0">
                <a:latin typeface="Times New Roman" panose="02020603050405020304" pitchFamily="18" charset="0"/>
                <a:cs typeface="Times New Roman" panose="02020603050405020304" pitchFamily="18" charset="0"/>
              </a:rPr>
            </a:br>
            <a:r>
              <a:rPr lang="kk-KZ" sz="2800" b="1" i="1" dirty="0">
                <a:latin typeface="Times New Roman" panose="02020603050405020304" pitchFamily="18" charset="0"/>
                <a:cs typeface="Times New Roman" panose="02020603050405020304" pitchFamily="18" charset="0"/>
              </a:rPr>
              <a:t>«</a:t>
            </a:r>
            <a:r>
              <a:rPr lang="kk-KZ" sz="1800" b="1" dirty="0">
                <a:latin typeface="Times New Roman" pitchFamily="18" charset="0"/>
                <a:cs typeface="Times New Roman" pitchFamily="18" charset="0"/>
              </a:rPr>
              <a:t>Аудандық (қалалық) кітапханалардың жұмыс істеуі</a:t>
            </a:r>
            <a:r>
              <a:rPr lang="ru-RU" sz="2000" b="1" i="1" dirty="0">
                <a:latin typeface="Times New Roman" panose="02020603050405020304" pitchFamily="18" charset="0"/>
                <a:cs typeface="Times New Roman" panose="02020603050405020304" pitchFamily="18" charset="0"/>
              </a:rPr>
              <a:t>»</a:t>
            </a:r>
            <a:br>
              <a:rPr lang="ru-RU" sz="2000" b="1" i="1" dirty="0">
                <a:latin typeface="Times New Roman" panose="02020603050405020304" pitchFamily="18" charset="0"/>
                <a:cs typeface="Times New Roman" panose="02020603050405020304" pitchFamily="18" charset="0"/>
              </a:rPr>
            </a:br>
            <a:r>
              <a:rPr lang="ru-RU" sz="2800" b="1" i="1" dirty="0">
                <a:latin typeface="Times New Roman" panose="02020603050405020304" pitchFamily="18" charset="0"/>
                <a:cs typeface="Times New Roman" panose="02020603050405020304" pitchFamily="18" charset="0"/>
              </a:rPr>
              <a:t>                                                                                      </a:t>
            </a:r>
            <a:r>
              <a:rPr lang="ru-RU" sz="2800" b="1" i="1" dirty="0" err="1">
                <a:latin typeface="Times New Roman" panose="02020603050405020304" pitchFamily="18" charset="0"/>
                <a:cs typeface="Times New Roman" panose="02020603050405020304" pitchFamily="18" charset="0"/>
              </a:rPr>
              <a:t>мың.теңге</a:t>
            </a:r>
            <a:br>
              <a:rPr lang="ru-RU" sz="2800" b="1" i="1" dirty="0">
                <a:latin typeface="Times New Roman" panose="02020603050405020304" pitchFamily="18" charset="0"/>
                <a:cs typeface="Times New Roman" panose="02020603050405020304" pitchFamily="18" charset="0"/>
              </a:rPr>
            </a:br>
            <a:endParaRPr lang="ru-RU" sz="2800" b="1" i="1"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441153890"/>
              </p:ext>
            </p:extLst>
          </p:nvPr>
        </p:nvGraphicFramePr>
        <p:xfrm>
          <a:off x="1283677" y="1837594"/>
          <a:ext cx="10474821" cy="4339863"/>
        </p:xfrm>
        <a:graphic>
          <a:graphicData uri="http://schemas.openxmlformats.org/drawingml/2006/table">
            <a:tbl>
              <a:tblPr firstRow="1" bandRow="1">
                <a:tableStyleId>{5C22544A-7EE6-4342-B048-85BDC9FD1C3A}</a:tableStyleId>
              </a:tblPr>
              <a:tblGrid>
                <a:gridCol w="6453554">
                  <a:extLst>
                    <a:ext uri="{9D8B030D-6E8A-4147-A177-3AD203B41FA5}">
                      <a16:colId xmlns:a16="http://schemas.microsoft.com/office/drawing/2014/main" val="84810231"/>
                    </a:ext>
                  </a:extLst>
                </a:gridCol>
                <a:gridCol w="1134207">
                  <a:extLst>
                    <a:ext uri="{9D8B030D-6E8A-4147-A177-3AD203B41FA5}">
                      <a16:colId xmlns:a16="http://schemas.microsoft.com/office/drawing/2014/main" val="248042766"/>
                    </a:ext>
                  </a:extLst>
                </a:gridCol>
                <a:gridCol w="984739">
                  <a:extLst>
                    <a:ext uri="{9D8B030D-6E8A-4147-A177-3AD203B41FA5}">
                      <a16:colId xmlns:a16="http://schemas.microsoft.com/office/drawing/2014/main" val="4142993289"/>
                    </a:ext>
                  </a:extLst>
                </a:gridCol>
                <a:gridCol w="949569">
                  <a:extLst>
                    <a:ext uri="{9D8B030D-6E8A-4147-A177-3AD203B41FA5}">
                      <a16:colId xmlns:a16="http://schemas.microsoft.com/office/drawing/2014/main" val="3797108945"/>
                    </a:ext>
                  </a:extLst>
                </a:gridCol>
                <a:gridCol w="952752">
                  <a:extLst>
                    <a:ext uri="{9D8B030D-6E8A-4147-A177-3AD203B41FA5}">
                      <a16:colId xmlns:a16="http://schemas.microsoft.com/office/drawing/2014/main" val="386338765"/>
                    </a:ext>
                  </a:extLst>
                </a:gridCol>
              </a:tblGrid>
              <a:tr h="301809">
                <a:tc gridSpan="5">
                  <a:txBody>
                    <a:bodyPr/>
                    <a:lstStyle/>
                    <a:p>
                      <a:r>
                        <a:rPr lang="kk-KZ" sz="1800" b="1" kern="1200" dirty="0">
                          <a:solidFill>
                            <a:schemeClr val="tx1"/>
                          </a:solidFill>
                          <a:effectLst/>
                          <a:latin typeface="Times New Roman" panose="02020603050405020304" pitchFamily="18" charset="0"/>
                          <a:ea typeface="+mn-ea"/>
                          <a:cs typeface="Times New Roman" panose="02020603050405020304" pitchFamily="18" charset="0"/>
                        </a:rPr>
                        <a:t>Бюджеттік бағдарлама бойынша шығындар, барлығы </a:t>
                      </a:r>
                      <a:endParaRPr lang="ru-RU" sz="1800"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471900446"/>
                  </a:ext>
                </a:extLst>
              </a:tr>
              <a:tr h="464251">
                <a:tc gridSpan="2">
                  <a:txBody>
                    <a:bodyPr/>
                    <a:lstStyle/>
                    <a:p>
                      <a:r>
                        <a:rPr lang="kk-KZ" sz="1800" b="1" kern="1200" dirty="0">
                          <a:solidFill>
                            <a:schemeClr val="tx1"/>
                          </a:solidFill>
                          <a:effectLst/>
                          <a:latin typeface="Times New Roman" panose="02020603050405020304" pitchFamily="18" charset="0"/>
                          <a:ea typeface="+mn-ea"/>
                          <a:cs typeface="Times New Roman" panose="02020603050405020304" pitchFamily="18" charset="0"/>
                        </a:rPr>
                        <a:t>Бюджеттік бағдарлама бойынша шығындар</a:t>
                      </a:r>
                      <a:endParaRPr lang="ru-RU" sz="1800"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ru-RU" dirty="0"/>
                    </a:p>
                  </a:txBody>
                  <a:tcPr/>
                </a:tc>
                <a:tc>
                  <a:txBody>
                    <a:bodyPr/>
                    <a:lstStyle/>
                    <a:p>
                      <a:pPr algn="ctr"/>
                      <a:r>
                        <a:rPr lang="kk-KZ" sz="1800" dirty="0">
                          <a:latin typeface="Times New Roman" panose="02020603050405020304" pitchFamily="18" charset="0"/>
                          <a:cs typeface="Times New Roman" panose="02020603050405020304" pitchFamily="18" charset="0"/>
                        </a:rPr>
                        <a:t>2026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2027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2028 ж</a:t>
                      </a:r>
                      <a:endParaRPr lang="ru-RU"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75592639"/>
                  </a:ext>
                </a:extLst>
              </a:tr>
              <a:tr h="338811">
                <a:tc gridSpan="2">
                  <a:txBody>
                    <a:bodyPr/>
                    <a:lstStyle/>
                    <a:p>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Жергілікті</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бюджет </a:t>
                      </a:r>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қаражаты</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есебінен</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a:t>
                      </a:r>
                      <a:endParaRPr lang="ru-RU" sz="18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a:txBody>
                    <a:bodyPr/>
                    <a:lstStyle/>
                    <a:p>
                      <a:pPr algn="ctr">
                        <a:lnSpc>
                          <a:spcPct val="115000"/>
                        </a:lnSpc>
                        <a:spcAft>
                          <a:spcPts val="0"/>
                        </a:spcAft>
                      </a:pPr>
                      <a:r>
                        <a:rPr lang="kk-KZ" sz="1800" kern="150" dirty="0">
                          <a:effectLst/>
                          <a:latin typeface="Times New Roman" panose="02020603050405020304" pitchFamily="18" charset="0"/>
                          <a:ea typeface="Times New Roman" panose="02020603050405020304" pitchFamily="18" charset="0"/>
                          <a:cs typeface="Times New Roman" panose="02020603050405020304" pitchFamily="18" charset="0"/>
                        </a:rPr>
                        <a:t>350 940</a:t>
                      </a: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r>
                        <a:rPr lang="kk-KZ" sz="1800" kern="150" dirty="0">
                          <a:effectLst/>
                          <a:latin typeface="Times New Roman" panose="02020603050405020304" pitchFamily="18" charset="0"/>
                          <a:ea typeface="Times New Roman" panose="02020603050405020304" pitchFamily="18" charset="0"/>
                          <a:cs typeface="Times New Roman" panose="02020603050405020304" pitchFamily="18" charset="0"/>
                        </a:rPr>
                        <a:t>354 278</a:t>
                      </a: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r>
                        <a:rPr lang="kk-KZ" sz="1800" kern="150" dirty="0">
                          <a:effectLst/>
                          <a:latin typeface="Times New Roman" panose="02020603050405020304" pitchFamily="18" charset="0"/>
                          <a:ea typeface="Times New Roman" panose="02020603050405020304" pitchFamily="18" charset="0"/>
                          <a:cs typeface="Times New Roman" panose="02020603050405020304" pitchFamily="18" charset="0"/>
                        </a:rPr>
                        <a:t>357 061</a:t>
                      </a: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extLst>
                  <a:ext uri="{0D108BD9-81ED-4DB2-BD59-A6C34878D82A}">
                    <a16:rowId xmlns:a16="http://schemas.microsoft.com/office/drawing/2014/main" val="3354303396"/>
                  </a:ext>
                </a:extLst>
              </a:tr>
              <a:tr h="338811">
                <a:tc grid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ru-RU" sz="1800" dirty="0" err="1">
                          <a:effectLst/>
                          <a:latin typeface="Times New Roman" panose="02020603050405020304" pitchFamily="18" charset="0"/>
                          <a:cs typeface="Times New Roman" panose="02020603050405020304" pitchFamily="18" charset="0"/>
                        </a:rPr>
                        <a:t>Республикалық</a:t>
                      </a:r>
                      <a:r>
                        <a:rPr lang="ru-RU" sz="1800" dirty="0">
                          <a:effectLst/>
                          <a:latin typeface="Times New Roman" panose="02020603050405020304" pitchFamily="18" charset="0"/>
                          <a:cs typeface="Times New Roman" panose="02020603050405020304" pitchFamily="18" charset="0"/>
                        </a:rPr>
                        <a:t> </a:t>
                      </a:r>
                      <a:r>
                        <a:rPr lang="ru-RU" sz="1800" dirty="0" err="1">
                          <a:effectLst/>
                          <a:latin typeface="Times New Roman" panose="02020603050405020304" pitchFamily="18" charset="0"/>
                          <a:cs typeface="Times New Roman" panose="02020603050405020304" pitchFamily="18" charset="0"/>
                        </a:rPr>
                        <a:t>бюджеттен</a:t>
                      </a:r>
                      <a:r>
                        <a:rPr lang="ru-RU" sz="1800" dirty="0">
                          <a:effectLst/>
                          <a:latin typeface="Times New Roman" panose="02020603050405020304" pitchFamily="18" charset="0"/>
                          <a:cs typeface="Times New Roman" panose="02020603050405020304" pitchFamily="18" charset="0"/>
                        </a:rPr>
                        <a:t> </a:t>
                      </a:r>
                      <a:r>
                        <a:rPr lang="ru-RU" sz="1800" dirty="0" err="1">
                          <a:effectLst/>
                          <a:latin typeface="Times New Roman" panose="02020603050405020304" pitchFamily="18" charset="0"/>
                          <a:cs typeface="Times New Roman" panose="02020603050405020304" pitchFamily="18" charset="0"/>
                        </a:rPr>
                        <a:t>берілетін</a:t>
                      </a:r>
                      <a:r>
                        <a:rPr lang="ru-RU" sz="1800" dirty="0">
                          <a:effectLst/>
                          <a:latin typeface="Times New Roman" panose="02020603050405020304" pitchFamily="18" charset="0"/>
                          <a:cs typeface="Times New Roman" panose="02020603050405020304" pitchFamily="18" charset="0"/>
                        </a:rPr>
                        <a:t> </a:t>
                      </a:r>
                      <a:r>
                        <a:rPr lang="ru-RU" sz="1800" dirty="0" err="1">
                          <a:effectLst/>
                          <a:latin typeface="Times New Roman" panose="02020603050405020304" pitchFamily="18" charset="0"/>
                          <a:cs typeface="Times New Roman" panose="02020603050405020304" pitchFamily="18" charset="0"/>
                        </a:rPr>
                        <a:t>трансферттер</a:t>
                      </a:r>
                      <a:r>
                        <a:rPr lang="ru-RU" sz="1800" dirty="0">
                          <a:effectLst/>
                          <a:latin typeface="Times New Roman" panose="02020603050405020304" pitchFamily="18" charset="0"/>
                          <a:cs typeface="Times New Roman" panose="02020603050405020304" pitchFamily="18" charset="0"/>
                        </a:rPr>
                        <a:t> </a:t>
                      </a:r>
                      <a:r>
                        <a:rPr lang="ru-RU" sz="1800" dirty="0" err="1">
                          <a:effectLst/>
                          <a:latin typeface="Times New Roman" panose="02020603050405020304" pitchFamily="18" charset="0"/>
                          <a:cs typeface="Times New Roman" panose="02020603050405020304" pitchFamily="18" charset="0"/>
                        </a:rPr>
                        <a:t>қаражаты</a:t>
                      </a:r>
                      <a:r>
                        <a:rPr lang="ru-RU" sz="1800" dirty="0">
                          <a:effectLst/>
                          <a:latin typeface="Times New Roman" panose="02020603050405020304" pitchFamily="18" charset="0"/>
                          <a:cs typeface="Times New Roman" panose="02020603050405020304" pitchFamily="18" charset="0"/>
                        </a:rPr>
                        <a:t> </a:t>
                      </a:r>
                      <a:r>
                        <a:rPr lang="ru-RU" sz="1800" dirty="0" err="1">
                          <a:effectLst/>
                          <a:latin typeface="Times New Roman" panose="02020603050405020304" pitchFamily="18" charset="0"/>
                          <a:cs typeface="Times New Roman" panose="02020603050405020304" pitchFamily="18" charset="0"/>
                        </a:rPr>
                        <a:t>есебінен</a:t>
                      </a:r>
                      <a:endParaRPr lang="ru-RU" sz="1800" dirty="0">
                        <a:latin typeface="Times New Roman" panose="02020603050405020304" pitchFamily="18" charset="0"/>
                        <a:cs typeface="Times New Roman" panose="02020603050405020304" pitchFamily="18" charset="0"/>
                      </a:endParaRPr>
                    </a:p>
                  </a:txBody>
                  <a:tcPr/>
                </a:tc>
                <a:tc hMerge="1">
                  <a:txBody>
                    <a:bodyPr/>
                    <a:lstStyle/>
                    <a:p>
                      <a:endParaRPr lang="LID4096"/>
                    </a:p>
                  </a:txBody>
                  <a:tcPr/>
                </a:tc>
                <a:tc>
                  <a:txBody>
                    <a:bodyPr/>
                    <a:lstStyle/>
                    <a:p>
                      <a:pPr algn="ctr">
                        <a:lnSpc>
                          <a:spcPct val="115000"/>
                        </a:lnSpc>
                        <a:spcAft>
                          <a:spcPts val="0"/>
                        </a:spcAft>
                      </a:pP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extLst>
                  <a:ext uri="{0D108BD9-81ED-4DB2-BD59-A6C34878D82A}">
                    <a16:rowId xmlns:a16="http://schemas.microsoft.com/office/drawing/2014/main" val="2537002760"/>
                  </a:ext>
                </a:extLst>
              </a:tr>
              <a:tr h="338811">
                <a:tc gridSpan="2">
                  <a:txBody>
                    <a:bodyPr/>
                    <a:lstStyle/>
                    <a:p>
                      <a:r>
                        <a:rPr lang="ru-RU" sz="1800" dirty="0" err="1">
                          <a:effectLst/>
                          <a:latin typeface="Times New Roman" panose="02020603050405020304" pitchFamily="18" charset="0"/>
                          <a:cs typeface="Times New Roman" panose="02020603050405020304" pitchFamily="18" charset="0"/>
                        </a:rPr>
                        <a:t>Барлығы</a:t>
                      </a:r>
                      <a:r>
                        <a:rPr lang="ru-RU" sz="1800" dirty="0">
                          <a:effectLst/>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a:txBody>
                  <a:tcPr/>
                </a:tc>
                <a:tc hMerge="1">
                  <a:txBody>
                    <a:bodyPr/>
                    <a:lstStyle/>
                    <a:p>
                      <a:endParaRPr lang="LID4096"/>
                    </a:p>
                  </a:txBody>
                  <a:tcPr/>
                </a:tc>
                <a:tc>
                  <a:txBody>
                    <a:bodyPr/>
                    <a:lstStyle/>
                    <a:p>
                      <a:pPr algn="ctr">
                        <a:lnSpc>
                          <a:spcPct val="115000"/>
                        </a:lnSpc>
                        <a:spcAft>
                          <a:spcPts val="0"/>
                        </a:spcAft>
                      </a:pPr>
                      <a:r>
                        <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rPr>
                        <a:t>350 940</a:t>
                      </a:r>
                    </a:p>
                  </a:txBody>
                  <a:tcPr marL="34925" marR="34925" marT="34925" marB="34925" anchor="ctr"/>
                </a:tc>
                <a:tc>
                  <a:txBody>
                    <a:bodyPr/>
                    <a:lstStyle/>
                    <a:p>
                      <a:pPr algn="ctr">
                        <a:lnSpc>
                          <a:spcPct val="115000"/>
                        </a:lnSpc>
                        <a:spcAft>
                          <a:spcPts val="0"/>
                        </a:spcAft>
                      </a:pPr>
                      <a:r>
                        <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rPr>
                        <a:t>354 278</a:t>
                      </a:r>
                    </a:p>
                  </a:txBody>
                  <a:tcPr marL="34925" marR="34925" marT="34925" marB="34925" anchor="ctr"/>
                </a:tc>
                <a:tc>
                  <a:txBody>
                    <a:bodyPr/>
                    <a:lstStyle/>
                    <a:p>
                      <a:pPr algn="ctr">
                        <a:lnSpc>
                          <a:spcPct val="115000"/>
                        </a:lnSpc>
                        <a:spcAft>
                          <a:spcPts val="0"/>
                        </a:spcAft>
                      </a:pPr>
                      <a:r>
                        <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rPr>
                        <a:t>357 061</a:t>
                      </a:r>
                    </a:p>
                  </a:txBody>
                  <a:tcPr marL="34925" marR="34925" marT="34925" marB="34925" anchor="ctr"/>
                </a:tc>
                <a:extLst>
                  <a:ext uri="{0D108BD9-81ED-4DB2-BD59-A6C34878D82A}">
                    <a16:rowId xmlns:a16="http://schemas.microsoft.com/office/drawing/2014/main" val="634689364"/>
                  </a:ext>
                </a:extLst>
              </a:tr>
              <a:tr h="301809">
                <a:tc gridSpan="5">
                  <a:txBody>
                    <a:bodyPr/>
                    <a:lstStyle/>
                    <a:p>
                      <a:pPr algn="ctr"/>
                      <a:r>
                        <a:rPr lang="kk-KZ" sz="1800" b="1" kern="1200" dirty="0">
                          <a:solidFill>
                            <a:schemeClr val="dk1"/>
                          </a:solidFill>
                          <a:effectLst/>
                          <a:latin typeface="Times New Roman" panose="02020603050405020304" pitchFamily="18" charset="0"/>
                          <a:ea typeface="+mn-ea"/>
                          <a:cs typeface="Times New Roman" panose="02020603050405020304" pitchFamily="18" charset="0"/>
                        </a:rPr>
                        <a:t>Тікелей нәтиже көрсеткіштері</a:t>
                      </a:r>
                      <a:endParaRPr lang="ru-RU" sz="1800" b="1"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439783289"/>
                  </a:ext>
                </a:extLst>
              </a:tr>
              <a:tr h="52816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kk-KZ" sz="1800" b="1" kern="1200" dirty="0">
                          <a:solidFill>
                            <a:schemeClr val="dk1"/>
                          </a:solidFill>
                          <a:effectLst/>
                          <a:latin typeface="Times New Roman" panose="02020603050405020304" pitchFamily="18" charset="0"/>
                          <a:ea typeface="+mn-ea"/>
                          <a:cs typeface="Times New Roman" panose="02020603050405020304" pitchFamily="18" charset="0"/>
                        </a:rPr>
                        <a:t>Тікелей нәтиже көрсеткіштері</a:t>
                      </a:r>
                      <a:endParaRPr lang="ru-RU" sz="1800" dirty="0">
                        <a:latin typeface="Times New Roman" panose="02020603050405020304" pitchFamily="18" charset="0"/>
                        <a:cs typeface="Times New Roman" panose="02020603050405020304" pitchFamily="18" charset="0"/>
                      </a:endParaRPr>
                    </a:p>
                  </a:txBody>
                  <a:tcPr/>
                </a:tc>
                <a:tc>
                  <a:txBody>
                    <a:bodyPr/>
                    <a:lstStyle/>
                    <a:p>
                      <a:r>
                        <a:rPr lang="ru-RU" sz="1800" b="1" kern="1200" dirty="0" err="1">
                          <a:solidFill>
                            <a:schemeClr val="dk1"/>
                          </a:solidFill>
                          <a:effectLst/>
                          <a:latin typeface="Times New Roman" panose="02020603050405020304" pitchFamily="18" charset="0"/>
                          <a:ea typeface="+mn-ea"/>
                          <a:cs typeface="Times New Roman" panose="02020603050405020304" pitchFamily="18" charset="0"/>
                        </a:rPr>
                        <a:t>Өлшем</a:t>
                      </a:r>
                      <a:r>
                        <a:rPr lang="ru-RU" sz="1800" b="1"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b="1" kern="1200" dirty="0" err="1">
                          <a:solidFill>
                            <a:schemeClr val="dk1"/>
                          </a:solidFill>
                          <a:effectLst/>
                          <a:latin typeface="Times New Roman" panose="02020603050405020304" pitchFamily="18" charset="0"/>
                          <a:ea typeface="+mn-ea"/>
                          <a:cs typeface="Times New Roman" panose="02020603050405020304" pitchFamily="18" charset="0"/>
                        </a:rPr>
                        <a:t>бірлігі</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2026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2027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2028 ж</a:t>
                      </a:r>
                      <a:endParaRPr lang="ru-RU"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556164817"/>
                  </a:ext>
                </a:extLst>
              </a:tr>
              <a:tr h="703366">
                <a:tc>
                  <a:txBody>
                    <a:bodyPr/>
                    <a:lstStyle/>
                    <a:p>
                      <a:r>
                        <a:rPr lang="kk-KZ" sz="1800" kern="1200" dirty="0">
                          <a:solidFill>
                            <a:schemeClr val="dk1"/>
                          </a:solidFill>
                          <a:effectLst/>
                          <a:latin typeface="Times New Roman" pitchFamily="18" charset="0"/>
                          <a:ea typeface="+mn-ea"/>
                          <a:cs typeface="Times New Roman" pitchFamily="18" charset="0"/>
                        </a:rPr>
                        <a:t>Ұйымдар  саны</a:t>
                      </a:r>
                      <a:endParaRPr lang="ru-RU" sz="1800" dirty="0">
                        <a:latin typeface="Times New Roman" panose="02020603050405020304" pitchFamily="18" charset="0"/>
                        <a:cs typeface="Times New Roman" panose="02020603050405020304" pitchFamily="18" charset="0"/>
                      </a:endParaRPr>
                    </a:p>
                  </a:txBody>
                  <a:tcPr/>
                </a:tc>
                <a:tc>
                  <a:txBody>
                    <a:bodyPr/>
                    <a:lstStyle/>
                    <a:p>
                      <a:endParaRPr lang="ru-RU" sz="1800" dirty="0">
                        <a:latin typeface="Times New Roman" panose="02020603050405020304" pitchFamily="18" charset="0"/>
                        <a:cs typeface="Times New Roman" panose="02020603050405020304" pitchFamily="18" charset="0"/>
                      </a:endParaRPr>
                    </a:p>
                    <a:p>
                      <a:r>
                        <a:rPr lang="ru-RU" sz="1800" dirty="0">
                          <a:latin typeface="Times New Roman" panose="02020603050405020304" pitchFamily="18" charset="0"/>
                          <a:cs typeface="Times New Roman" panose="02020603050405020304" pitchFamily="18" charset="0"/>
                        </a:rPr>
                        <a:t>    </a:t>
                      </a:r>
                      <a:r>
                        <a:rPr lang="ru-RU" sz="1800" kern="1200" dirty="0">
                          <a:solidFill>
                            <a:schemeClr val="dk1"/>
                          </a:solidFill>
                          <a:effectLst/>
                          <a:latin typeface="Times New Roman" pitchFamily="18" charset="0"/>
                          <a:ea typeface="+mn-ea"/>
                          <a:cs typeface="Times New Roman" pitchFamily="18" charset="0"/>
                        </a:rPr>
                        <a:t>б</a:t>
                      </a:r>
                      <a:r>
                        <a:rPr lang="kk-KZ" sz="1800" kern="1200" dirty="0">
                          <a:solidFill>
                            <a:schemeClr val="dk1"/>
                          </a:solidFill>
                          <a:effectLst/>
                          <a:latin typeface="Times New Roman" pitchFamily="18" charset="0"/>
                          <a:ea typeface="+mn-ea"/>
                          <a:cs typeface="Times New Roman" pitchFamily="18" charset="0"/>
                        </a:rPr>
                        <a:t>ірлік</a:t>
                      </a:r>
                      <a:endParaRPr lang="kk-KZ" sz="1800" dirty="0">
                        <a:latin typeface="Times New Roman" panose="02020603050405020304" pitchFamily="18" charset="0"/>
                        <a:cs typeface="Times New Roman" panose="02020603050405020304" pitchFamily="18" charset="0"/>
                      </a:endParaRPr>
                    </a:p>
                  </a:txBody>
                  <a:tcPr/>
                </a:tc>
                <a:tc>
                  <a:txBody>
                    <a:bodyPr/>
                    <a:lstStyle/>
                    <a:p>
                      <a:pPr algn="ctr"/>
                      <a:endParaRPr lang="ru-RU" sz="1800" dirty="0">
                        <a:latin typeface="Times New Roman" panose="02020603050405020304" pitchFamily="18" charset="0"/>
                        <a:cs typeface="Times New Roman" panose="02020603050405020304" pitchFamily="18" charset="0"/>
                      </a:endParaRPr>
                    </a:p>
                    <a:p>
                      <a:pPr algn="ctr"/>
                      <a:r>
                        <a:rPr lang="ru-RU" sz="1800" dirty="0">
                          <a:latin typeface="Times New Roman" panose="02020603050405020304" pitchFamily="18" charset="0"/>
                          <a:cs typeface="Times New Roman" panose="02020603050405020304" pitchFamily="18" charset="0"/>
                        </a:rPr>
                        <a:t>1</a:t>
                      </a:r>
                    </a:p>
                  </a:txBody>
                  <a:tcPr/>
                </a:tc>
                <a:tc>
                  <a:txBody>
                    <a:bodyPr/>
                    <a:lstStyle/>
                    <a:p>
                      <a:pPr algn="ctr"/>
                      <a:endParaRPr lang="ru-RU" sz="1800" dirty="0">
                        <a:latin typeface="Times New Roman" panose="02020603050405020304" pitchFamily="18" charset="0"/>
                        <a:cs typeface="Times New Roman" panose="02020603050405020304" pitchFamily="18" charset="0"/>
                      </a:endParaRPr>
                    </a:p>
                    <a:p>
                      <a:pPr algn="ctr"/>
                      <a:r>
                        <a:rPr lang="ru-RU" sz="1800" dirty="0">
                          <a:latin typeface="Times New Roman" panose="02020603050405020304" pitchFamily="18" charset="0"/>
                          <a:cs typeface="Times New Roman" panose="02020603050405020304" pitchFamily="18" charset="0"/>
                        </a:rPr>
                        <a:t>1</a:t>
                      </a:r>
                    </a:p>
                  </a:txBody>
                  <a:tcPr/>
                </a:tc>
                <a:tc>
                  <a:txBody>
                    <a:bodyPr/>
                    <a:lstStyle/>
                    <a:p>
                      <a:pPr algn="ctr"/>
                      <a:endParaRPr lang="ru-RU" sz="1800" dirty="0">
                        <a:latin typeface="Times New Roman" panose="02020603050405020304" pitchFamily="18" charset="0"/>
                        <a:cs typeface="Times New Roman" panose="02020603050405020304" pitchFamily="18" charset="0"/>
                      </a:endParaRPr>
                    </a:p>
                    <a:p>
                      <a:pPr algn="ctr"/>
                      <a:r>
                        <a:rPr lang="ru-RU" sz="1800" dirty="0">
                          <a:latin typeface="Times New Roman" panose="02020603050405020304" pitchFamily="18" charset="0"/>
                          <a:cs typeface="Times New Roman" panose="02020603050405020304" pitchFamily="18" charset="0"/>
                        </a:rPr>
                        <a:t>1     </a:t>
                      </a:r>
                    </a:p>
                  </a:txBody>
                  <a:tcPr/>
                </a:tc>
                <a:extLst>
                  <a:ext uri="{0D108BD9-81ED-4DB2-BD59-A6C34878D82A}">
                    <a16:rowId xmlns:a16="http://schemas.microsoft.com/office/drawing/2014/main" val="3420541151"/>
                  </a:ext>
                </a:extLst>
              </a:tr>
              <a:tr h="703366">
                <a:tc>
                  <a:txBody>
                    <a:bodyPr/>
                    <a:lstStyle/>
                    <a:p>
                      <a:r>
                        <a:rPr lang="kk-KZ" sz="1800" kern="1200" dirty="0">
                          <a:solidFill>
                            <a:schemeClr val="dk1"/>
                          </a:solidFill>
                          <a:effectLst/>
                          <a:latin typeface="Times New Roman" pitchFamily="18" charset="0"/>
                          <a:ea typeface="+mn-ea"/>
                          <a:cs typeface="Times New Roman" pitchFamily="18" charset="0"/>
                        </a:rPr>
                        <a:t>Штаттық бірліктер саны</a:t>
                      </a:r>
                      <a:endParaRPr lang="ru-RU" sz="1800" kern="1200" dirty="0">
                        <a:solidFill>
                          <a:schemeClr val="dk1"/>
                        </a:solidFill>
                        <a:latin typeface="Times New Roman" panose="02020603050405020304" pitchFamily="18" charset="0"/>
                        <a:ea typeface="+mn-ea"/>
                        <a:cs typeface="Times New Roman" panose="02020603050405020304" pitchFamily="18" charset="0"/>
                      </a:endParaRPr>
                    </a:p>
                  </a:txBody>
                  <a:tcPr/>
                </a:tc>
                <a:tc>
                  <a:txBody>
                    <a:bodyPr/>
                    <a:lstStyle/>
                    <a:p>
                      <a:pPr algn="ctr"/>
                      <a:endParaRPr lang="kk-KZ" sz="1800" dirty="0">
                        <a:latin typeface="Times New Roman" panose="02020603050405020304" pitchFamily="18" charset="0"/>
                        <a:cs typeface="Times New Roman" panose="02020603050405020304" pitchFamily="18" charset="0"/>
                      </a:endParaRPr>
                    </a:p>
                    <a:p>
                      <a:pPr algn="ctr"/>
                      <a:r>
                        <a:rPr lang="ru-RU" sz="1800" kern="1200" dirty="0">
                          <a:solidFill>
                            <a:schemeClr val="dk1"/>
                          </a:solidFill>
                          <a:effectLst/>
                          <a:latin typeface="Times New Roman" pitchFamily="18" charset="0"/>
                          <a:ea typeface="+mn-ea"/>
                          <a:cs typeface="Times New Roman" pitchFamily="18" charset="0"/>
                        </a:rPr>
                        <a:t>б</a:t>
                      </a:r>
                      <a:r>
                        <a:rPr lang="kk-KZ" sz="1800" kern="1200" dirty="0">
                          <a:solidFill>
                            <a:schemeClr val="dk1"/>
                          </a:solidFill>
                          <a:effectLst/>
                          <a:latin typeface="Times New Roman" pitchFamily="18" charset="0"/>
                          <a:ea typeface="+mn-ea"/>
                          <a:cs typeface="Times New Roman" pitchFamily="18" charset="0"/>
                        </a:rPr>
                        <a:t>ірлік</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endParaRPr lang="kk-KZ" sz="1800" dirty="0">
                        <a:latin typeface="Times New Roman" panose="02020603050405020304" pitchFamily="18" charset="0"/>
                        <a:cs typeface="Times New Roman" panose="02020603050405020304" pitchFamily="18" charset="0"/>
                      </a:endParaRPr>
                    </a:p>
                    <a:p>
                      <a:pPr algn="ctr"/>
                      <a:r>
                        <a:rPr lang="kk-KZ" sz="1800" dirty="0">
                          <a:latin typeface="Times New Roman" panose="02020603050405020304" pitchFamily="18" charset="0"/>
                          <a:cs typeface="Times New Roman" panose="02020603050405020304" pitchFamily="18" charset="0"/>
                        </a:rPr>
                        <a:t>101</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endParaRPr lang="kk-KZ" sz="1800" dirty="0">
                        <a:latin typeface="Times New Roman" panose="02020603050405020304" pitchFamily="18" charset="0"/>
                        <a:cs typeface="Times New Roman" panose="02020603050405020304" pitchFamily="18" charset="0"/>
                      </a:endParaRPr>
                    </a:p>
                    <a:p>
                      <a:pPr algn="ctr"/>
                      <a:r>
                        <a:rPr lang="ru-RU" sz="1800" dirty="0">
                          <a:latin typeface="Times New Roman" panose="02020603050405020304" pitchFamily="18" charset="0"/>
                          <a:cs typeface="Times New Roman" panose="02020603050405020304" pitchFamily="18" charset="0"/>
                        </a:rPr>
                        <a:t>101</a:t>
                      </a:r>
                    </a:p>
                  </a:txBody>
                  <a:tcPr/>
                </a:tc>
                <a:tc>
                  <a:txBody>
                    <a:bodyPr/>
                    <a:lstStyle/>
                    <a:p>
                      <a:pPr algn="ctr"/>
                      <a:endParaRPr lang="kk-KZ" sz="1800" dirty="0">
                        <a:latin typeface="Times New Roman" panose="02020603050405020304" pitchFamily="18" charset="0"/>
                        <a:cs typeface="Times New Roman" panose="02020603050405020304" pitchFamily="18" charset="0"/>
                      </a:endParaRPr>
                    </a:p>
                    <a:p>
                      <a:pPr algn="ctr"/>
                      <a:r>
                        <a:rPr lang="ru-RU" sz="1800" dirty="0">
                          <a:latin typeface="Times New Roman" panose="02020603050405020304" pitchFamily="18" charset="0"/>
                          <a:cs typeface="Times New Roman" panose="02020603050405020304" pitchFamily="18" charset="0"/>
                        </a:rPr>
                        <a:t>101</a:t>
                      </a:r>
                    </a:p>
                  </a:txBody>
                  <a:tcPr/>
                </a:tc>
                <a:extLst>
                  <a:ext uri="{0D108BD9-81ED-4DB2-BD59-A6C34878D82A}">
                    <a16:rowId xmlns:a16="http://schemas.microsoft.com/office/drawing/2014/main" val="873803485"/>
                  </a:ext>
                </a:extLst>
              </a:tr>
            </a:tbl>
          </a:graphicData>
        </a:graphic>
      </p:graphicFrame>
    </p:spTree>
    <p:extLst>
      <p:ext uri="{BB962C8B-B14F-4D97-AF65-F5344CB8AC3E}">
        <p14:creationId xmlns:p14="http://schemas.microsoft.com/office/powerpoint/2010/main" val="1899945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a:solidFill>
                  <a:schemeClr val="tx1"/>
                </a:solidFill>
                <a:latin typeface="Times New Roman" panose="02020603050405020304" pitchFamily="18" charset="0"/>
                <a:cs typeface="Times New Roman" panose="02020603050405020304" pitchFamily="18" charset="0"/>
              </a:rPr>
              <a:t>Бюджеттік бағдарламаны сипаттау </a:t>
            </a:r>
            <a:r>
              <a:rPr lang="kk-KZ" b="1" u="sng" dirty="0">
                <a:solidFill>
                  <a:schemeClr val="tx1"/>
                </a:solidFill>
                <a:latin typeface="Times New Roman" panose="02020603050405020304" pitchFamily="18" charset="0"/>
                <a:cs typeface="Times New Roman" panose="02020603050405020304" pitchFamily="18" charset="0"/>
              </a:rPr>
              <a:t> (негіздеу)</a:t>
            </a:r>
            <a:r>
              <a:rPr lang="kk-KZ" b="1" dirty="0">
                <a:solidFill>
                  <a:schemeClr val="tx1"/>
                </a:solidFill>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r>
              <a:rPr lang="kk-KZ" b="1" dirty="0">
                <a:latin typeface="Times New Roman" pitchFamily="18" charset="0"/>
                <a:cs typeface="Times New Roman" pitchFamily="18" charset="0"/>
              </a:rPr>
              <a:t>Ақпараттық, білім беру және мәдени-ағарту қызметінің негізі ретінде кітапхана жұмысына қолайлы жағдай жасау, дамыту және сақтау</a:t>
            </a:r>
            <a:endParaRPr lang="ru-RU" b="1" dirty="0">
              <a:latin typeface="Times New Roman" pitchFamily="18" charset="0"/>
              <a:cs typeface="Times New Roman" pitchFamily="18" charset="0"/>
            </a:endParaRPr>
          </a:p>
          <a:p>
            <a:pPr marL="0" indent="0">
              <a:buNone/>
            </a:pPr>
            <a:endParaRPr lang="ru-RU" sz="1400" dirty="0"/>
          </a:p>
        </p:txBody>
      </p:sp>
    </p:spTree>
    <p:extLst>
      <p:ext uri="{BB962C8B-B14F-4D97-AF65-F5344CB8AC3E}">
        <p14:creationId xmlns:p14="http://schemas.microsoft.com/office/powerpoint/2010/main" val="4192479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3485" y="237393"/>
            <a:ext cx="10559561" cy="1767254"/>
          </a:xfrm>
        </p:spPr>
        <p:txBody>
          <a:bodyPr>
            <a:normAutofit fontScale="90000"/>
          </a:bodyPr>
          <a:lstStyle/>
          <a:p>
            <a:pPr algn="ctr"/>
            <a:r>
              <a:rPr lang="kk-KZ" sz="2800" b="1" i="1" dirty="0">
                <a:latin typeface="Times New Roman" panose="02020603050405020304" pitchFamily="18" charset="0"/>
                <a:cs typeface="Times New Roman" panose="02020603050405020304" pitchFamily="18" charset="0"/>
              </a:rPr>
              <a:t>Бюджеттік бағдарлама 007 </a:t>
            </a:r>
            <a:br>
              <a:rPr lang="kk-KZ" sz="2800" b="1" i="1" dirty="0">
                <a:latin typeface="Times New Roman" panose="02020603050405020304" pitchFamily="18" charset="0"/>
                <a:cs typeface="Times New Roman" panose="02020603050405020304" pitchFamily="18" charset="0"/>
              </a:rPr>
            </a:br>
            <a:r>
              <a:rPr lang="kk-KZ" sz="2800" b="1" i="1" dirty="0">
                <a:latin typeface="Times New Roman" panose="02020603050405020304" pitchFamily="18" charset="0"/>
                <a:cs typeface="Times New Roman" panose="02020603050405020304" pitchFamily="18" charset="0"/>
              </a:rPr>
              <a:t>«</a:t>
            </a:r>
            <a:r>
              <a:rPr lang="kk-KZ" sz="1800" b="1" dirty="0">
                <a:latin typeface="Times New Roman" pitchFamily="18" charset="0"/>
                <a:cs typeface="Times New Roman" pitchFamily="18" charset="0"/>
              </a:rPr>
              <a:t>Қазақстан халқы мемлекеттік тілін және өзге де тілдерді дамыту</a:t>
            </a:r>
            <a:r>
              <a:rPr lang="ru-RU" sz="2000" b="1" i="1" dirty="0">
                <a:latin typeface="Times New Roman" panose="02020603050405020304" pitchFamily="18" charset="0"/>
                <a:cs typeface="Times New Roman" panose="02020603050405020304" pitchFamily="18" charset="0"/>
              </a:rPr>
              <a:t>»</a:t>
            </a:r>
            <a:br>
              <a:rPr lang="ru-RU" sz="2000" b="1" i="1" dirty="0">
                <a:latin typeface="Times New Roman" panose="02020603050405020304" pitchFamily="18" charset="0"/>
                <a:cs typeface="Times New Roman" panose="02020603050405020304" pitchFamily="18" charset="0"/>
              </a:rPr>
            </a:br>
            <a:r>
              <a:rPr lang="ru-RU" sz="2800" b="1" i="1" dirty="0">
                <a:latin typeface="Times New Roman" panose="02020603050405020304" pitchFamily="18" charset="0"/>
                <a:cs typeface="Times New Roman" panose="02020603050405020304" pitchFamily="18" charset="0"/>
              </a:rPr>
              <a:t>                                                                                      </a:t>
            </a:r>
            <a:r>
              <a:rPr lang="ru-RU" sz="2800" b="1" i="1" dirty="0" err="1">
                <a:latin typeface="Times New Roman" panose="02020603050405020304" pitchFamily="18" charset="0"/>
                <a:cs typeface="Times New Roman" panose="02020603050405020304" pitchFamily="18" charset="0"/>
              </a:rPr>
              <a:t>мың.теңге</a:t>
            </a:r>
            <a:br>
              <a:rPr lang="ru-RU" sz="2800" b="1" i="1" dirty="0">
                <a:latin typeface="Times New Roman" panose="02020603050405020304" pitchFamily="18" charset="0"/>
                <a:cs typeface="Times New Roman" panose="02020603050405020304" pitchFamily="18" charset="0"/>
              </a:rPr>
            </a:br>
            <a:endParaRPr lang="ru-RU" sz="2800" b="1" i="1"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592840990"/>
              </p:ext>
            </p:extLst>
          </p:nvPr>
        </p:nvGraphicFramePr>
        <p:xfrm>
          <a:off x="1283677" y="1837594"/>
          <a:ext cx="10474821" cy="3387488"/>
        </p:xfrm>
        <a:graphic>
          <a:graphicData uri="http://schemas.openxmlformats.org/drawingml/2006/table">
            <a:tbl>
              <a:tblPr firstRow="1" bandRow="1">
                <a:tableStyleId>{5C22544A-7EE6-4342-B048-85BDC9FD1C3A}</a:tableStyleId>
              </a:tblPr>
              <a:tblGrid>
                <a:gridCol w="6453554">
                  <a:extLst>
                    <a:ext uri="{9D8B030D-6E8A-4147-A177-3AD203B41FA5}">
                      <a16:colId xmlns:a16="http://schemas.microsoft.com/office/drawing/2014/main" val="84810231"/>
                    </a:ext>
                  </a:extLst>
                </a:gridCol>
                <a:gridCol w="1134207">
                  <a:extLst>
                    <a:ext uri="{9D8B030D-6E8A-4147-A177-3AD203B41FA5}">
                      <a16:colId xmlns:a16="http://schemas.microsoft.com/office/drawing/2014/main" val="248042766"/>
                    </a:ext>
                  </a:extLst>
                </a:gridCol>
                <a:gridCol w="984739">
                  <a:extLst>
                    <a:ext uri="{9D8B030D-6E8A-4147-A177-3AD203B41FA5}">
                      <a16:colId xmlns:a16="http://schemas.microsoft.com/office/drawing/2014/main" val="4142993289"/>
                    </a:ext>
                  </a:extLst>
                </a:gridCol>
                <a:gridCol w="949569">
                  <a:extLst>
                    <a:ext uri="{9D8B030D-6E8A-4147-A177-3AD203B41FA5}">
                      <a16:colId xmlns:a16="http://schemas.microsoft.com/office/drawing/2014/main" val="3797108945"/>
                    </a:ext>
                  </a:extLst>
                </a:gridCol>
                <a:gridCol w="952752">
                  <a:extLst>
                    <a:ext uri="{9D8B030D-6E8A-4147-A177-3AD203B41FA5}">
                      <a16:colId xmlns:a16="http://schemas.microsoft.com/office/drawing/2014/main" val="386338765"/>
                    </a:ext>
                  </a:extLst>
                </a:gridCol>
              </a:tblGrid>
              <a:tr h="291480">
                <a:tc gridSpan="5">
                  <a:txBody>
                    <a:bodyPr/>
                    <a:lstStyle/>
                    <a:p>
                      <a:r>
                        <a:rPr lang="kk-KZ" sz="1800" b="1" kern="1200" dirty="0">
                          <a:solidFill>
                            <a:schemeClr val="tx1"/>
                          </a:solidFill>
                          <a:effectLst/>
                          <a:latin typeface="Times New Roman" panose="02020603050405020304" pitchFamily="18" charset="0"/>
                          <a:ea typeface="+mn-ea"/>
                          <a:cs typeface="Times New Roman" panose="02020603050405020304" pitchFamily="18" charset="0"/>
                        </a:rPr>
                        <a:t>Бюджеттік бағдарлама бойынша шығындар, барлығы </a:t>
                      </a:r>
                      <a:endParaRPr lang="ru-RU" sz="1800"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471900446"/>
                  </a:ext>
                </a:extLst>
              </a:tr>
              <a:tr h="369968">
                <a:tc gridSpan="2">
                  <a:txBody>
                    <a:bodyPr/>
                    <a:lstStyle/>
                    <a:p>
                      <a:r>
                        <a:rPr lang="kk-KZ" sz="1800" b="1" kern="1200" dirty="0">
                          <a:solidFill>
                            <a:schemeClr val="tx1"/>
                          </a:solidFill>
                          <a:effectLst/>
                          <a:latin typeface="Times New Roman" panose="02020603050405020304" pitchFamily="18" charset="0"/>
                          <a:ea typeface="+mn-ea"/>
                          <a:cs typeface="Times New Roman" panose="02020603050405020304" pitchFamily="18" charset="0"/>
                        </a:rPr>
                        <a:t>Бюджеттік бағдарлама бойынша шығындар</a:t>
                      </a:r>
                      <a:endParaRPr lang="ru-RU" sz="1800"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ru-RU" dirty="0"/>
                    </a:p>
                  </a:txBody>
                  <a:tcPr/>
                </a:tc>
                <a:tc>
                  <a:txBody>
                    <a:bodyPr/>
                    <a:lstStyle/>
                    <a:p>
                      <a:pPr algn="ctr"/>
                      <a:r>
                        <a:rPr lang="kk-KZ" sz="1800" dirty="0">
                          <a:latin typeface="Times New Roman" panose="02020603050405020304" pitchFamily="18" charset="0"/>
                          <a:cs typeface="Times New Roman" panose="02020603050405020304" pitchFamily="18" charset="0"/>
                        </a:rPr>
                        <a:t>2026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2027ж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2028 ж</a:t>
                      </a:r>
                      <a:endParaRPr lang="ru-RU"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75592639"/>
                  </a:ext>
                </a:extLst>
              </a:tr>
              <a:tr h="270003">
                <a:tc gridSpan="2">
                  <a:txBody>
                    <a:bodyPr/>
                    <a:lstStyle/>
                    <a:p>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Жергілікті</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бюджет </a:t>
                      </a:r>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қаражаты</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есебінен</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a:t>
                      </a:r>
                      <a:endParaRPr lang="ru-RU" sz="18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a:txBody>
                    <a:bodyPr/>
                    <a:lstStyle/>
                    <a:p>
                      <a:pPr algn="ctr"/>
                      <a:r>
                        <a:rPr lang="ru-RU" sz="1800" dirty="0">
                          <a:latin typeface="Times New Roman" panose="02020603050405020304" pitchFamily="18" charset="0"/>
                          <a:cs typeface="Times New Roman" panose="02020603050405020304" pitchFamily="18" charset="0"/>
                        </a:rPr>
                        <a:t>10 946</a:t>
                      </a:r>
                    </a:p>
                  </a:txBody>
                  <a:tcPr marL="34925" marR="34925" marT="34925" marB="34925" anchor="ctr"/>
                </a:tc>
                <a:tc>
                  <a:txBody>
                    <a:bodyPr/>
                    <a:lstStyle/>
                    <a:p>
                      <a:pPr algn="ctr"/>
                      <a:r>
                        <a:rPr lang="ru-RU" sz="1800" dirty="0">
                          <a:latin typeface="Times New Roman" panose="02020603050405020304" pitchFamily="18" charset="0"/>
                          <a:cs typeface="Times New Roman" panose="02020603050405020304" pitchFamily="18" charset="0"/>
                        </a:rPr>
                        <a:t>9 391</a:t>
                      </a:r>
                    </a:p>
                  </a:txBody>
                  <a:tcPr marL="34925" marR="34925" marT="34925" marB="34925" anchor="ctr"/>
                </a:tc>
                <a:tc>
                  <a:txBody>
                    <a:bodyPr/>
                    <a:lstStyle/>
                    <a:p>
                      <a:pPr algn="ctr"/>
                      <a:r>
                        <a:rPr lang="ru-RU" sz="1800" dirty="0">
                          <a:latin typeface="Times New Roman" panose="02020603050405020304" pitchFamily="18" charset="0"/>
                          <a:cs typeface="Times New Roman" panose="02020603050405020304" pitchFamily="18" charset="0"/>
                        </a:rPr>
                        <a:t>9 862</a:t>
                      </a:r>
                    </a:p>
                  </a:txBody>
                  <a:tcPr marL="34925" marR="34925" marT="34925" marB="34925" anchor="ctr"/>
                </a:tc>
                <a:extLst>
                  <a:ext uri="{0D108BD9-81ED-4DB2-BD59-A6C34878D82A}">
                    <a16:rowId xmlns:a16="http://schemas.microsoft.com/office/drawing/2014/main" val="3354303396"/>
                  </a:ext>
                </a:extLst>
              </a:tr>
              <a:tr h="242900">
                <a:tc gridSpan="5">
                  <a:txBody>
                    <a:bodyPr/>
                    <a:lstStyle/>
                    <a:p>
                      <a:pPr algn="ctr"/>
                      <a:r>
                        <a:rPr lang="kk-KZ" sz="1800" b="1" kern="1200" dirty="0">
                          <a:solidFill>
                            <a:schemeClr val="dk1"/>
                          </a:solidFill>
                          <a:effectLst/>
                          <a:latin typeface="Times New Roman" panose="02020603050405020304" pitchFamily="18" charset="0"/>
                          <a:ea typeface="+mn-ea"/>
                          <a:cs typeface="Times New Roman" panose="02020603050405020304" pitchFamily="18" charset="0"/>
                        </a:rPr>
                        <a:t>Тікелей нәтиже көрсеткіштері</a:t>
                      </a:r>
                      <a:endParaRPr lang="ru-RU" sz="1800" b="1"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439783289"/>
                  </a:ext>
                </a:extLst>
              </a:tr>
              <a:tr h="42090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kk-KZ" sz="1800" b="1" kern="1200" dirty="0">
                          <a:solidFill>
                            <a:schemeClr val="dk1"/>
                          </a:solidFill>
                          <a:effectLst/>
                          <a:latin typeface="Times New Roman" panose="02020603050405020304" pitchFamily="18" charset="0"/>
                          <a:ea typeface="+mn-ea"/>
                          <a:cs typeface="Times New Roman" panose="02020603050405020304" pitchFamily="18" charset="0"/>
                        </a:rPr>
                        <a:t>Тікелей нәтиже көрсеткіштері</a:t>
                      </a:r>
                      <a:endParaRPr lang="ru-RU" sz="1800" dirty="0">
                        <a:latin typeface="Times New Roman" panose="02020603050405020304" pitchFamily="18" charset="0"/>
                        <a:cs typeface="Times New Roman" panose="02020603050405020304" pitchFamily="18" charset="0"/>
                      </a:endParaRPr>
                    </a:p>
                  </a:txBody>
                  <a:tcPr/>
                </a:tc>
                <a:tc>
                  <a:txBody>
                    <a:bodyPr/>
                    <a:lstStyle/>
                    <a:p>
                      <a:r>
                        <a:rPr lang="ru-RU" sz="1800" b="1" kern="1200" dirty="0" err="1">
                          <a:solidFill>
                            <a:schemeClr val="dk1"/>
                          </a:solidFill>
                          <a:effectLst/>
                          <a:latin typeface="Times New Roman" panose="02020603050405020304" pitchFamily="18" charset="0"/>
                          <a:ea typeface="+mn-ea"/>
                          <a:cs typeface="Times New Roman" panose="02020603050405020304" pitchFamily="18" charset="0"/>
                        </a:rPr>
                        <a:t>Өлшем</a:t>
                      </a:r>
                      <a:r>
                        <a:rPr lang="ru-RU" sz="1800" b="1"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b="1" kern="1200" dirty="0" err="1">
                          <a:solidFill>
                            <a:schemeClr val="dk1"/>
                          </a:solidFill>
                          <a:effectLst/>
                          <a:latin typeface="Times New Roman" panose="02020603050405020304" pitchFamily="18" charset="0"/>
                          <a:ea typeface="+mn-ea"/>
                          <a:cs typeface="Times New Roman" panose="02020603050405020304" pitchFamily="18" charset="0"/>
                        </a:rPr>
                        <a:t>бірлігі</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2026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2027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2028 ж</a:t>
                      </a:r>
                      <a:endParaRPr lang="ru-RU"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556164817"/>
                  </a:ext>
                </a:extLst>
              </a:tr>
              <a:tr h="560523">
                <a:tc>
                  <a:txBody>
                    <a:bodyPr/>
                    <a:lstStyle/>
                    <a:p>
                      <a:r>
                        <a:rPr lang="kk-KZ" sz="1800" kern="1200" dirty="0">
                          <a:solidFill>
                            <a:schemeClr val="dk1"/>
                          </a:solidFill>
                          <a:effectLst/>
                          <a:latin typeface="Times New Roman" pitchFamily="18" charset="0"/>
                          <a:ea typeface="+mn-ea"/>
                          <a:cs typeface="Times New Roman" pitchFamily="18" charset="0"/>
                        </a:rPr>
                        <a:t>Мерекелік іс-шаралар саны</a:t>
                      </a:r>
                      <a:endParaRPr lang="ru-RU" sz="1800" dirty="0">
                        <a:latin typeface="Times New Roman" panose="02020603050405020304" pitchFamily="18" charset="0"/>
                        <a:cs typeface="Times New Roman" panose="02020603050405020304" pitchFamily="18" charset="0"/>
                      </a:endParaRPr>
                    </a:p>
                  </a:txBody>
                  <a:tcPr/>
                </a:tc>
                <a:tc>
                  <a:txBody>
                    <a:bodyPr/>
                    <a:lstStyle/>
                    <a:p>
                      <a:endParaRPr lang="ru-RU" sz="1800" dirty="0">
                        <a:latin typeface="Times New Roman" panose="02020603050405020304" pitchFamily="18" charset="0"/>
                        <a:cs typeface="Times New Roman" panose="02020603050405020304" pitchFamily="18" charset="0"/>
                      </a:endParaRPr>
                    </a:p>
                    <a:p>
                      <a:r>
                        <a:rPr lang="ru-RU" sz="1800" dirty="0">
                          <a:latin typeface="Times New Roman" panose="02020603050405020304" pitchFamily="18" charset="0"/>
                          <a:cs typeface="Times New Roman" panose="02020603050405020304" pitchFamily="18" charset="0"/>
                        </a:rPr>
                        <a:t>    </a:t>
                      </a:r>
                      <a:r>
                        <a:rPr lang="ru-RU" sz="1800" kern="1200" dirty="0">
                          <a:solidFill>
                            <a:schemeClr val="dk1"/>
                          </a:solidFill>
                          <a:effectLst/>
                          <a:latin typeface="Times New Roman" pitchFamily="18" charset="0"/>
                          <a:ea typeface="+mn-ea"/>
                          <a:cs typeface="Times New Roman" pitchFamily="18" charset="0"/>
                        </a:rPr>
                        <a:t>б</a:t>
                      </a:r>
                      <a:r>
                        <a:rPr lang="kk-KZ" sz="1800" kern="1200" dirty="0">
                          <a:solidFill>
                            <a:schemeClr val="dk1"/>
                          </a:solidFill>
                          <a:effectLst/>
                          <a:latin typeface="Times New Roman" pitchFamily="18" charset="0"/>
                          <a:ea typeface="+mn-ea"/>
                          <a:cs typeface="Times New Roman" pitchFamily="18" charset="0"/>
                        </a:rPr>
                        <a:t>ірлік</a:t>
                      </a:r>
                      <a:endParaRPr lang="kk-KZ" sz="1800" dirty="0">
                        <a:latin typeface="Times New Roman" panose="02020603050405020304" pitchFamily="18" charset="0"/>
                        <a:cs typeface="Times New Roman" panose="02020603050405020304" pitchFamily="18" charset="0"/>
                      </a:endParaRPr>
                    </a:p>
                  </a:txBody>
                  <a:tcPr/>
                </a:tc>
                <a:tc>
                  <a:txBody>
                    <a:bodyPr/>
                    <a:lstStyle/>
                    <a:p>
                      <a:pPr algn="ctr"/>
                      <a:endParaRPr lang="ru-RU" sz="1800" dirty="0">
                        <a:latin typeface="Times New Roman" panose="02020603050405020304" pitchFamily="18" charset="0"/>
                        <a:cs typeface="Times New Roman" panose="02020603050405020304" pitchFamily="18" charset="0"/>
                      </a:endParaRPr>
                    </a:p>
                    <a:p>
                      <a:pPr algn="ctr"/>
                      <a:r>
                        <a:rPr lang="kk-KZ" sz="1800" dirty="0">
                          <a:latin typeface="Times New Roman" panose="02020603050405020304" pitchFamily="18" charset="0"/>
                          <a:cs typeface="Times New Roman" panose="02020603050405020304" pitchFamily="18" charset="0"/>
                        </a:rPr>
                        <a:t>9</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endParaRPr lang="ru-RU" sz="1800" dirty="0">
                        <a:latin typeface="Times New Roman" panose="02020603050405020304" pitchFamily="18" charset="0"/>
                        <a:cs typeface="Times New Roman" panose="02020603050405020304" pitchFamily="18" charset="0"/>
                      </a:endParaRPr>
                    </a:p>
                    <a:p>
                      <a:pPr algn="ctr"/>
                      <a:r>
                        <a:rPr lang="ru-RU" sz="1800" dirty="0">
                          <a:latin typeface="Times New Roman" panose="02020603050405020304" pitchFamily="18" charset="0"/>
                          <a:cs typeface="Times New Roman" panose="02020603050405020304" pitchFamily="18" charset="0"/>
                        </a:rPr>
                        <a:t>9</a:t>
                      </a:r>
                    </a:p>
                  </a:txBody>
                  <a:tcPr/>
                </a:tc>
                <a:tc>
                  <a:txBody>
                    <a:bodyPr/>
                    <a:lstStyle/>
                    <a:p>
                      <a:pPr algn="ctr"/>
                      <a:endParaRPr lang="ru-RU" sz="1800" dirty="0">
                        <a:latin typeface="Times New Roman" panose="02020603050405020304" pitchFamily="18" charset="0"/>
                        <a:cs typeface="Times New Roman" panose="02020603050405020304" pitchFamily="18" charset="0"/>
                      </a:endParaRPr>
                    </a:p>
                    <a:p>
                      <a:pPr algn="ctr"/>
                      <a:r>
                        <a:rPr lang="ru-RU" sz="1800" dirty="0">
                          <a:latin typeface="Times New Roman" panose="02020603050405020304" pitchFamily="18" charset="0"/>
                          <a:cs typeface="Times New Roman" panose="02020603050405020304" pitchFamily="18" charset="0"/>
                        </a:rPr>
                        <a:t>9     </a:t>
                      </a:r>
                    </a:p>
                  </a:txBody>
                  <a:tcPr/>
                </a:tc>
                <a:extLst>
                  <a:ext uri="{0D108BD9-81ED-4DB2-BD59-A6C34878D82A}">
                    <a16:rowId xmlns:a16="http://schemas.microsoft.com/office/drawing/2014/main" val="3420541151"/>
                  </a:ext>
                </a:extLst>
              </a:tr>
              <a:tr h="560523">
                <a:tc>
                  <a:txBody>
                    <a:bodyPr/>
                    <a:lstStyle/>
                    <a:p>
                      <a:endParaRPr lang="ru-RU" sz="1800" kern="1200" dirty="0">
                        <a:solidFill>
                          <a:schemeClr val="dk1"/>
                        </a:solidFill>
                        <a:latin typeface="Times New Roman" panose="02020603050405020304" pitchFamily="18" charset="0"/>
                        <a:ea typeface="+mn-ea"/>
                        <a:cs typeface="Times New Roman" panose="02020603050405020304" pitchFamily="18" charset="0"/>
                      </a:endParaRPr>
                    </a:p>
                  </a:txBody>
                  <a:tcPr/>
                </a:tc>
                <a:tc>
                  <a:txBody>
                    <a:bodyPr/>
                    <a:lstStyle/>
                    <a:p>
                      <a:pPr algn="ctr"/>
                      <a:r>
                        <a:rPr lang="ru-RU" sz="1800" kern="1200" dirty="0">
                          <a:solidFill>
                            <a:schemeClr val="dk1"/>
                          </a:solidFill>
                          <a:effectLst/>
                          <a:latin typeface="Times New Roman" pitchFamily="18" charset="0"/>
                          <a:ea typeface="+mn-ea"/>
                          <a:cs typeface="Times New Roman" pitchFamily="18" charset="0"/>
                        </a:rPr>
                        <a:t>                                                                                                                                                                                                                                                                                                                                                                                                                                                                                                                                                                                                                                                          </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endParaRPr lang="kk-KZ" sz="1800" dirty="0">
                        <a:latin typeface="Times New Roman" panose="02020603050405020304" pitchFamily="18" charset="0"/>
                        <a:cs typeface="Times New Roman" panose="02020603050405020304" pitchFamily="18" charset="0"/>
                      </a:endParaRPr>
                    </a:p>
                  </a:txBody>
                  <a:tcPr/>
                </a:tc>
                <a:tc>
                  <a:txBody>
                    <a:bodyPr/>
                    <a:lstStyle/>
                    <a:p>
                      <a:pPr algn="ctr"/>
                      <a:endParaRPr lang="kk-KZ" sz="1800" dirty="0">
                        <a:latin typeface="Times New Roman" panose="02020603050405020304" pitchFamily="18" charset="0"/>
                        <a:cs typeface="Times New Roman" panose="02020603050405020304" pitchFamily="18" charset="0"/>
                      </a:endParaRPr>
                    </a:p>
                    <a:p>
                      <a:pPr algn="ctr"/>
                      <a:endParaRPr lang="ru-RU" sz="1800" dirty="0">
                        <a:latin typeface="Times New Roman" panose="02020603050405020304" pitchFamily="18" charset="0"/>
                        <a:cs typeface="Times New Roman" panose="02020603050405020304" pitchFamily="18" charset="0"/>
                      </a:endParaRPr>
                    </a:p>
                  </a:txBody>
                  <a:tcPr/>
                </a:tc>
                <a:tc>
                  <a:txBody>
                    <a:bodyPr/>
                    <a:lstStyle/>
                    <a:p>
                      <a:pPr algn="ctr"/>
                      <a:endParaRPr lang="kk-KZ" sz="1800" dirty="0">
                        <a:latin typeface="Times New Roman" panose="02020603050405020304" pitchFamily="18" charset="0"/>
                        <a:cs typeface="Times New Roman" panose="02020603050405020304" pitchFamily="18" charset="0"/>
                      </a:endParaRPr>
                    </a:p>
                    <a:p>
                      <a:pPr algn="ctr"/>
                      <a:endParaRPr lang="ru-RU"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873803485"/>
                  </a:ext>
                </a:extLst>
              </a:tr>
            </a:tbl>
          </a:graphicData>
        </a:graphic>
      </p:graphicFrame>
    </p:spTree>
    <p:extLst>
      <p:ext uri="{BB962C8B-B14F-4D97-AF65-F5344CB8AC3E}">
        <p14:creationId xmlns:p14="http://schemas.microsoft.com/office/powerpoint/2010/main" val="1260224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a:solidFill>
                  <a:schemeClr val="tx1"/>
                </a:solidFill>
                <a:latin typeface="Times New Roman" panose="02020603050405020304" pitchFamily="18" charset="0"/>
                <a:cs typeface="Times New Roman" panose="02020603050405020304" pitchFamily="18" charset="0"/>
              </a:rPr>
              <a:t>Бюджеттік бағдарламаны сипаттау </a:t>
            </a:r>
            <a:r>
              <a:rPr lang="kk-KZ" b="1" u="sng" dirty="0">
                <a:solidFill>
                  <a:schemeClr val="tx1"/>
                </a:solidFill>
                <a:latin typeface="Times New Roman" panose="02020603050405020304" pitchFamily="18" charset="0"/>
                <a:cs typeface="Times New Roman" panose="02020603050405020304" pitchFamily="18" charset="0"/>
              </a:rPr>
              <a:t> (негіздеу)</a:t>
            </a:r>
            <a:r>
              <a:rPr lang="kk-KZ" b="1" dirty="0">
                <a:solidFill>
                  <a:schemeClr val="tx1"/>
                </a:solidFill>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r>
              <a:rPr lang="kk-KZ" b="1" dirty="0">
                <a:latin typeface="Times New Roman" pitchFamily="18" charset="0"/>
                <a:cs typeface="Times New Roman" pitchFamily="18" charset="0"/>
              </a:rPr>
              <a:t>Бюджеттік кіші бағдарламаны іске асыру мәдени-көпшілік іс-шараларды өткізуге және мәдени-демалыс орталығының қызметкерлеріне еңбекақы төлеуге жергілікті бюджет қаражаты есебінен жүзеге асырылады.</a:t>
            </a:r>
            <a:endParaRPr lang="ru-RU" b="1" dirty="0">
              <a:latin typeface="Times New Roman" pitchFamily="18" charset="0"/>
              <a:cs typeface="Times New Roman" pitchFamily="18" charset="0"/>
            </a:endParaRPr>
          </a:p>
          <a:p>
            <a:pPr marL="0" indent="0">
              <a:buNone/>
            </a:pPr>
            <a:endParaRPr lang="ru-RU" sz="1400" b="1" dirty="0">
              <a:latin typeface="Times New Roman" pitchFamily="18" charset="0"/>
              <a:cs typeface="Times New Roman" pitchFamily="18" charset="0"/>
            </a:endParaRPr>
          </a:p>
        </p:txBody>
      </p:sp>
    </p:spTree>
    <p:extLst>
      <p:ext uri="{BB962C8B-B14F-4D97-AF65-F5344CB8AC3E}">
        <p14:creationId xmlns:p14="http://schemas.microsoft.com/office/powerpoint/2010/main" val="3812533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3485" y="237393"/>
            <a:ext cx="10559561" cy="1767254"/>
          </a:xfrm>
        </p:spPr>
        <p:txBody>
          <a:bodyPr>
            <a:normAutofit fontScale="90000"/>
          </a:bodyPr>
          <a:lstStyle/>
          <a:p>
            <a:pPr algn="ctr"/>
            <a:r>
              <a:rPr lang="kk-KZ" sz="2800" b="1" i="1" dirty="0">
                <a:latin typeface="Times New Roman" panose="02020603050405020304" pitchFamily="18" charset="0"/>
                <a:cs typeface="Times New Roman" panose="02020603050405020304" pitchFamily="18" charset="0"/>
              </a:rPr>
              <a:t>Бюджеттік бағдарлама 113</a:t>
            </a:r>
            <a:br>
              <a:rPr lang="kk-KZ" sz="2800" b="1" i="1" dirty="0">
                <a:latin typeface="Times New Roman" panose="02020603050405020304" pitchFamily="18" charset="0"/>
                <a:cs typeface="Times New Roman" panose="02020603050405020304" pitchFamily="18" charset="0"/>
              </a:rPr>
            </a:br>
            <a:r>
              <a:rPr lang="kk-KZ" sz="2800" b="1" i="1" dirty="0">
                <a:latin typeface="Times New Roman" panose="02020603050405020304" pitchFamily="18" charset="0"/>
                <a:cs typeface="Times New Roman" panose="02020603050405020304" pitchFamily="18" charset="0"/>
              </a:rPr>
              <a:t>«</a:t>
            </a:r>
            <a:r>
              <a:rPr lang="kk-KZ" sz="1800" b="1" dirty="0">
                <a:latin typeface="Times New Roman" pitchFamily="18" charset="0"/>
                <a:cs typeface="Times New Roman" pitchFamily="18" charset="0"/>
              </a:rPr>
              <a:t>Жергілікті бюджеттерден мақсатты ағымдағы трансферттер</a:t>
            </a:r>
            <a:r>
              <a:rPr lang="ru-RU" sz="2000" b="1" i="1" dirty="0">
                <a:latin typeface="Times New Roman" panose="02020603050405020304" pitchFamily="18" charset="0"/>
                <a:cs typeface="Times New Roman" panose="02020603050405020304" pitchFamily="18" charset="0"/>
              </a:rPr>
              <a:t>»</a:t>
            </a:r>
            <a:br>
              <a:rPr lang="ru-RU" sz="2000" b="1" i="1" dirty="0">
                <a:latin typeface="Times New Roman" panose="02020603050405020304" pitchFamily="18" charset="0"/>
                <a:cs typeface="Times New Roman" panose="02020603050405020304" pitchFamily="18" charset="0"/>
              </a:rPr>
            </a:br>
            <a:r>
              <a:rPr lang="ru-RU" sz="2800" b="1" i="1" dirty="0">
                <a:latin typeface="Times New Roman" panose="02020603050405020304" pitchFamily="18" charset="0"/>
                <a:cs typeface="Times New Roman" panose="02020603050405020304" pitchFamily="18" charset="0"/>
              </a:rPr>
              <a:t>                                                                                      </a:t>
            </a:r>
            <a:r>
              <a:rPr lang="ru-RU" sz="2800" b="1" i="1" dirty="0" err="1">
                <a:latin typeface="Times New Roman" panose="02020603050405020304" pitchFamily="18" charset="0"/>
                <a:cs typeface="Times New Roman" panose="02020603050405020304" pitchFamily="18" charset="0"/>
              </a:rPr>
              <a:t>мың.теңге</a:t>
            </a:r>
            <a:br>
              <a:rPr lang="ru-RU" sz="2800" b="1" i="1" dirty="0">
                <a:latin typeface="Times New Roman" panose="02020603050405020304" pitchFamily="18" charset="0"/>
                <a:cs typeface="Times New Roman" panose="02020603050405020304" pitchFamily="18" charset="0"/>
              </a:rPr>
            </a:br>
            <a:endParaRPr lang="ru-RU" sz="2800" b="1" i="1"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735520335"/>
              </p:ext>
            </p:extLst>
          </p:nvPr>
        </p:nvGraphicFramePr>
        <p:xfrm>
          <a:off x="1283677" y="1837594"/>
          <a:ext cx="10474821" cy="3753248"/>
        </p:xfrm>
        <a:graphic>
          <a:graphicData uri="http://schemas.openxmlformats.org/drawingml/2006/table">
            <a:tbl>
              <a:tblPr firstRow="1" bandRow="1">
                <a:tableStyleId>{5C22544A-7EE6-4342-B048-85BDC9FD1C3A}</a:tableStyleId>
              </a:tblPr>
              <a:tblGrid>
                <a:gridCol w="6453554">
                  <a:extLst>
                    <a:ext uri="{9D8B030D-6E8A-4147-A177-3AD203B41FA5}">
                      <a16:colId xmlns:a16="http://schemas.microsoft.com/office/drawing/2014/main" val="84810231"/>
                    </a:ext>
                  </a:extLst>
                </a:gridCol>
                <a:gridCol w="1134207">
                  <a:extLst>
                    <a:ext uri="{9D8B030D-6E8A-4147-A177-3AD203B41FA5}">
                      <a16:colId xmlns:a16="http://schemas.microsoft.com/office/drawing/2014/main" val="248042766"/>
                    </a:ext>
                  </a:extLst>
                </a:gridCol>
                <a:gridCol w="984739">
                  <a:extLst>
                    <a:ext uri="{9D8B030D-6E8A-4147-A177-3AD203B41FA5}">
                      <a16:colId xmlns:a16="http://schemas.microsoft.com/office/drawing/2014/main" val="4142993289"/>
                    </a:ext>
                  </a:extLst>
                </a:gridCol>
                <a:gridCol w="949569">
                  <a:extLst>
                    <a:ext uri="{9D8B030D-6E8A-4147-A177-3AD203B41FA5}">
                      <a16:colId xmlns:a16="http://schemas.microsoft.com/office/drawing/2014/main" val="3797108945"/>
                    </a:ext>
                  </a:extLst>
                </a:gridCol>
                <a:gridCol w="952752">
                  <a:extLst>
                    <a:ext uri="{9D8B030D-6E8A-4147-A177-3AD203B41FA5}">
                      <a16:colId xmlns:a16="http://schemas.microsoft.com/office/drawing/2014/main" val="386338765"/>
                    </a:ext>
                  </a:extLst>
                </a:gridCol>
              </a:tblGrid>
              <a:tr h="291480">
                <a:tc gridSpan="5">
                  <a:txBody>
                    <a:bodyPr/>
                    <a:lstStyle/>
                    <a:p>
                      <a:r>
                        <a:rPr lang="kk-KZ" sz="1800" b="1" kern="1200" dirty="0">
                          <a:solidFill>
                            <a:schemeClr val="tx1"/>
                          </a:solidFill>
                          <a:effectLst/>
                          <a:latin typeface="Times New Roman" panose="02020603050405020304" pitchFamily="18" charset="0"/>
                          <a:ea typeface="+mn-ea"/>
                          <a:cs typeface="Times New Roman" panose="02020603050405020304" pitchFamily="18" charset="0"/>
                        </a:rPr>
                        <a:t>Бюджеттік бағдарлама бойынша шығындар, барлығы </a:t>
                      </a:r>
                      <a:endParaRPr lang="ru-RU" sz="1800"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471900446"/>
                  </a:ext>
                </a:extLst>
              </a:tr>
              <a:tr h="369968">
                <a:tc gridSpan="2">
                  <a:txBody>
                    <a:bodyPr/>
                    <a:lstStyle/>
                    <a:p>
                      <a:r>
                        <a:rPr lang="kk-KZ" sz="1800" b="1" kern="1200" dirty="0">
                          <a:solidFill>
                            <a:schemeClr val="tx1"/>
                          </a:solidFill>
                          <a:effectLst/>
                          <a:latin typeface="Times New Roman" panose="02020603050405020304" pitchFamily="18" charset="0"/>
                          <a:ea typeface="+mn-ea"/>
                          <a:cs typeface="Times New Roman" panose="02020603050405020304" pitchFamily="18" charset="0"/>
                        </a:rPr>
                        <a:t>Бюджеттік бағдарлама бойынша шығындар</a:t>
                      </a:r>
                      <a:endParaRPr lang="ru-RU" sz="1800"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ru-RU" dirty="0"/>
                    </a:p>
                  </a:txBody>
                  <a:tcPr/>
                </a:tc>
                <a:tc>
                  <a:txBody>
                    <a:bodyPr/>
                    <a:lstStyle/>
                    <a:p>
                      <a:pPr algn="ctr"/>
                      <a:r>
                        <a:rPr lang="kk-KZ" sz="1800" dirty="0">
                          <a:latin typeface="Times New Roman" panose="02020603050405020304" pitchFamily="18" charset="0"/>
                          <a:cs typeface="Times New Roman" panose="02020603050405020304" pitchFamily="18" charset="0"/>
                        </a:rPr>
                        <a:t>2026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2027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2028 ж</a:t>
                      </a:r>
                      <a:endParaRPr lang="ru-RU"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75592639"/>
                  </a:ext>
                </a:extLst>
              </a:tr>
              <a:tr h="270003">
                <a:tc gridSpan="2">
                  <a:txBody>
                    <a:bodyPr/>
                    <a:lstStyle/>
                    <a:p>
                      <a:r>
                        <a:rPr lang="kk-KZ" sz="1800" b="0" kern="1200" dirty="0">
                          <a:solidFill>
                            <a:schemeClr val="dk1"/>
                          </a:solidFill>
                          <a:effectLst/>
                          <a:latin typeface="Times New Roman" pitchFamily="18" charset="0"/>
                          <a:ea typeface="+mn-ea"/>
                          <a:cs typeface="Times New Roman" pitchFamily="18" charset="0"/>
                        </a:rPr>
                        <a:t>Трансферттер қаражаты </a:t>
                      </a:r>
                      <a:r>
                        <a:rPr lang="ru-RU" sz="1800" b="0"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бюджет </a:t>
                      </a:r>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қаражаты</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есебінен</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a:t>
                      </a:r>
                      <a:endParaRPr lang="ru-RU" sz="18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a:txBody>
                    <a:bodyPr/>
                    <a:lstStyle/>
                    <a:p>
                      <a:pPr algn="ctr">
                        <a:lnSpc>
                          <a:spcPct val="115000"/>
                        </a:lnSpc>
                        <a:spcAft>
                          <a:spcPts val="0"/>
                        </a:spcAft>
                      </a:pP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extLst>
                  <a:ext uri="{0D108BD9-81ED-4DB2-BD59-A6C34878D82A}">
                    <a16:rowId xmlns:a16="http://schemas.microsoft.com/office/drawing/2014/main" val="3354303396"/>
                  </a:ext>
                </a:extLst>
              </a:tr>
              <a:tr h="270003">
                <a:tc grid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Жергілікті</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бюджет </a:t>
                      </a:r>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қаражаты</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есебінен</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a:t>
                      </a:r>
                      <a:endParaRPr lang="ru-RU" sz="1800" dirty="0">
                        <a:latin typeface="Times New Roman" panose="02020603050405020304" pitchFamily="18" charset="0"/>
                        <a:cs typeface="Times New Roman" panose="02020603050405020304" pitchFamily="18" charset="0"/>
                      </a:endParaRPr>
                    </a:p>
                    <a:p>
                      <a:endParaRPr lang="ru-RU" sz="1800" dirty="0">
                        <a:latin typeface="Times New Roman" panose="02020603050405020304" pitchFamily="18" charset="0"/>
                        <a:cs typeface="Times New Roman" panose="02020603050405020304" pitchFamily="18" charset="0"/>
                      </a:endParaRPr>
                    </a:p>
                  </a:txBody>
                  <a:tcPr/>
                </a:tc>
                <a:tc hMerge="1">
                  <a:txBody>
                    <a:bodyPr/>
                    <a:lstStyle/>
                    <a:p>
                      <a:endParaRPr lang="LID4096"/>
                    </a:p>
                  </a:txBody>
                  <a:tcPr/>
                </a:tc>
                <a:tc>
                  <a:txBody>
                    <a:bodyPr/>
                    <a:lstStyle/>
                    <a:p>
                      <a:pPr algn="ctr">
                        <a:lnSpc>
                          <a:spcPct val="115000"/>
                        </a:lnSpc>
                        <a:spcAft>
                          <a:spcPts val="0"/>
                        </a:spcAft>
                      </a:pPr>
                      <a:r>
                        <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rPr>
                        <a:t>79 225</a:t>
                      </a:r>
                    </a:p>
                  </a:txBody>
                  <a:tcPr marL="34925" marR="34925" marT="34925" marB="34925" anchor="ctr"/>
                </a:tc>
                <a:tc>
                  <a:txBody>
                    <a:bodyPr/>
                    <a:lstStyle/>
                    <a:p>
                      <a:pPr algn="ctr">
                        <a:lnSpc>
                          <a:spcPct val="115000"/>
                        </a:lnSpc>
                        <a:spcAft>
                          <a:spcPts val="0"/>
                        </a:spcAft>
                      </a:pP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extLst>
                  <a:ext uri="{0D108BD9-81ED-4DB2-BD59-A6C34878D82A}">
                    <a16:rowId xmlns:a16="http://schemas.microsoft.com/office/drawing/2014/main" val="4009274823"/>
                  </a:ext>
                </a:extLst>
              </a:tr>
              <a:tr h="270003">
                <a:tc grid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ru-RU" sz="1800" dirty="0" err="1">
                          <a:effectLst/>
                          <a:latin typeface="Times New Roman" panose="02020603050405020304" pitchFamily="18" charset="0"/>
                          <a:cs typeface="Times New Roman" panose="02020603050405020304" pitchFamily="18" charset="0"/>
                        </a:rPr>
                        <a:t>Барлығы</a:t>
                      </a:r>
                      <a:r>
                        <a:rPr lang="ru-RU" sz="1800" dirty="0">
                          <a:effectLst/>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a:txBody>
                  <a:tcPr/>
                </a:tc>
                <a:tc hMerge="1">
                  <a:txBody>
                    <a:bodyPr/>
                    <a:lstStyle/>
                    <a:p>
                      <a:endParaRPr lang="LID4096"/>
                    </a:p>
                  </a:txBody>
                  <a:tcPr/>
                </a:tc>
                <a:tc>
                  <a:txBody>
                    <a:bodyPr/>
                    <a:lstStyle/>
                    <a:p>
                      <a:pPr algn="ctr">
                        <a:lnSpc>
                          <a:spcPct val="115000"/>
                        </a:lnSpc>
                        <a:spcAft>
                          <a:spcPts val="0"/>
                        </a:spcAft>
                      </a:pPr>
                      <a:r>
                        <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rPr>
                        <a:t>79 225</a:t>
                      </a:r>
                    </a:p>
                  </a:txBody>
                  <a:tcPr marL="34925" marR="34925" marT="34925" marB="34925" anchor="ctr"/>
                </a:tc>
                <a:tc>
                  <a:txBody>
                    <a:bodyPr/>
                    <a:lstStyle/>
                    <a:p>
                      <a:pPr algn="ctr">
                        <a:lnSpc>
                          <a:spcPct val="115000"/>
                        </a:lnSpc>
                        <a:spcAft>
                          <a:spcPts val="0"/>
                        </a:spcAft>
                      </a:pP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extLst>
                  <a:ext uri="{0D108BD9-81ED-4DB2-BD59-A6C34878D82A}">
                    <a16:rowId xmlns:a16="http://schemas.microsoft.com/office/drawing/2014/main" val="1640365764"/>
                  </a:ext>
                </a:extLst>
              </a:tr>
              <a:tr h="242900">
                <a:tc gridSpan="5">
                  <a:txBody>
                    <a:bodyPr/>
                    <a:lstStyle/>
                    <a:p>
                      <a:pPr algn="ctr"/>
                      <a:r>
                        <a:rPr lang="kk-KZ" sz="1800" b="1" kern="1200" dirty="0">
                          <a:solidFill>
                            <a:schemeClr val="dk1"/>
                          </a:solidFill>
                          <a:effectLst/>
                          <a:latin typeface="Times New Roman" panose="02020603050405020304" pitchFamily="18" charset="0"/>
                          <a:ea typeface="+mn-ea"/>
                          <a:cs typeface="Times New Roman" panose="02020603050405020304" pitchFamily="18" charset="0"/>
                        </a:rPr>
                        <a:t>Тікелей нәтиже көрсеткіштері</a:t>
                      </a:r>
                      <a:endParaRPr lang="ru-RU" sz="1800" b="1"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439783289"/>
                  </a:ext>
                </a:extLst>
              </a:tr>
              <a:tr h="42090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kk-KZ" sz="1800" b="1" kern="1200" dirty="0">
                          <a:solidFill>
                            <a:schemeClr val="dk1"/>
                          </a:solidFill>
                          <a:effectLst/>
                          <a:latin typeface="Times New Roman" panose="02020603050405020304" pitchFamily="18" charset="0"/>
                          <a:ea typeface="+mn-ea"/>
                          <a:cs typeface="Times New Roman" panose="02020603050405020304" pitchFamily="18" charset="0"/>
                        </a:rPr>
                        <a:t>Тікелей нәтиже көрсеткіштері</a:t>
                      </a:r>
                      <a:endParaRPr lang="ru-RU" sz="1800" dirty="0">
                        <a:latin typeface="Times New Roman" panose="02020603050405020304" pitchFamily="18" charset="0"/>
                        <a:cs typeface="Times New Roman" panose="02020603050405020304" pitchFamily="18" charset="0"/>
                      </a:endParaRPr>
                    </a:p>
                  </a:txBody>
                  <a:tcPr/>
                </a:tc>
                <a:tc>
                  <a:txBody>
                    <a:bodyPr/>
                    <a:lstStyle/>
                    <a:p>
                      <a:r>
                        <a:rPr lang="ru-RU" sz="1800" b="1" kern="1200" dirty="0" err="1">
                          <a:solidFill>
                            <a:schemeClr val="dk1"/>
                          </a:solidFill>
                          <a:effectLst/>
                          <a:latin typeface="Times New Roman" panose="02020603050405020304" pitchFamily="18" charset="0"/>
                          <a:ea typeface="+mn-ea"/>
                          <a:cs typeface="Times New Roman" panose="02020603050405020304" pitchFamily="18" charset="0"/>
                        </a:rPr>
                        <a:t>Өлшем</a:t>
                      </a:r>
                      <a:r>
                        <a:rPr lang="ru-RU" sz="1800" b="1"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b="1" kern="1200" dirty="0" err="1">
                          <a:solidFill>
                            <a:schemeClr val="dk1"/>
                          </a:solidFill>
                          <a:effectLst/>
                          <a:latin typeface="Times New Roman" panose="02020603050405020304" pitchFamily="18" charset="0"/>
                          <a:ea typeface="+mn-ea"/>
                          <a:cs typeface="Times New Roman" panose="02020603050405020304" pitchFamily="18" charset="0"/>
                        </a:rPr>
                        <a:t>бірлігі</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2026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2027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2028 ж</a:t>
                      </a:r>
                      <a:endParaRPr lang="ru-RU"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556164817"/>
                  </a:ext>
                </a:extLst>
              </a:tr>
              <a:tr h="560523">
                <a:tc>
                  <a:txBody>
                    <a:bodyPr/>
                    <a:lstStyle/>
                    <a:p>
                      <a:r>
                        <a:rPr lang="kk-KZ" sz="1800" kern="1200" dirty="0">
                          <a:solidFill>
                            <a:schemeClr val="dk1"/>
                          </a:solidFill>
                          <a:effectLst/>
                          <a:latin typeface="Times New Roman" pitchFamily="18" charset="0"/>
                          <a:ea typeface="+mn-ea"/>
                          <a:cs typeface="Times New Roman" pitchFamily="18" charset="0"/>
                        </a:rPr>
                        <a:t>Штаттық бірліктер саны</a:t>
                      </a:r>
                      <a:endParaRPr lang="ru-RU" sz="1800" kern="1200" dirty="0">
                        <a:solidFill>
                          <a:schemeClr val="dk1"/>
                        </a:solidFill>
                        <a:latin typeface="Times New Roman" panose="02020603050405020304" pitchFamily="18" charset="0"/>
                        <a:ea typeface="+mn-ea"/>
                        <a:cs typeface="Times New Roman" panose="02020603050405020304" pitchFamily="18" charset="0"/>
                      </a:endParaRPr>
                    </a:p>
                  </a:txBody>
                  <a:tcPr/>
                </a:tc>
                <a:tc>
                  <a:txBody>
                    <a:bodyPr/>
                    <a:lstStyle/>
                    <a:p>
                      <a:endParaRPr lang="ru-RU" sz="1800" dirty="0">
                        <a:latin typeface="Times New Roman" panose="02020603050405020304" pitchFamily="18" charset="0"/>
                        <a:cs typeface="Times New Roman" panose="02020603050405020304" pitchFamily="18" charset="0"/>
                      </a:endParaRPr>
                    </a:p>
                    <a:p>
                      <a:r>
                        <a:rPr lang="ru-RU" sz="1800" dirty="0">
                          <a:latin typeface="Times New Roman" panose="02020603050405020304" pitchFamily="18" charset="0"/>
                          <a:cs typeface="Times New Roman" panose="02020603050405020304" pitchFamily="18" charset="0"/>
                        </a:rPr>
                        <a:t>    </a:t>
                      </a:r>
                      <a:r>
                        <a:rPr lang="ru-RU" sz="1800" kern="1200" dirty="0">
                          <a:solidFill>
                            <a:schemeClr val="dk1"/>
                          </a:solidFill>
                          <a:effectLst/>
                          <a:latin typeface="Times New Roman" pitchFamily="18" charset="0"/>
                          <a:ea typeface="+mn-ea"/>
                          <a:cs typeface="Times New Roman" pitchFamily="18" charset="0"/>
                        </a:rPr>
                        <a:t>б</a:t>
                      </a:r>
                      <a:r>
                        <a:rPr lang="kk-KZ" sz="1800" kern="1200" dirty="0">
                          <a:solidFill>
                            <a:schemeClr val="dk1"/>
                          </a:solidFill>
                          <a:effectLst/>
                          <a:latin typeface="Times New Roman" pitchFamily="18" charset="0"/>
                          <a:ea typeface="+mn-ea"/>
                          <a:cs typeface="Times New Roman" pitchFamily="18" charset="0"/>
                        </a:rPr>
                        <a:t>ірлік</a:t>
                      </a:r>
                      <a:endParaRPr lang="kk-KZ" sz="1800" dirty="0">
                        <a:latin typeface="Times New Roman" panose="02020603050405020304" pitchFamily="18" charset="0"/>
                        <a:cs typeface="Times New Roman" panose="02020603050405020304" pitchFamily="18" charset="0"/>
                      </a:endParaRPr>
                    </a:p>
                  </a:txBody>
                  <a:tcPr/>
                </a:tc>
                <a:tc>
                  <a:txBody>
                    <a:bodyPr/>
                    <a:lstStyle/>
                    <a:p>
                      <a:pPr algn="ctr"/>
                      <a:endParaRPr lang="ru-RU" sz="1800" dirty="0">
                        <a:latin typeface="Times New Roman" panose="02020603050405020304" pitchFamily="18" charset="0"/>
                        <a:cs typeface="Times New Roman" panose="02020603050405020304" pitchFamily="18" charset="0"/>
                      </a:endParaRPr>
                    </a:p>
                    <a:p>
                      <a:pPr algn="ctr"/>
                      <a:r>
                        <a:rPr lang="ru-RU" sz="1800">
                          <a:latin typeface="Times New Roman" panose="02020603050405020304" pitchFamily="18" charset="0"/>
                          <a:cs typeface="Times New Roman" panose="02020603050405020304" pitchFamily="18" charset="0"/>
                        </a:rPr>
                        <a:t>53,5</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endParaRPr lang="ru-RU" sz="1800" dirty="0">
                        <a:latin typeface="Times New Roman" panose="02020603050405020304" pitchFamily="18" charset="0"/>
                        <a:cs typeface="Times New Roman" panose="02020603050405020304" pitchFamily="18" charset="0"/>
                      </a:endParaRPr>
                    </a:p>
                    <a:p>
                      <a:pPr algn="ct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ru-RU" sz="1800" dirty="0">
                          <a:latin typeface="Times New Roman" panose="02020603050405020304" pitchFamily="18" charset="0"/>
                          <a:cs typeface="Times New Roman" panose="02020603050405020304" pitchFamily="18" charset="0"/>
                        </a:rPr>
                        <a:t>     </a:t>
                      </a:r>
                    </a:p>
                  </a:txBody>
                  <a:tcPr/>
                </a:tc>
                <a:extLst>
                  <a:ext uri="{0D108BD9-81ED-4DB2-BD59-A6C34878D82A}">
                    <a16:rowId xmlns:a16="http://schemas.microsoft.com/office/drawing/2014/main" val="3420541151"/>
                  </a:ext>
                </a:extLst>
              </a:tr>
            </a:tbl>
          </a:graphicData>
        </a:graphic>
      </p:graphicFrame>
    </p:spTree>
    <p:extLst>
      <p:ext uri="{BB962C8B-B14F-4D97-AF65-F5344CB8AC3E}">
        <p14:creationId xmlns:p14="http://schemas.microsoft.com/office/powerpoint/2010/main" val="2766068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a:solidFill>
                  <a:schemeClr val="tx1"/>
                </a:solidFill>
                <a:latin typeface="Times New Roman" panose="02020603050405020304" pitchFamily="18" charset="0"/>
                <a:cs typeface="Times New Roman" panose="02020603050405020304" pitchFamily="18" charset="0"/>
              </a:rPr>
              <a:t>Бюджеттік бағдарламаны сипаттау </a:t>
            </a:r>
            <a:r>
              <a:rPr lang="kk-KZ" b="1" u="sng" dirty="0">
                <a:solidFill>
                  <a:schemeClr val="tx1"/>
                </a:solidFill>
                <a:latin typeface="Times New Roman" panose="02020603050405020304" pitchFamily="18" charset="0"/>
                <a:cs typeface="Times New Roman" panose="02020603050405020304" pitchFamily="18" charset="0"/>
              </a:rPr>
              <a:t> (негіздеу)</a:t>
            </a:r>
            <a:r>
              <a:rPr lang="kk-KZ" b="1" dirty="0">
                <a:solidFill>
                  <a:schemeClr val="tx1"/>
                </a:solidFill>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pPr algn="just"/>
            <a:r>
              <a:rPr lang="kk-KZ" b="1" dirty="0">
                <a:latin typeface="Times New Roman" pitchFamily="18" charset="0"/>
                <a:cs typeface="Times New Roman" pitchFamily="18" charset="0"/>
              </a:rPr>
              <a:t>Бюджеттік бағдарламаны іске асыру жергілікті бюджеттен қолдау  және еңбекақы төлеу деңгейін арттыруға және азаматтық қызметшілерге, мемлекеттік бюджет қаражаты есебінен ұсталатын ұйымдардың қызметкерлеріне, қазыналық кәсіпорындардың қызметкерлеріне еңбекақы төлеу жүйесінің көшуге берілетін ағымдағы нысаналы трансферттер қаражаты есебінен жүзеге асырылады </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4212831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326181E-AFE1-4119-A62F-0085E95D4E45}"/>
              </a:ext>
            </a:extLst>
          </p:cNvPr>
          <p:cNvSpPr>
            <a:spLocks noGrp="1"/>
          </p:cNvSpPr>
          <p:nvPr>
            <p:ph type="title"/>
          </p:nvPr>
        </p:nvSpPr>
        <p:spPr/>
        <p:txBody>
          <a:bodyPr>
            <a:normAutofit fontScale="90000"/>
          </a:bodyPr>
          <a:lstStyle/>
          <a:p>
            <a:pPr algn="ctr"/>
            <a:r>
              <a:rPr lang="kk-KZ" sz="2800" b="1" i="1" dirty="0">
                <a:latin typeface="Times New Roman" panose="02020603050405020304" pitchFamily="18" charset="0"/>
                <a:cs typeface="Times New Roman" panose="02020603050405020304" pitchFamily="18" charset="0"/>
              </a:rPr>
              <a:t>Бюджеттік бағдарлама 032</a:t>
            </a:r>
            <a:br>
              <a:rPr lang="kk-KZ" b="1" i="1" dirty="0">
                <a:latin typeface="Times New Roman" panose="02020603050405020304" pitchFamily="18" charset="0"/>
                <a:cs typeface="Times New Roman" panose="02020603050405020304" pitchFamily="18" charset="0"/>
              </a:rPr>
            </a:br>
            <a:r>
              <a:rPr lang="kk-KZ" b="1" i="1" dirty="0">
                <a:latin typeface="Times New Roman" panose="02020603050405020304" pitchFamily="18" charset="0"/>
                <a:cs typeface="Times New Roman" panose="02020603050405020304" pitchFamily="18" charset="0"/>
              </a:rPr>
              <a:t>«</a:t>
            </a:r>
            <a:r>
              <a:rPr lang="kk-KZ" sz="1800" b="1" dirty="0">
                <a:latin typeface="Times New Roman" pitchFamily="18" charset="0"/>
                <a:cs typeface="Times New Roman" pitchFamily="18" charset="0"/>
              </a:rPr>
              <a:t>Жергілікті бюджеттерден мақсатты ағымдағы трансферттер</a:t>
            </a:r>
            <a:r>
              <a:rPr lang="ru-RU" sz="1800" b="1" i="1" dirty="0">
                <a:latin typeface="Times New Roman" panose="02020603050405020304" pitchFamily="18" charset="0"/>
                <a:cs typeface="Times New Roman" panose="02020603050405020304" pitchFamily="18" charset="0"/>
              </a:rPr>
              <a:t>» </a:t>
            </a:r>
            <a:br>
              <a:rPr lang="ru-RU" sz="2800" b="1" i="1" dirty="0">
                <a:latin typeface="Times New Roman" panose="02020603050405020304" pitchFamily="18" charset="0"/>
                <a:cs typeface="Times New Roman" panose="02020603050405020304" pitchFamily="18" charset="0"/>
              </a:rPr>
            </a:br>
            <a:r>
              <a:rPr lang="ru-RU" sz="2800" b="1" i="1" dirty="0">
                <a:latin typeface="Times New Roman" panose="02020603050405020304" pitchFamily="18" charset="0"/>
                <a:cs typeface="Times New Roman" panose="02020603050405020304" pitchFamily="18" charset="0"/>
              </a:rPr>
              <a:t>                                                                                         мы</a:t>
            </a:r>
            <a:r>
              <a:rPr lang="kk-KZ" sz="2800" b="1" i="1" dirty="0">
                <a:latin typeface="Times New Roman" panose="02020603050405020304" pitchFamily="18" charset="0"/>
                <a:cs typeface="Times New Roman" panose="02020603050405020304" pitchFamily="18" charset="0"/>
              </a:rPr>
              <a:t>ң.теңге</a:t>
            </a:r>
            <a:br>
              <a:rPr lang="ru-RU" sz="2800" b="1" i="1" dirty="0">
                <a:latin typeface="Times New Roman" panose="02020603050405020304" pitchFamily="18" charset="0"/>
                <a:cs typeface="Times New Roman" panose="02020603050405020304" pitchFamily="18" charset="0"/>
              </a:rPr>
            </a:br>
            <a:r>
              <a:rPr lang="ru-RU" b="1" i="1" dirty="0">
                <a:latin typeface="Times New Roman" panose="02020603050405020304" pitchFamily="18" charset="0"/>
                <a:cs typeface="Times New Roman" panose="02020603050405020304" pitchFamily="18" charset="0"/>
              </a:rPr>
              <a:t>                                                                                     </a:t>
            </a:r>
            <a:endParaRPr lang="LID4096" dirty="0"/>
          </a:p>
        </p:txBody>
      </p:sp>
      <p:graphicFrame>
        <p:nvGraphicFramePr>
          <p:cNvPr id="5" name="Объект 3">
            <a:extLst>
              <a:ext uri="{FF2B5EF4-FFF2-40B4-BE49-F238E27FC236}">
                <a16:creationId xmlns:a16="http://schemas.microsoft.com/office/drawing/2014/main" id="{EEF34EAF-6805-4F1A-A644-595D6E170855}"/>
              </a:ext>
            </a:extLst>
          </p:cNvPr>
          <p:cNvGraphicFramePr>
            <a:graphicFrameLocks noGrp="1"/>
          </p:cNvGraphicFramePr>
          <p:nvPr>
            <p:ph idx="1"/>
            <p:extLst>
              <p:ext uri="{D42A27DB-BD31-4B8C-83A1-F6EECF244321}">
                <p14:modId xmlns:p14="http://schemas.microsoft.com/office/powerpoint/2010/main" val="379608351"/>
              </p:ext>
            </p:extLst>
          </p:nvPr>
        </p:nvGraphicFramePr>
        <p:xfrm>
          <a:off x="1029791" y="2223076"/>
          <a:ext cx="10474821" cy="4406212"/>
        </p:xfrm>
        <a:graphic>
          <a:graphicData uri="http://schemas.openxmlformats.org/drawingml/2006/table">
            <a:tbl>
              <a:tblPr firstRow="1" bandRow="1">
                <a:tableStyleId>{5C22544A-7EE6-4342-B048-85BDC9FD1C3A}</a:tableStyleId>
              </a:tblPr>
              <a:tblGrid>
                <a:gridCol w="6453554">
                  <a:extLst>
                    <a:ext uri="{9D8B030D-6E8A-4147-A177-3AD203B41FA5}">
                      <a16:colId xmlns:a16="http://schemas.microsoft.com/office/drawing/2014/main" val="84810231"/>
                    </a:ext>
                  </a:extLst>
                </a:gridCol>
                <a:gridCol w="1134207">
                  <a:extLst>
                    <a:ext uri="{9D8B030D-6E8A-4147-A177-3AD203B41FA5}">
                      <a16:colId xmlns:a16="http://schemas.microsoft.com/office/drawing/2014/main" val="248042766"/>
                    </a:ext>
                  </a:extLst>
                </a:gridCol>
                <a:gridCol w="984739">
                  <a:extLst>
                    <a:ext uri="{9D8B030D-6E8A-4147-A177-3AD203B41FA5}">
                      <a16:colId xmlns:a16="http://schemas.microsoft.com/office/drawing/2014/main" val="4142993289"/>
                    </a:ext>
                  </a:extLst>
                </a:gridCol>
                <a:gridCol w="949569">
                  <a:extLst>
                    <a:ext uri="{9D8B030D-6E8A-4147-A177-3AD203B41FA5}">
                      <a16:colId xmlns:a16="http://schemas.microsoft.com/office/drawing/2014/main" val="3797108945"/>
                    </a:ext>
                  </a:extLst>
                </a:gridCol>
                <a:gridCol w="952752">
                  <a:extLst>
                    <a:ext uri="{9D8B030D-6E8A-4147-A177-3AD203B41FA5}">
                      <a16:colId xmlns:a16="http://schemas.microsoft.com/office/drawing/2014/main" val="386338765"/>
                    </a:ext>
                  </a:extLst>
                </a:gridCol>
              </a:tblGrid>
              <a:tr h="291480">
                <a:tc gridSpan="5">
                  <a:txBody>
                    <a:bodyPr/>
                    <a:lstStyle/>
                    <a:p>
                      <a:r>
                        <a:rPr lang="kk-KZ" sz="1800" b="1" kern="1200" dirty="0">
                          <a:solidFill>
                            <a:schemeClr val="tx1"/>
                          </a:solidFill>
                          <a:effectLst/>
                          <a:latin typeface="Times New Roman" panose="02020603050405020304" pitchFamily="18" charset="0"/>
                          <a:ea typeface="+mn-ea"/>
                          <a:cs typeface="Times New Roman" panose="02020603050405020304" pitchFamily="18" charset="0"/>
                        </a:rPr>
                        <a:t>Бюджеттік бағдарлама бойынша шығындар, барлығы </a:t>
                      </a:r>
                      <a:endParaRPr lang="ru-RU" sz="1800"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471900446"/>
                  </a:ext>
                </a:extLst>
              </a:tr>
              <a:tr h="396411">
                <a:tc gridSpan="2">
                  <a:txBody>
                    <a:bodyPr/>
                    <a:lstStyle/>
                    <a:p>
                      <a:r>
                        <a:rPr lang="kk-KZ" sz="1800" b="1" kern="1200" dirty="0">
                          <a:solidFill>
                            <a:schemeClr val="tx1"/>
                          </a:solidFill>
                          <a:effectLst/>
                          <a:latin typeface="Times New Roman" panose="02020603050405020304" pitchFamily="18" charset="0"/>
                          <a:ea typeface="+mn-ea"/>
                          <a:cs typeface="Times New Roman" panose="02020603050405020304" pitchFamily="18" charset="0"/>
                        </a:rPr>
                        <a:t>Бюджеттік бағдарлама бойынша шығындар</a:t>
                      </a:r>
                      <a:endParaRPr lang="ru-RU" sz="1800"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ru-RU" dirty="0"/>
                    </a:p>
                  </a:txBody>
                  <a:tcPr/>
                </a:tc>
                <a:tc>
                  <a:txBody>
                    <a:bodyPr/>
                    <a:lstStyle/>
                    <a:p>
                      <a:pPr algn="ctr"/>
                      <a:r>
                        <a:rPr lang="kk-KZ" sz="1800" dirty="0">
                          <a:latin typeface="Times New Roman" panose="02020603050405020304" pitchFamily="18" charset="0"/>
                          <a:cs typeface="Times New Roman" panose="02020603050405020304" pitchFamily="18" charset="0"/>
                        </a:rPr>
                        <a:t>2026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2027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2028 ж</a:t>
                      </a:r>
                      <a:endParaRPr lang="ru-RU"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75592639"/>
                  </a:ext>
                </a:extLst>
              </a:tr>
              <a:tr h="270003">
                <a:tc gridSpan="2">
                  <a:txBody>
                    <a:bodyPr/>
                    <a:lstStyle/>
                    <a:p>
                      <a:r>
                        <a:rPr lang="ru-RU" sz="1400" kern="1200" dirty="0" err="1">
                          <a:solidFill>
                            <a:schemeClr val="dk1"/>
                          </a:solidFill>
                          <a:effectLst/>
                          <a:latin typeface="Times New Roman" panose="02020603050405020304" pitchFamily="18" charset="0"/>
                          <a:ea typeface="+mn-ea"/>
                          <a:cs typeface="Times New Roman" panose="02020603050405020304" pitchFamily="18" charset="0"/>
                        </a:rPr>
                        <a:t>Жергілікті</a:t>
                      </a:r>
                      <a:r>
                        <a:rPr lang="ru-RU" sz="1400" kern="1200" dirty="0">
                          <a:solidFill>
                            <a:schemeClr val="dk1"/>
                          </a:solidFill>
                          <a:effectLst/>
                          <a:latin typeface="Times New Roman" panose="02020603050405020304" pitchFamily="18" charset="0"/>
                          <a:ea typeface="+mn-ea"/>
                          <a:cs typeface="Times New Roman" panose="02020603050405020304" pitchFamily="18" charset="0"/>
                        </a:rPr>
                        <a:t> бюджет </a:t>
                      </a:r>
                      <a:r>
                        <a:rPr lang="ru-RU" sz="1400" kern="1200" dirty="0" err="1">
                          <a:solidFill>
                            <a:schemeClr val="dk1"/>
                          </a:solidFill>
                          <a:effectLst/>
                          <a:latin typeface="Times New Roman" panose="02020603050405020304" pitchFamily="18" charset="0"/>
                          <a:ea typeface="+mn-ea"/>
                          <a:cs typeface="Times New Roman" panose="02020603050405020304" pitchFamily="18" charset="0"/>
                        </a:rPr>
                        <a:t>қаражаты</a:t>
                      </a:r>
                      <a:r>
                        <a:rPr lang="ru-RU" sz="1400" kern="1200" dirty="0">
                          <a:solidFill>
                            <a:schemeClr val="dk1"/>
                          </a:solidFill>
                          <a:effectLst/>
                          <a:latin typeface="Times New Roman" panose="02020603050405020304" pitchFamily="18" charset="0"/>
                          <a:ea typeface="+mn-ea"/>
                          <a:cs typeface="Times New Roman" panose="02020603050405020304" pitchFamily="18" charset="0"/>
                        </a:rPr>
                        <a:t> </a:t>
                      </a:r>
                      <a:r>
                        <a:rPr lang="ru-RU" sz="1400" kern="1200" dirty="0" err="1">
                          <a:solidFill>
                            <a:schemeClr val="dk1"/>
                          </a:solidFill>
                          <a:effectLst/>
                          <a:latin typeface="Times New Roman" panose="02020603050405020304" pitchFamily="18" charset="0"/>
                          <a:ea typeface="+mn-ea"/>
                          <a:cs typeface="Times New Roman" panose="02020603050405020304" pitchFamily="18" charset="0"/>
                        </a:rPr>
                        <a:t>есебінен</a:t>
                      </a:r>
                      <a:r>
                        <a:rPr lang="ru-RU" sz="1400" kern="1200" dirty="0">
                          <a:solidFill>
                            <a:schemeClr val="dk1"/>
                          </a:solidFill>
                          <a:effectLst/>
                          <a:latin typeface="Times New Roman" panose="02020603050405020304" pitchFamily="18" charset="0"/>
                          <a:ea typeface="+mn-ea"/>
                          <a:cs typeface="Times New Roman" panose="02020603050405020304" pitchFamily="18" charset="0"/>
                        </a:rPr>
                        <a:t> </a:t>
                      </a:r>
                      <a:endParaRPr lang="ru-RU" sz="14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a:txBody>
                    <a:bodyPr/>
                    <a:lstStyle/>
                    <a:p>
                      <a:pPr algn="ctr">
                        <a:lnSpc>
                          <a:spcPct val="115000"/>
                        </a:lnSpc>
                        <a:spcAft>
                          <a:spcPts val="0"/>
                        </a:spcAft>
                      </a:pPr>
                      <a:r>
                        <a:rPr lang="ru-RU" sz="1400" kern="150" dirty="0">
                          <a:effectLst/>
                          <a:latin typeface="Times New Roman" panose="02020603050405020304" pitchFamily="18" charset="0"/>
                          <a:ea typeface="Times New Roman" panose="02020603050405020304" pitchFamily="18" charset="0"/>
                          <a:cs typeface="Times New Roman" panose="02020603050405020304" pitchFamily="18" charset="0"/>
                        </a:rPr>
                        <a:t>41 694</a:t>
                      </a:r>
                    </a:p>
                  </a:txBody>
                  <a:tcPr marL="34925" marR="34925" marT="34925" marB="34925" anchor="ctr"/>
                </a:tc>
                <a:tc>
                  <a:txBody>
                    <a:bodyPr/>
                    <a:lstStyle/>
                    <a:p>
                      <a:pPr algn="ctr">
                        <a:lnSpc>
                          <a:spcPct val="115000"/>
                        </a:lnSpc>
                        <a:spcAft>
                          <a:spcPts val="0"/>
                        </a:spcAft>
                      </a:pPr>
                      <a:endParaRPr lang="ru-RU" sz="14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extLst>
                  <a:ext uri="{0D108BD9-81ED-4DB2-BD59-A6C34878D82A}">
                    <a16:rowId xmlns:a16="http://schemas.microsoft.com/office/drawing/2014/main" val="3354303396"/>
                  </a:ext>
                </a:extLst>
              </a:tr>
              <a:tr h="270003">
                <a:tc gridSpan="2">
                  <a:txBody>
                    <a:bodyPr/>
                    <a:lstStyle/>
                    <a:p>
                      <a:r>
                        <a:rPr lang="ru-RU" sz="1400" dirty="0" err="1">
                          <a:effectLst/>
                          <a:latin typeface="Times New Roman" panose="02020603050405020304" pitchFamily="18" charset="0"/>
                          <a:cs typeface="Times New Roman" panose="02020603050405020304" pitchFamily="18" charset="0"/>
                        </a:rPr>
                        <a:t>Облыстық</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бюджеттен</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берілетін</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нысаналы</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трансферттер</a:t>
                      </a:r>
                      <a:endParaRPr lang="ru-RU" sz="1400" dirty="0">
                        <a:latin typeface="Times New Roman" panose="02020603050405020304" pitchFamily="18" charset="0"/>
                        <a:cs typeface="Times New Roman" panose="02020603050405020304" pitchFamily="18" charset="0"/>
                      </a:endParaRPr>
                    </a:p>
                  </a:txBody>
                  <a:tcPr/>
                </a:tc>
                <a:tc hMerge="1">
                  <a:txBody>
                    <a:bodyPr/>
                    <a:lstStyle/>
                    <a:p>
                      <a:endParaRPr lang="LID4096"/>
                    </a:p>
                  </a:txBody>
                  <a:tcPr/>
                </a:tc>
                <a:tc>
                  <a:txBody>
                    <a:bodyPr/>
                    <a:lstStyle/>
                    <a:p>
                      <a:pPr algn="ctr">
                        <a:lnSpc>
                          <a:spcPct val="115000"/>
                        </a:lnSpc>
                        <a:spcAft>
                          <a:spcPts val="0"/>
                        </a:spcAft>
                      </a:pPr>
                      <a:endParaRPr lang="ru-RU" sz="14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endParaRPr lang="ru-RU" sz="14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extLst>
                  <a:ext uri="{0D108BD9-81ED-4DB2-BD59-A6C34878D82A}">
                    <a16:rowId xmlns:a16="http://schemas.microsoft.com/office/drawing/2014/main" val="2185897774"/>
                  </a:ext>
                </a:extLst>
              </a:tr>
              <a:tr h="270003">
                <a:tc grid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ru-RU" sz="1400" dirty="0" err="1">
                          <a:effectLst/>
                          <a:latin typeface="Times New Roman" panose="02020603050405020304" pitchFamily="18" charset="0"/>
                          <a:cs typeface="Times New Roman" panose="02020603050405020304" pitchFamily="18" charset="0"/>
                        </a:rPr>
                        <a:t>Барлығы</a:t>
                      </a:r>
                      <a:r>
                        <a:rPr lang="ru-RU" sz="1400" dirty="0">
                          <a:effectLst/>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a:txBody>
                  <a:tcPr/>
                </a:tc>
                <a:tc hMerge="1">
                  <a:txBody>
                    <a:bodyPr/>
                    <a:lstStyle/>
                    <a:p>
                      <a:endParaRPr lang="LID4096"/>
                    </a:p>
                  </a:txBody>
                  <a:tcPr/>
                </a:tc>
                <a:tc>
                  <a:txBody>
                    <a:bodyPr/>
                    <a:lstStyle/>
                    <a:p>
                      <a:pPr algn="ctr">
                        <a:lnSpc>
                          <a:spcPct val="115000"/>
                        </a:lnSpc>
                        <a:spcAft>
                          <a:spcPts val="0"/>
                        </a:spcAft>
                      </a:pPr>
                      <a:r>
                        <a:rPr lang="ru-RU" sz="1400" kern="150">
                          <a:effectLst/>
                          <a:latin typeface="Times New Roman" panose="02020603050405020304" pitchFamily="18" charset="0"/>
                          <a:ea typeface="Times New Roman" panose="02020603050405020304" pitchFamily="18" charset="0"/>
                          <a:cs typeface="Times New Roman" panose="02020603050405020304" pitchFamily="18" charset="0"/>
                        </a:rPr>
                        <a:t>41 </a:t>
                      </a:r>
                      <a:r>
                        <a:rPr lang="ru-RU" sz="1400" kern="150" dirty="0">
                          <a:effectLst/>
                          <a:latin typeface="Times New Roman" panose="02020603050405020304" pitchFamily="18" charset="0"/>
                          <a:ea typeface="Times New Roman" panose="02020603050405020304" pitchFamily="18" charset="0"/>
                          <a:cs typeface="Times New Roman" panose="02020603050405020304" pitchFamily="18" charset="0"/>
                        </a:rPr>
                        <a:t>694</a:t>
                      </a:r>
                    </a:p>
                  </a:txBody>
                  <a:tcPr marL="34925" marR="34925" marT="34925" marB="34925" anchor="ctr"/>
                </a:tc>
                <a:tc>
                  <a:txBody>
                    <a:bodyPr/>
                    <a:lstStyle/>
                    <a:p>
                      <a:pPr algn="ctr">
                        <a:lnSpc>
                          <a:spcPct val="115000"/>
                        </a:lnSpc>
                        <a:spcAft>
                          <a:spcPts val="0"/>
                        </a:spcAft>
                      </a:pPr>
                      <a:endParaRPr lang="ru-RU" sz="14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extLst>
                  <a:ext uri="{0D108BD9-81ED-4DB2-BD59-A6C34878D82A}">
                    <a16:rowId xmlns:a16="http://schemas.microsoft.com/office/drawing/2014/main" val="1249269636"/>
                  </a:ext>
                </a:extLst>
              </a:tr>
              <a:tr h="242900">
                <a:tc gridSpan="5">
                  <a:txBody>
                    <a:bodyPr/>
                    <a:lstStyle/>
                    <a:p>
                      <a:pPr algn="ctr"/>
                      <a:r>
                        <a:rPr lang="kk-KZ" sz="1400" b="1" kern="1200" dirty="0">
                          <a:solidFill>
                            <a:schemeClr val="dk1"/>
                          </a:solidFill>
                          <a:effectLst/>
                          <a:latin typeface="Times New Roman" panose="02020603050405020304" pitchFamily="18" charset="0"/>
                          <a:ea typeface="+mn-ea"/>
                          <a:cs typeface="Times New Roman" panose="02020603050405020304" pitchFamily="18" charset="0"/>
                        </a:rPr>
                        <a:t>Тікелей нәтиже көрсеткіштері</a:t>
                      </a:r>
                      <a:endParaRPr lang="ru-RU" sz="1400" b="1"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439783289"/>
                  </a:ext>
                </a:extLst>
              </a:tr>
              <a:tr h="42090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kk-KZ" sz="1800" b="1" kern="1200" dirty="0">
                          <a:solidFill>
                            <a:schemeClr val="dk1"/>
                          </a:solidFill>
                          <a:effectLst/>
                          <a:latin typeface="Times New Roman" panose="02020603050405020304" pitchFamily="18" charset="0"/>
                          <a:ea typeface="+mn-ea"/>
                          <a:cs typeface="Times New Roman" panose="02020603050405020304" pitchFamily="18" charset="0"/>
                        </a:rPr>
                        <a:t>Тікелей нәтиже көрсеткіштері</a:t>
                      </a:r>
                      <a:endParaRPr lang="ru-RU" sz="1800" dirty="0">
                        <a:latin typeface="Times New Roman" panose="02020603050405020304" pitchFamily="18" charset="0"/>
                        <a:cs typeface="Times New Roman" panose="02020603050405020304" pitchFamily="18" charset="0"/>
                      </a:endParaRPr>
                    </a:p>
                  </a:txBody>
                  <a:tcPr/>
                </a:tc>
                <a:tc>
                  <a:txBody>
                    <a:bodyPr/>
                    <a:lstStyle/>
                    <a:p>
                      <a:r>
                        <a:rPr lang="ru-RU" sz="1800" b="1" kern="1200" dirty="0" err="1">
                          <a:solidFill>
                            <a:schemeClr val="dk1"/>
                          </a:solidFill>
                          <a:effectLst/>
                          <a:latin typeface="Times New Roman" panose="02020603050405020304" pitchFamily="18" charset="0"/>
                          <a:ea typeface="+mn-ea"/>
                          <a:cs typeface="Times New Roman" panose="02020603050405020304" pitchFamily="18" charset="0"/>
                        </a:rPr>
                        <a:t>Өлшем</a:t>
                      </a:r>
                      <a:r>
                        <a:rPr lang="ru-RU" sz="1800" b="1"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b="1" kern="1200" dirty="0" err="1">
                          <a:solidFill>
                            <a:schemeClr val="dk1"/>
                          </a:solidFill>
                          <a:effectLst/>
                          <a:latin typeface="Times New Roman" panose="02020603050405020304" pitchFamily="18" charset="0"/>
                          <a:ea typeface="+mn-ea"/>
                          <a:cs typeface="Times New Roman" panose="02020603050405020304" pitchFamily="18" charset="0"/>
                        </a:rPr>
                        <a:t>бірлігі</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2026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2027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2028 ж</a:t>
                      </a:r>
                      <a:endParaRPr lang="ru-RU"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556164817"/>
                  </a:ext>
                </a:extLst>
              </a:tr>
              <a:tr h="369346">
                <a:tc>
                  <a:txBody>
                    <a:bodyPr/>
                    <a:lstStyle/>
                    <a:p>
                      <a:r>
                        <a:rPr lang="ru-RU" sz="1400" dirty="0" err="1">
                          <a:effectLst/>
                          <a:latin typeface="Times New Roman" panose="02020603050405020304" pitchFamily="18" charset="0"/>
                          <a:cs typeface="Times New Roman" panose="02020603050405020304" pitchFamily="18" charset="0"/>
                        </a:rPr>
                        <a:t>Мемлекеттік</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кәсіпорындарды</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материалдық-техникалық</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жарақтандыру</a:t>
                      </a:r>
                      <a:endParaRPr lang="ru-RU" sz="1400" dirty="0">
                        <a:latin typeface="Times New Roman" panose="02020603050405020304" pitchFamily="18" charset="0"/>
                        <a:cs typeface="Times New Roman" panose="02020603050405020304" pitchFamily="18" charset="0"/>
                      </a:endParaRPr>
                    </a:p>
                  </a:txBody>
                  <a:tcPr/>
                </a:tc>
                <a:tc>
                  <a:txBody>
                    <a:bodyPr/>
                    <a:lstStyle/>
                    <a:p>
                      <a:endParaRPr lang="kk-KZ"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37 694</a:t>
                      </a:r>
                    </a:p>
                  </a:txBody>
                  <a:tcPr/>
                </a:tc>
                <a:tc>
                  <a:txBody>
                    <a:bodyPr/>
                    <a:lstStyle/>
                    <a:p>
                      <a:pPr algn="ctr"/>
                      <a:endParaRPr lang="ru-RU" sz="1400" dirty="0">
                        <a:latin typeface="Times New Roman" panose="02020603050405020304" pitchFamily="18" charset="0"/>
                        <a:cs typeface="Times New Roman" panose="02020603050405020304" pitchFamily="18" charset="0"/>
                      </a:endParaRPr>
                    </a:p>
                  </a:txBody>
                  <a:tcPr/>
                </a:tc>
                <a:tc>
                  <a:txBody>
                    <a:bodyPr/>
                    <a:lstStyle/>
                    <a:p>
                      <a:pPr algn="ctr"/>
                      <a:endParaRPr lang="ru-RU"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899194442"/>
                  </a:ext>
                </a:extLst>
              </a:tr>
              <a:tr h="0">
                <a:tc>
                  <a:txBody>
                    <a:bodyPr/>
                    <a:lstStyle/>
                    <a:p>
                      <a:r>
                        <a:rPr lang="ru-RU" sz="1400" dirty="0" err="1">
                          <a:effectLst/>
                          <a:latin typeface="Times New Roman" panose="02020603050405020304" pitchFamily="18" charset="0"/>
                          <a:cs typeface="Times New Roman" panose="02020603050405020304" pitchFamily="18" charset="0"/>
                        </a:rPr>
                        <a:t>Кітапхана</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қорын</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толықтыру</a:t>
                      </a:r>
                      <a:endParaRPr lang="ru-RU" sz="1400" dirty="0">
                        <a:latin typeface="Times New Roman" panose="02020603050405020304" pitchFamily="18" charset="0"/>
                        <a:cs typeface="Times New Roman" panose="02020603050405020304" pitchFamily="18" charset="0"/>
                      </a:endParaRPr>
                    </a:p>
                  </a:txBody>
                  <a:tcPr/>
                </a:tc>
                <a:tc>
                  <a:txBody>
                    <a:bodyPr/>
                    <a:lstStyle/>
                    <a:p>
                      <a:r>
                        <a:rPr lang="ru-RU" sz="1400" dirty="0">
                          <a:latin typeface="Times New Roman" panose="02020603050405020304" pitchFamily="18" charset="0"/>
                          <a:cs typeface="Times New Roman" panose="02020603050405020304" pitchFamily="18" charset="0"/>
                        </a:rPr>
                        <a:t>    </a:t>
                      </a:r>
                      <a:endParaRPr lang="kk-KZ"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4 000</a:t>
                      </a:r>
                    </a:p>
                  </a:txBody>
                  <a:tcPr/>
                </a:tc>
                <a:tc>
                  <a:txBody>
                    <a:bodyPr/>
                    <a:lstStyle/>
                    <a:p>
                      <a:pPr algn="ct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     </a:t>
                      </a:r>
                    </a:p>
                  </a:txBody>
                  <a:tcPr/>
                </a:tc>
                <a:extLst>
                  <a:ext uri="{0D108BD9-81ED-4DB2-BD59-A6C34878D82A}">
                    <a16:rowId xmlns:a16="http://schemas.microsoft.com/office/drawing/2014/main" val="3420541151"/>
                  </a:ext>
                </a:extLst>
              </a:tr>
              <a:tr h="560523">
                <a:tc>
                  <a:txBody>
                    <a:bodyPr/>
                    <a:lstStyle/>
                    <a:p>
                      <a:r>
                        <a:rPr lang="ru-RU" sz="1400" dirty="0" err="1">
                          <a:effectLst/>
                          <a:latin typeface="Times New Roman" panose="02020603050405020304" pitchFamily="18" charset="0"/>
                          <a:cs typeface="Times New Roman" panose="02020603050405020304" pitchFamily="18" charset="0"/>
                        </a:rPr>
                        <a:t>Үй-жайларды</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ғимараттарды</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құрылыстарды</a:t>
                      </a:r>
                      <a:r>
                        <a:rPr lang="ru-RU" sz="1400" dirty="0">
                          <a:effectLst/>
                          <a:latin typeface="Times New Roman" panose="02020603050405020304" pitchFamily="18" charset="0"/>
                          <a:cs typeface="Times New Roman" panose="02020603050405020304" pitchFamily="18" charset="0"/>
                        </a:rPr>
                        <a:t>, беру </a:t>
                      </a:r>
                      <a:r>
                        <a:rPr lang="ru-RU" sz="1400" dirty="0" err="1">
                          <a:effectLst/>
                          <a:latin typeface="Times New Roman" panose="02020603050405020304" pitchFamily="18" charset="0"/>
                          <a:cs typeface="Times New Roman" panose="02020603050405020304" pitchFamily="18" charset="0"/>
                        </a:rPr>
                        <a:t>құрылғыларын</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күрделі</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жөндеу</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жоспарланған</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Орталық</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балалар</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кітапханасын</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күрделі</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жөндеу</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және</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қайта</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жоспарлау</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Жаманбалинова</a:t>
                      </a:r>
                      <a:r>
                        <a:rPr lang="ru-RU" sz="1400" dirty="0">
                          <a:effectLst/>
                          <a:latin typeface="Times New Roman" panose="02020603050405020304" pitchFamily="18" charset="0"/>
                          <a:cs typeface="Times New Roman" panose="02020603050405020304" pitchFamily="18" charset="0"/>
                        </a:rPr>
                        <a:t> " Павлодар </a:t>
                      </a:r>
                      <a:r>
                        <a:rPr lang="ru-RU" sz="1400" dirty="0" err="1">
                          <a:effectLst/>
                          <a:latin typeface="Times New Roman" panose="02020603050405020304" pitchFamily="18" charset="0"/>
                          <a:cs typeface="Times New Roman" panose="02020603050405020304" pitchFamily="18" charset="0"/>
                        </a:rPr>
                        <a:t>қаласы</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Малайсары</a:t>
                      </a:r>
                      <a:r>
                        <a:rPr lang="ru-RU" sz="1400" dirty="0">
                          <a:effectLst/>
                          <a:latin typeface="Times New Roman" panose="02020603050405020304" pitchFamily="18" charset="0"/>
                          <a:cs typeface="Times New Roman" panose="02020603050405020304" pitchFamily="18" charset="0"/>
                        </a:rPr>
                        <a:t> батыр </a:t>
                      </a:r>
                      <a:r>
                        <a:rPr lang="ru-RU" sz="1400" dirty="0" err="1">
                          <a:effectLst/>
                          <a:latin typeface="Times New Roman" panose="02020603050405020304" pitchFamily="18" charset="0"/>
                          <a:cs typeface="Times New Roman" panose="02020603050405020304" pitchFamily="18" charset="0"/>
                        </a:rPr>
                        <a:t>көшесі</a:t>
                      </a:r>
                      <a:r>
                        <a:rPr lang="ru-RU" sz="1400" dirty="0">
                          <a:effectLst/>
                          <a:latin typeface="Times New Roman" panose="02020603050405020304" pitchFamily="18" charset="0"/>
                          <a:cs typeface="Times New Roman" panose="02020603050405020304" pitchFamily="18" charset="0"/>
                        </a:rPr>
                        <a:t>, 2-үй </a:t>
                      </a:r>
                      <a:r>
                        <a:rPr lang="ru-RU" sz="1400" dirty="0" err="1">
                          <a:effectLst/>
                          <a:latin typeface="Times New Roman" panose="02020603050405020304" pitchFamily="18" charset="0"/>
                          <a:cs typeface="Times New Roman" panose="02020603050405020304" pitchFamily="18" charset="0"/>
                        </a:rPr>
                        <a:t>мекенжайында</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орналасқан</a:t>
                      </a:r>
                      <a:endParaRPr lang="ru-RU" sz="1400" kern="1200" dirty="0">
                        <a:solidFill>
                          <a:schemeClr val="dk1"/>
                        </a:solidFill>
                        <a:latin typeface="Times New Roman" panose="02020603050405020304" pitchFamily="18" charset="0"/>
                        <a:ea typeface="+mn-ea"/>
                        <a:cs typeface="Times New Roman" panose="02020603050405020304" pitchFamily="18" charset="0"/>
                      </a:endParaRPr>
                    </a:p>
                  </a:txBody>
                  <a:tcPr/>
                </a:tc>
                <a:tc>
                  <a:txBody>
                    <a:bodyPr/>
                    <a:lstStyle/>
                    <a:p>
                      <a:pPr algn="ctr"/>
                      <a:r>
                        <a:rPr lang="ru-RU" sz="1400" kern="1200" dirty="0">
                          <a:solidFill>
                            <a:schemeClr val="dk1"/>
                          </a:solidFill>
                          <a:effectLst/>
                          <a:latin typeface="Times New Roman" pitchFamily="18" charset="0"/>
                          <a:ea typeface="+mn-ea"/>
                          <a:cs typeface="Times New Roman" pitchFamily="18" charset="0"/>
                        </a:rPr>
                        <a:t>                                                                                                                                                                                                                                                                                                                                                                                                                                                                                                                                                                                                                                                          </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endParaRPr lang="kk-KZ" sz="1400" dirty="0">
                        <a:latin typeface="Times New Roman" panose="02020603050405020304" pitchFamily="18" charset="0"/>
                        <a:cs typeface="Times New Roman" panose="02020603050405020304" pitchFamily="18" charset="0"/>
                      </a:endParaRPr>
                    </a:p>
                  </a:txBody>
                  <a:tcPr/>
                </a:tc>
                <a:tc>
                  <a:txBody>
                    <a:bodyPr/>
                    <a:lstStyle/>
                    <a:p>
                      <a:pPr algn="ctr"/>
                      <a:endParaRPr lang="kk-KZ" sz="1400" dirty="0">
                        <a:latin typeface="Times New Roman" panose="02020603050405020304" pitchFamily="18" charset="0"/>
                        <a:cs typeface="Times New Roman" panose="02020603050405020304" pitchFamily="18" charset="0"/>
                      </a:endParaRPr>
                    </a:p>
                    <a:p>
                      <a:pPr algn="ctr"/>
                      <a:endParaRPr lang="ru-RU" sz="1400" dirty="0">
                        <a:latin typeface="Times New Roman" panose="02020603050405020304" pitchFamily="18" charset="0"/>
                        <a:cs typeface="Times New Roman" panose="02020603050405020304" pitchFamily="18" charset="0"/>
                      </a:endParaRPr>
                    </a:p>
                  </a:txBody>
                  <a:tcPr/>
                </a:tc>
                <a:tc>
                  <a:txBody>
                    <a:bodyPr/>
                    <a:lstStyle/>
                    <a:p>
                      <a:pPr algn="ctr"/>
                      <a:endParaRPr lang="kk-KZ" sz="1400" dirty="0">
                        <a:latin typeface="Times New Roman" panose="02020603050405020304" pitchFamily="18" charset="0"/>
                        <a:cs typeface="Times New Roman" panose="02020603050405020304" pitchFamily="18" charset="0"/>
                      </a:endParaRPr>
                    </a:p>
                    <a:p>
                      <a:pPr algn="ctr"/>
                      <a:endParaRPr lang="ru-RU"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873803485"/>
                  </a:ext>
                </a:extLst>
              </a:tr>
            </a:tbl>
          </a:graphicData>
        </a:graphic>
      </p:graphicFrame>
    </p:spTree>
    <p:extLst>
      <p:ext uri="{BB962C8B-B14F-4D97-AF65-F5344CB8AC3E}">
        <p14:creationId xmlns:p14="http://schemas.microsoft.com/office/powerpoint/2010/main" val="2820252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CA72B12-4B32-4185-AFA1-2AAEF5A63ABB}"/>
              </a:ext>
            </a:extLst>
          </p:cNvPr>
          <p:cNvSpPr>
            <a:spLocks noGrp="1"/>
          </p:cNvSpPr>
          <p:nvPr>
            <p:ph type="title"/>
          </p:nvPr>
        </p:nvSpPr>
        <p:spPr/>
        <p:txBody>
          <a:bodyPr/>
          <a:lstStyle/>
          <a:p>
            <a:r>
              <a:rPr lang="kk-KZ" b="1" dirty="0">
                <a:solidFill>
                  <a:schemeClr val="tx1"/>
                </a:solidFill>
                <a:latin typeface="Times New Roman" panose="02020603050405020304" pitchFamily="18" charset="0"/>
                <a:cs typeface="Times New Roman" panose="02020603050405020304" pitchFamily="18" charset="0"/>
              </a:rPr>
              <a:t>Бюджеттік бағдарламаны сипаттау </a:t>
            </a:r>
            <a:r>
              <a:rPr lang="kk-KZ" b="1" u="sng" dirty="0">
                <a:solidFill>
                  <a:schemeClr val="tx1"/>
                </a:solidFill>
                <a:latin typeface="Times New Roman" panose="02020603050405020304" pitchFamily="18" charset="0"/>
                <a:cs typeface="Times New Roman" panose="02020603050405020304" pitchFamily="18" charset="0"/>
              </a:rPr>
              <a:t> (негіздеу)</a:t>
            </a:r>
            <a:r>
              <a:rPr lang="kk-KZ" b="1" dirty="0">
                <a:solidFill>
                  <a:schemeClr val="tx1"/>
                </a:solidFill>
                <a:latin typeface="Times New Roman" panose="02020603050405020304" pitchFamily="18" charset="0"/>
                <a:cs typeface="Times New Roman" panose="02020603050405020304" pitchFamily="18" charset="0"/>
              </a:rPr>
              <a:t>:</a:t>
            </a:r>
            <a:endParaRPr lang="LID4096" dirty="0"/>
          </a:p>
        </p:txBody>
      </p:sp>
      <p:sp>
        <p:nvSpPr>
          <p:cNvPr id="3" name="Объект 2">
            <a:extLst>
              <a:ext uri="{FF2B5EF4-FFF2-40B4-BE49-F238E27FC236}">
                <a16:creationId xmlns:a16="http://schemas.microsoft.com/office/drawing/2014/main" id="{817CAE20-51FB-4792-ACBB-7206380818D1}"/>
              </a:ext>
            </a:extLst>
          </p:cNvPr>
          <p:cNvSpPr>
            <a:spLocks noGrp="1"/>
          </p:cNvSpPr>
          <p:nvPr>
            <p:ph idx="1"/>
          </p:nvPr>
        </p:nvSpPr>
        <p:spPr/>
        <p:txBody>
          <a:bodyPr>
            <a:normAutofit/>
          </a:bodyPr>
          <a:lstStyle/>
          <a:p>
            <a:r>
              <a:rPr lang="ru-RU" b="1" dirty="0" err="1">
                <a:latin typeface="Times New Roman" panose="02020603050405020304" pitchFamily="18" charset="0"/>
                <a:cs typeface="Times New Roman" panose="02020603050405020304" pitchFamily="18" charset="0"/>
              </a:rPr>
              <a:t>Мәдениет</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саласында</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сапасын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арттыру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үшін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жағдай</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жасау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мақсатында</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мәдениет</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ұйымдарының</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материалдық-техникалық</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жай-күйін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жақсарту</a:t>
            </a:r>
            <a:endParaRPr lang="LID4096"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0948316"/>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TM02892315[[fn=Легкий дым]]</Template>
  <TotalTime>910</TotalTime>
  <Words>809</Words>
  <Application>Microsoft Office PowerPoint</Application>
  <PresentationFormat>Широкоэкранный</PresentationFormat>
  <Paragraphs>203</Paragraphs>
  <Slides>14</Slides>
  <Notes>2</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14</vt:i4>
      </vt:variant>
    </vt:vector>
  </HeadingPairs>
  <TitlesOfParts>
    <vt:vector size="20" baseType="lpstr">
      <vt:lpstr>Arial</vt:lpstr>
      <vt:lpstr>Calibri</vt:lpstr>
      <vt:lpstr>Century Gothic</vt:lpstr>
      <vt:lpstr>Times New Roman</vt:lpstr>
      <vt:lpstr>Wingdings 3</vt:lpstr>
      <vt:lpstr>Легкий дым</vt:lpstr>
      <vt:lpstr>Павлодар қаласы әкімдігінің «Павлодар қаласы мәдениет және тілдерді дамыту бөлімі» » мемлекеттік мекемесінің 2026-2028 жылдарға арналған  АЗАМАТТЫҚ БЮДЖЕТІ</vt:lpstr>
      <vt:lpstr>Сайттың құрметті қонақтары!</vt:lpstr>
      <vt:lpstr>Бюджеттік бағдарлама 001  «Жергілікті деңгейде мемлекеттік сатып алу саласындағы мемлекеттік саясатты іске асыру жөніндегі қызметтер»                                                                                       мың.теңге </vt:lpstr>
      <vt:lpstr>Бюджеттік бағдарламаны сипаттау  (негіздеу):</vt:lpstr>
      <vt:lpstr>Бюджеттік бағдарлама 003  «Мәдени - демалыс жұмысын қолдау»                                                                                       мың.теңге </vt:lpstr>
      <vt:lpstr>Бюджеттік бағдарламаны сипаттау  (негіздеу):</vt:lpstr>
      <vt:lpstr>Бюджеттік бағдарлама 006  «Аудандық (қалалық) кітапханалардың жұмыс істеуі»                                                                                       мың.теңге </vt:lpstr>
      <vt:lpstr>Бюджеттік бағдарламаны сипаттау  (негіздеу):</vt:lpstr>
      <vt:lpstr>Бюджеттік бағдарлама 007  «Қазақстан халқы мемлекеттік тілін және өзге де тілдерді дамыту»                                                                                       мың.теңге </vt:lpstr>
      <vt:lpstr>Бюджеттік бағдарламаны сипаттау  (негіздеу):</vt:lpstr>
      <vt:lpstr>Бюджеттік бағдарлама 113 «Жергілікті бюджеттерден мақсатты ағымдағы трансферттер»                                                                                       мың.теңге </vt:lpstr>
      <vt:lpstr>Бюджеттік бағдарламаны сипаттау  (негіздеу):</vt:lpstr>
      <vt:lpstr>Бюджеттік бағдарлама 032 «Жергілікті бюджеттерден мақсатты ағымдағы трансферттер»                                                                                           мың.теңге                                                                                      </vt:lpstr>
      <vt:lpstr>Бюджеттік бағдарламаны сипаттау  (негіздеу):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ГРАЖДАНСКИЙ БЮДЖЕТ  ГУ «Отдел государственных закупок города Павлодара» акимата города Павлодара  на 2020-2022 годы</dc:title>
  <dc:creator>Пользователь Windows</dc:creator>
  <cp:lastModifiedBy>Admin</cp:lastModifiedBy>
  <cp:revision>105</cp:revision>
  <dcterms:created xsi:type="dcterms:W3CDTF">2021-01-08T03:54:26Z</dcterms:created>
  <dcterms:modified xsi:type="dcterms:W3CDTF">2026-09-28T04:26:15Z</dcterms:modified>
</cp:coreProperties>
</file>