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dPt>
            <c:idx val="4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379-4D0F-B40C-180041624984}"/>
              </c:ext>
            </c:extLst>
          </c:dPt>
          <c:cat>
            <c:strRef>
              <c:f>Лист1!$A$2:$A$6</c:f>
              <c:strCache>
                <c:ptCount val="5"/>
                <c:pt idx="0">
                  <c:v>СУБВЕНЦИЯ - 46 млн. 549 тыс.теңге</c:v>
                </c:pt>
                <c:pt idx="1">
                  <c:v>ДОХОДЫ - 14 млн. 447 тыс.теңге</c:v>
                </c:pt>
                <c:pt idx="2">
                  <c:v>ТРАНСФЕРТЫ - 5 млн. 050 тыс.теңге</c:v>
                </c:pt>
                <c:pt idx="3">
                  <c:v>СВОБОДНЫЙ ОСТАТОК НА 01.01.2026 года - 1 млн. 839 ТЫС.ТЕҢГЕ</c:v>
                </c:pt>
                <c:pt idx="4">
                  <c:v>БЮДЖЕТ СЕЛЬСКОГО ОКРУГА СОСТАВЛЯЕТ - 67 МЛН. 885 ТЫС.ТЕҢГЕ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46549</c:v>
                </c:pt>
                <c:pt idx="1">
                  <c:v>14447</c:v>
                </c:pt>
                <c:pt idx="2">
                  <c:v>5050</c:v>
                </c:pt>
                <c:pt idx="3">
                  <c:v>1839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17474168961E-2"/>
          <c:y val="0.76006926309321066"/>
          <c:w val="0.96361483885776134"/>
          <c:h val="0.2399307369067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Налог на имущество ФЛ 186,0 тыс. тг.</c:v>
                </c:pt>
                <c:pt idx="2">
                  <c:v>Налог на землю ФЛ 11,0 тыс. тг.</c:v>
                </c:pt>
                <c:pt idx="3">
                  <c:v>Налог на транспорт ФЛ 6 200,0 тыс тг.</c:v>
                </c:pt>
                <c:pt idx="4">
                  <c:v>Единый земельный налог 2 000,0 тыс.тг.</c:v>
                </c:pt>
                <c:pt idx="5">
                  <c:v>Плата за пользование земельными участками 50,0 тыс.тг.</c:v>
                </c:pt>
                <c:pt idx="6">
                  <c:v>Индивидуальный подоходный налог 6 000,0 тыс.тг.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400" b="1" dirty="0"/>
            <a:t>001 программа</a:t>
          </a:r>
        </a:p>
        <a:p>
          <a:r>
            <a:rPr lang="kk-KZ" sz="1600" b="1" dirty="0"/>
            <a:t> </a:t>
          </a:r>
          <a:r>
            <a:rPr lang="kk-KZ" sz="1400" b="1" dirty="0"/>
            <a:t>«</a:t>
          </a:r>
          <a:r>
            <a:rPr lang="ru-RU" sz="1400" b="1" dirty="0"/>
            <a:t>Услуги по обеспечению деятельности акима города районного значения,  села, поселка, сельского округа»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ru-RU" sz="1800" b="1" dirty="0"/>
            <a:t>49 млн. 733 </a:t>
          </a:r>
          <a:r>
            <a:rPr lang="ru-RU" sz="1400" b="1" dirty="0" err="1"/>
            <a:t>тыс.теңге</a:t>
          </a:r>
          <a:endParaRPr lang="ru-RU" sz="1400" dirty="0"/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400" b="1" dirty="0"/>
            <a:t>006 программа </a:t>
          </a:r>
        </a:p>
        <a:p>
          <a:r>
            <a:rPr lang="kk-KZ" sz="1400" b="1" dirty="0"/>
            <a:t>«</a:t>
          </a:r>
          <a:r>
            <a:rPr lang="ru-RU" sz="1400" b="1" dirty="0"/>
            <a:t>Поддержка культурно-досуговой работы на местах»</a:t>
          </a:r>
          <a:endParaRPr lang="ru-RU" sz="1600" b="1" dirty="0"/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400" b="1" dirty="0"/>
            <a:t>009 программа</a:t>
          </a:r>
        </a:p>
        <a:p>
          <a:pPr>
            <a:lnSpc>
              <a:spcPct val="90000"/>
            </a:lnSpc>
          </a:pPr>
          <a:r>
            <a:rPr lang="kk-KZ" sz="1400" dirty="0"/>
            <a:t>«</a:t>
          </a:r>
          <a:r>
            <a:rPr lang="ru-RU" sz="1400" b="1" dirty="0"/>
            <a:t>Обеспечение санитарии населенных пунктов</a:t>
          </a:r>
          <a:r>
            <a:rPr lang="kk-KZ" sz="1400" b="1" dirty="0"/>
            <a:t>»</a:t>
          </a:r>
          <a:endParaRPr lang="ru-RU" sz="1600" b="1" dirty="0"/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400" b="1" dirty="0"/>
            <a:t>008 программа </a:t>
          </a:r>
        </a:p>
        <a:p>
          <a:r>
            <a:rPr lang="kk-KZ" sz="1400" b="1" dirty="0"/>
            <a:t>«Освещение улиц в населенных пунктах»</a:t>
          </a:r>
          <a:endParaRPr lang="ru-RU" sz="1600" b="1" dirty="0"/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/>
            <a:t>100 тыс.теңге</a:t>
          </a:r>
          <a:endParaRPr lang="ru-RU" sz="1800" dirty="0"/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/>
            <a:t>1 млн. 600 </a:t>
          </a:r>
          <a:r>
            <a:rPr lang="kk-KZ" sz="1600" b="1" dirty="0"/>
            <a:t>тыс</a:t>
          </a:r>
          <a:r>
            <a:rPr lang="kk-KZ" sz="1400" b="1" dirty="0"/>
            <a:t>. теңг</a:t>
          </a:r>
          <a:r>
            <a:rPr lang="kk-KZ" sz="1600" b="1" dirty="0"/>
            <a:t>е</a:t>
          </a:r>
          <a:endParaRPr lang="ru-RU" sz="1600" dirty="0"/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400" b="1" dirty="0"/>
            <a:t>011 программа</a:t>
          </a:r>
        </a:p>
        <a:p>
          <a:r>
            <a:rPr lang="kk-KZ" sz="1400" b="1" dirty="0"/>
            <a:t>«Благоустройство и озеленение населенных пунктов»</a:t>
          </a:r>
          <a:endParaRPr lang="ru-RU" sz="1600" b="1" dirty="0"/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400" b="1" dirty="0"/>
            <a:t>028 программа </a:t>
          </a:r>
        </a:p>
        <a:p>
          <a:r>
            <a:rPr lang="kk-KZ" sz="1200" dirty="0"/>
            <a:t>«</a:t>
          </a:r>
          <a:r>
            <a:rPr lang="ru-RU" sz="1400" b="1" dirty="0"/>
            <a:t>Проведение физкультурно-оздоровительных и спортивных мероприятий</a:t>
          </a:r>
          <a:r>
            <a:rPr lang="kk-KZ" sz="1400" b="1" dirty="0"/>
            <a:t>»</a:t>
          </a:r>
          <a:endParaRPr lang="ru-RU" sz="1400" b="1" dirty="0"/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/>
            <a:t>100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/>
            <a:t>5 млн. 700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/>
            <a:t>4 млн. 474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/>
            <a:t>6 млн. 175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/>
            <a:t>013  Программма</a:t>
          </a:r>
        </a:p>
        <a:p>
          <a:r>
            <a:rPr lang="kk-KZ" sz="1400" b="1" dirty="0"/>
            <a:t>«Обеспечение и функционирование автомобильных дорог», т.е. зимнее содержание дорог</a:t>
          </a:r>
          <a:endParaRPr lang="ru-RU" sz="1400" b="1" dirty="0"/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49CDC83E-C2A4-4239-A83A-040B5D9CE459}">
      <dgm:prSet phldrT="[Текст]" custT="1"/>
      <dgm:spPr/>
      <dgm:t>
        <a:bodyPr/>
        <a:lstStyle/>
        <a:p>
          <a:r>
            <a:rPr lang="kk-KZ" sz="1200" b="1" dirty="0"/>
            <a:t>048 программа </a:t>
          </a:r>
        </a:p>
        <a:p>
          <a:r>
            <a:rPr lang="kk-KZ" sz="1400" b="1" dirty="0"/>
            <a:t>«Возврат неиспользованных </a:t>
          </a:r>
          <a:r>
            <a:rPr lang="ru-RU" sz="1400" b="1" dirty="0"/>
            <a:t>(недоиспользованных) целевых трансфертов</a:t>
          </a:r>
          <a:r>
            <a:rPr lang="kk-KZ" sz="1400" b="1" dirty="0"/>
            <a:t>»</a:t>
          </a:r>
          <a:endParaRPr lang="ru-RU" sz="1400" b="1" dirty="0"/>
        </a:p>
      </dgm:t>
    </dgm:pt>
    <dgm:pt modelId="{F3D7407F-920C-490E-AE69-17AA40B4F4CE}" type="parTrans" cxnId="{928F1C07-35BC-43F5-B6B5-FA75E55F8055}">
      <dgm:prSet/>
      <dgm:spPr/>
      <dgm:t>
        <a:bodyPr/>
        <a:lstStyle/>
        <a:p>
          <a:endParaRPr lang="ru-RU"/>
        </a:p>
      </dgm:t>
    </dgm:pt>
    <dgm:pt modelId="{1785BB8A-D203-4E3C-A302-1F78B0C61E14}" type="sibTrans" cxnId="{928F1C07-35BC-43F5-B6B5-FA75E55F8055}">
      <dgm:prSet/>
      <dgm:spPr/>
      <dgm:t>
        <a:bodyPr/>
        <a:lstStyle/>
        <a:p>
          <a:endParaRPr lang="ru-RU"/>
        </a:p>
      </dgm:t>
    </dgm:pt>
    <dgm:pt modelId="{DEBCC426-FC34-4926-BCEF-4B3001F60A9E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sz="1800" b="1" dirty="0"/>
            <a:t>3 тыс. те</a:t>
          </a:r>
          <a:r>
            <a:rPr lang="kk-KZ" sz="1800" b="1" dirty="0"/>
            <a:t>ңге</a:t>
          </a:r>
          <a:endParaRPr lang="ru-RU" sz="1800" b="1" dirty="0"/>
        </a:p>
      </dgm:t>
    </dgm:pt>
    <dgm:pt modelId="{43A26F7E-10C3-4A4D-B002-2C29F663945C}" type="parTrans" cxnId="{68C18570-BDBD-4BD1-8340-723287988406}">
      <dgm:prSet/>
      <dgm:spPr/>
      <dgm:t>
        <a:bodyPr/>
        <a:lstStyle/>
        <a:p>
          <a:endParaRPr lang="ru-RU"/>
        </a:p>
      </dgm:t>
    </dgm:pt>
    <dgm:pt modelId="{73AE1235-0F35-45AA-AE8E-2E9CAAD4BB63}" type="sibTrans" cxnId="{68C18570-BDBD-4BD1-8340-723287988406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8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8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8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8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8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8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8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8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8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8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8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8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8" custScaleX="206609" custScaleY="39608" custLinFactNeighborX="-442" custLinFactNeighborY="-3948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8" custScaleX="75379" custScaleY="26032" custLinFactNeighborX="-89" custLinFactNeighborY="-6527">
        <dgm:presLayoutVars>
          <dgm:bulletEnabled val="1"/>
        </dgm:presLayoutVars>
      </dgm:prSet>
      <dgm:spPr/>
    </dgm:pt>
    <dgm:pt modelId="{6CA24F32-D4E0-4E1B-878C-64CD089EFEE3}" type="pres">
      <dgm:prSet presAssocID="{39DA8C63-0F81-4538-95D6-6E0E978E0B0F}" presName="spacing" presStyleCnt="0"/>
      <dgm:spPr/>
    </dgm:pt>
    <dgm:pt modelId="{046C2762-8B6C-45C1-BB82-EEB931BF5C6B}" type="pres">
      <dgm:prSet presAssocID="{49CDC83E-C2A4-4239-A83A-040B5D9CE459}" presName="linNode" presStyleCnt="0"/>
      <dgm:spPr/>
    </dgm:pt>
    <dgm:pt modelId="{0C6DC202-A449-453A-BD68-57022D0E4BEB}" type="pres">
      <dgm:prSet presAssocID="{49CDC83E-C2A4-4239-A83A-040B5D9CE459}" presName="parentShp" presStyleLbl="node1" presStyleIdx="7" presStyleCnt="8" custScaleX="160744" custScaleY="39608" custLinFactNeighborX="-4819" custLinFactNeighborY="-11490">
        <dgm:presLayoutVars>
          <dgm:bulletEnabled val="1"/>
        </dgm:presLayoutVars>
      </dgm:prSet>
      <dgm:spPr/>
    </dgm:pt>
    <dgm:pt modelId="{0F76DD6E-1E09-44A2-9978-1DDC0A42F5AB}" type="pres">
      <dgm:prSet presAssocID="{49CDC83E-C2A4-4239-A83A-040B5D9CE459}" presName="childShp" presStyleLbl="bgAccFollowNode1" presStyleIdx="7" presStyleCnt="8" custAng="10800000" custFlipVert="1" custScaleX="51980" custScaleY="21238" custLinFactNeighborX="-2153" custLinFactNeighborY="-12204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928F1C07-35BC-43F5-B6B5-FA75E55F8055}" srcId="{0B254B0D-2D5D-4BB4-B02E-F104A857C1BB}" destId="{49CDC83E-C2A4-4239-A83A-040B5D9CE459}" srcOrd="7" destOrd="0" parTransId="{F3D7407F-920C-490E-AE69-17AA40B4F4CE}" sibTransId="{1785BB8A-D203-4E3C-A302-1F78B0C61E14}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68C18570-BDBD-4BD1-8340-723287988406}" srcId="{49CDC83E-C2A4-4239-A83A-040B5D9CE459}" destId="{DEBCC426-FC34-4926-BCEF-4B3001F60A9E}" srcOrd="0" destOrd="0" parTransId="{43A26F7E-10C3-4A4D-B002-2C29F663945C}" sibTransId="{73AE1235-0F35-45AA-AE8E-2E9CAAD4BB63}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F0764F84-FAC0-481A-84C6-823538D2FBE1}" type="presOf" srcId="{49CDC83E-C2A4-4239-A83A-040B5D9CE459}" destId="{0C6DC202-A449-453A-BD68-57022D0E4BEB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76F8A3E9-1CE6-49E8-8114-4F6B5A5AE50A}" type="presOf" srcId="{DEBCC426-FC34-4926-BCEF-4B3001F60A9E}" destId="{0F76DD6E-1E09-44A2-9978-1DDC0A42F5AB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  <dgm:cxn modelId="{F58A1DD5-E77A-44C5-9E71-02BB0E8C9AA0}" type="presParOf" srcId="{B9BBF417-662E-433D-B1E0-EDB527CB08EA}" destId="{6CA24F32-D4E0-4E1B-878C-64CD089EFEE3}" srcOrd="13" destOrd="0" presId="urn:microsoft.com/office/officeart/2005/8/layout/vList6"/>
    <dgm:cxn modelId="{7F59EB1C-41D2-4982-916A-58216D0D4BC8}" type="presParOf" srcId="{B9BBF417-662E-433D-B1E0-EDB527CB08EA}" destId="{046C2762-8B6C-45C1-BB82-EEB931BF5C6B}" srcOrd="14" destOrd="0" presId="urn:microsoft.com/office/officeart/2005/8/layout/vList6"/>
    <dgm:cxn modelId="{EA6756D6-CD1F-4B00-AA37-C7F2029BD7B8}" type="presParOf" srcId="{046C2762-8B6C-45C1-BB82-EEB931BF5C6B}" destId="{0C6DC202-A449-453A-BD68-57022D0E4BEB}" srcOrd="0" destOrd="0" presId="urn:microsoft.com/office/officeart/2005/8/layout/vList6"/>
    <dgm:cxn modelId="{3235824A-E783-4AD7-815B-3FBD4556AC79}" type="presParOf" srcId="{046C2762-8B6C-45C1-BB82-EEB931BF5C6B}" destId="{0F76DD6E-1E09-44A2-9978-1DDC0A42F5A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301024" y="383618"/>
          <a:ext cx="4146344" cy="4450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49 млн. 733 </a:t>
          </a:r>
          <a:r>
            <a:rPr lang="ru-RU" sz="1400" b="1" kern="1200" dirty="0" err="1"/>
            <a:t>тыс.теңге</a:t>
          </a:r>
          <a:endParaRPr lang="ru-RU" sz="1400" kern="1200" dirty="0"/>
        </a:p>
      </dsp:txBody>
      <dsp:txXfrm>
        <a:off x="7301024" y="439252"/>
        <a:ext cx="3979444" cy="333801"/>
      </dsp:txXfrm>
    </dsp:sp>
    <dsp:sp modelId="{F688AFD1-EACC-4681-B098-1DC0F51E3232}">
      <dsp:nvSpPr>
        <dsp:cNvPr id="0" name=""/>
        <dsp:cNvSpPr/>
      </dsp:nvSpPr>
      <dsp:spPr>
        <a:xfrm>
          <a:off x="14999" y="60980"/>
          <a:ext cx="7296816" cy="82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/>
            <a:t> </a:t>
          </a:r>
          <a:r>
            <a:rPr lang="kk-KZ" sz="1400" b="1" kern="1200" dirty="0"/>
            <a:t>«</a:t>
          </a:r>
          <a:r>
            <a:rPr lang="ru-RU" sz="1400" b="1" kern="1200" dirty="0"/>
            <a:t>Услуги по обеспечению деятельности акима города районного значения,  села, поселка, сельского округа»</a:t>
          </a:r>
        </a:p>
      </dsp:txBody>
      <dsp:txXfrm>
        <a:off x="55270" y="101251"/>
        <a:ext cx="7216274" cy="744418"/>
      </dsp:txXfrm>
    </dsp:sp>
    <dsp:sp modelId="{DE95BB78-6064-4445-BC53-B62165A43AEC}">
      <dsp:nvSpPr>
        <dsp:cNvPr id="0" name=""/>
        <dsp:cNvSpPr/>
      </dsp:nvSpPr>
      <dsp:spPr>
        <a:xfrm>
          <a:off x="7271250" y="1278383"/>
          <a:ext cx="4166817" cy="41392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100 тыс.теңге</a:t>
          </a:r>
          <a:endParaRPr lang="ru-RU" sz="1800" kern="1200" dirty="0"/>
        </a:p>
      </dsp:txBody>
      <dsp:txXfrm>
        <a:off x="7271250" y="1330123"/>
        <a:ext cx="4011596" cy="310443"/>
      </dsp:txXfrm>
    </dsp:sp>
    <dsp:sp modelId="{5F357F9E-F1EE-4019-ADE2-A9D2CD50A582}">
      <dsp:nvSpPr>
        <dsp:cNvPr id="0" name=""/>
        <dsp:cNvSpPr/>
      </dsp:nvSpPr>
      <dsp:spPr>
        <a:xfrm>
          <a:off x="19586" y="1024099"/>
          <a:ext cx="7268807" cy="7382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006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</a:t>
          </a:r>
          <a:r>
            <a:rPr lang="ru-RU" sz="1400" b="1" kern="1200" dirty="0"/>
            <a:t>Поддержка культурно-досуговой работы на местах»</a:t>
          </a:r>
          <a:endParaRPr lang="ru-RU" sz="1600" b="1" kern="1200" dirty="0"/>
        </a:p>
      </dsp:txBody>
      <dsp:txXfrm>
        <a:off x="55623" y="1060136"/>
        <a:ext cx="7196733" cy="666153"/>
      </dsp:txXfrm>
    </dsp:sp>
    <dsp:sp modelId="{692604BF-2CFD-4170-B2AE-5BDE551809B7}">
      <dsp:nvSpPr>
        <dsp:cNvPr id="0" name=""/>
        <dsp:cNvSpPr/>
      </dsp:nvSpPr>
      <dsp:spPr>
        <a:xfrm>
          <a:off x="7315584" y="1943051"/>
          <a:ext cx="4131784" cy="51790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 млн. 474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15584" y="2007789"/>
        <a:ext cx="3937571" cy="388425"/>
      </dsp:txXfrm>
    </dsp:sp>
    <dsp:sp modelId="{F17BCA80-EC90-4543-9DC1-FEBAA0404BBC}">
      <dsp:nvSpPr>
        <dsp:cNvPr id="0" name=""/>
        <dsp:cNvSpPr/>
      </dsp:nvSpPr>
      <dsp:spPr>
        <a:xfrm>
          <a:off x="19177" y="1882581"/>
          <a:ext cx="7300037" cy="570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«Освещение улиц в населенных пунктах»</a:t>
          </a:r>
          <a:endParaRPr lang="ru-RU" sz="1600" b="1" kern="1200" dirty="0"/>
        </a:p>
      </dsp:txBody>
      <dsp:txXfrm>
        <a:off x="47045" y="1910449"/>
        <a:ext cx="7244301" cy="515148"/>
      </dsp:txXfrm>
    </dsp:sp>
    <dsp:sp modelId="{20486F2B-D631-40CB-9A38-886D224F67EB}">
      <dsp:nvSpPr>
        <dsp:cNvPr id="0" name=""/>
        <dsp:cNvSpPr/>
      </dsp:nvSpPr>
      <dsp:spPr>
        <a:xfrm>
          <a:off x="7282998" y="2704950"/>
          <a:ext cx="4145199" cy="5970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 млн. 600 </a:t>
          </a:r>
          <a:r>
            <a:rPr lang="kk-KZ" sz="1600" b="1" kern="1200" dirty="0"/>
            <a:t>тыс</a:t>
          </a:r>
          <a:r>
            <a:rPr lang="kk-KZ" sz="1400" b="1" kern="1200" dirty="0"/>
            <a:t>. теңг</a:t>
          </a:r>
          <a:r>
            <a:rPr lang="kk-KZ" sz="1600" b="1" kern="1200" dirty="0"/>
            <a:t>е</a:t>
          </a:r>
          <a:endParaRPr lang="ru-RU" sz="1600" kern="1200" dirty="0"/>
        </a:p>
      </dsp:txBody>
      <dsp:txXfrm>
        <a:off x="7282998" y="2779581"/>
        <a:ext cx="3921306" cy="447785"/>
      </dsp:txXfrm>
    </dsp:sp>
    <dsp:sp modelId="{89D99113-D046-427E-A0E4-D73598D0CD10}">
      <dsp:nvSpPr>
        <dsp:cNvPr id="0" name=""/>
        <dsp:cNvSpPr/>
      </dsp:nvSpPr>
      <dsp:spPr>
        <a:xfrm>
          <a:off x="9568" y="2632184"/>
          <a:ext cx="7292566" cy="651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009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 dirty="0"/>
            <a:t>«</a:t>
          </a:r>
          <a:r>
            <a:rPr lang="ru-RU" sz="1400" b="1" kern="1200" dirty="0"/>
            <a:t>Обеспечение санитарии населенных пунктов</a:t>
          </a:r>
          <a:r>
            <a:rPr lang="kk-KZ" sz="1400" b="1" kern="1200" dirty="0"/>
            <a:t>»</a:t>
          </a:r>
          <a:endParaRPr lang="ru-RU" sz="1600" b="1" kern="1200" dirty="0"/>
        </a:p>
      </dsp:txBody>
      <dsp:txXfrm>
        <a:off x="41395" y="2664011"/>
        <a:ext cx="7228912" cy="588323"/>
      </dsp:txXfrm>
    </dsp:sp>
    <dsp:sp modelId="{677B25BF-61EC-422D-8857-DDEE87A31961}">
      <dsp:nvSpPr>
        <dsp:cNvPr id="0" name=""/>
        <dsp:cNvSpPr/>
      </dsp:nvSpPr>
      <dsp:spPr>
        <a:xfrm>
          <a:off x="7367940" y="3366059"/>
          <a:ext cx="4079428" cy="5515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5 млн. 700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67940" y="3435002"/>
        <a:ext cx="3872599" cy="413658"/>
      </dsp:txXfrm>
    </dsp:sp>
    <dsp:sp modelId="{3D7957AA-822C-4EB8-BF07-035BB204A25E}">
      <dsp:nvSpPr>
        <dsp:cNvPr id="0" name=""/>
        <dsp:cNvSpPr/>
      </dsp:nvSpPr>
      <dsp:spPr>
        <a:xfrm>
          <a:off x="9594" y="3344839"/>
          <a:ext cx="7365245" cy="699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«Благоустройство и озеленение населенных пунктов»</a:t>
          </a:r>
          <a:endParaRPr lang="ru-RU" sz="1600" b="1" kern="1200" dirty="0"/>
        </a:p>
      </dsp:txBody>
      <dsp:txXfrm>
        <a:off x="43748" y="3378993"/>
        <a:ext cx="7296937" cy="631347"/>
      </dsp:txXfrm>
    </dsp:sp>
    <dsp:sp modelId="{2376BCE2-9920-4EEC-AFD8-9CEE6D3A0297}">
      <dsp:nvSpPr>
        <dsp:cNvPr id="0" name=""/>
        <dsp:cNvSpPr/>
      </dsp:nvSpPr>
      <dsp:spPr>
        <a:xfrm>
          <a:off x="7336647" y="4120027"/>
          <a:ext cx="4110721" cy="6128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6 млн. 175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36647" y="4196630"/>
        <a:ext cx="3880911" cy="459621"/>
      </dsp:txXfrm>
    </dsp:sp>
    <dsp:sp modelId="{58F269C4-E13E-430A-89B7-6D6440D53231}">
      <dsp:nvSpPr>
        <dsp:cNvPr id="0" name=""/>
        <dsp:cNvSpPr/>
      </dsp:nvSpPr>
      <dsp:spPr>
        <a:xfrm>
          <a:off x="0" y="4154080"/>
          <a:ext cx="7328093" cy="609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013  Программма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«Обеспечение и функционирование автомобильных дорог», т.е. зимнее содержание дорог</a:t>
          </a:r>
          <a:endParaRPr lang="ru-RU" sz="1400" b="1" kern="1200" dirty="0"/>
        </a:p>
      </dsp:txBody>
      <dsp:txXfrm>
        <a:off x="29767" y="4183847"/>
        <a:ext cx="7268559" cy="550245"/>
      </dsp:txXfrm>
    </dsp:sp>
    <dsp:sp modelId="{A7A4E5DE-FACF-4A10-850B-1A1631D5FDC2}">
      <dsp:nvSpPr>
        <dsp:cNvPr id="0" name=""/>
        <dsp:cNvSpPr/>
      </dsp:nvSpPr>
      <dsp:spPr>
        <a:xfrm>
          <a:off x="7393614" y="4909343"/>
          <a:ext cx="4044802" cy="3496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100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93614" y="4953045"/>
        <a:ext cx="3913695" cy="262215"/>
      </dsp:txXfrm>
    </dsp:sp>
    <dsp:sp modelId="{952BADDA-C418-43B6-9691-96AD7A894A9E}">
      <dsp:nvSpPr>
        <dsp:cNvPr id="0" name=""/>
        <dsp:cNvSpPr/>
      </dsp:nvSpPr>
      <dsp:spPr>
        <a:xfrm>
          <a:off x="0" y="4852815"/>
          <a:ext cx="7391029" cy="531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028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/>
            <a:t>«</a:t>
          </a:r>
          <a:r>
            <a:rPr lang="ru-RU" sz="1400" b="1" kern="1200" dirty="0"/>
            <a:t>Проведение физкультурно-оздоровительных и спортивных мероприятий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5968" y="4878783"/>
        <a:ext cx="7339093" cy="480014"/>
      </dsp:txXfrm>
    </dsp:sp>
    <dsp:sp modelId="{0F76DD6E-1E09-44A2-9978-1DDC0A42F5AB}">
      <dsp:nvSpPr>
        <dsp:cNvPr id="0" name=""/>
        <dsp:cNvSpPr/>
      </dsp:nvSpPr>
      <dsp:spPr>
        <a:xfrm rot="10800000" flipV="1">
          <a:off x="7520188" y="5531545"/>
          <a:ext cx="3570205" cy="2852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1" kern="1200" dirty="0"/>
            <a:t>3 тыс. те</a:t>
          </a:r>
          <a:r>
            <a:rPr lang="kk-KZ" sz="1800" b="1" kern="1200" dirty="0"/>
            <a:t>ңге</a:t>
          </a:r>
          <a:endParaRPr lang="ru-RU" sz="1800" b="1" kern="1200" dirty="0"/>
        </a:p>
      </dsp:txBody>
      <dsp:txXfrm rot="-10800000">
        <a:off x="7627151" y="5567199"/>
        <a:ext cx="3463242" cy="213926"/>
      </dsp:txXfrm>
    </dsp:sp>
    <dsp:sp modelId="{0C6DC202-A449-453A-BD68-57022D0E4BEB}">
      <dsp:nvSpPr>
        <dsp:cNvPr id="0" name=""/>
        <dsp:cNvSpPr/>
      </dsp:nvSpPr>
      <dsp:spPr>
        <a:xfrm>
          <a:off x="0" y="5417777"/>
          <a:ext cx="7360383" cy="531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/>
            <a:t>048 программа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«Возврат неиспользованных </a:t>
          </a:r>
          <a:r>
            <a:rPr lang="ru-RU" sz="1400" b="1" kern="1200" dirty="0"/>
            <a:t>(недоиспользованных) целевых трансфертов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5968" y="5443745"/>
        <a:ext cx="7308447" cy="480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акима сельского округа Керней Бухар-Жырауского района Карагандинской области» на 2026 год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(исполнения 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по состоянию на 1 мая 2026 года)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сельского округа Керней на 2026 год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514199"/>
              </p:ext>
            </p:extLst>
          </p:nvPr>
        </p:nvGraphicFramePr>
        <p:xfrm>
          <a:off x="904875" y="719666"/>
          <a:ext cx="10687049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 по доходам на 2026 год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 lnSpcReduction="10000"/>
          </a:bodyPr>
          <a:lstStyle/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по 6 видам налогов составил 14 447 тыс.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endParaRPr lang="ru-RU" dirty="0"/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204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872064"/>
              </p:ext>
            </p:extLst>
          </p:nvPr>
        </p:nvGraphicFramePr>
        <p:xfrm>
          <a:off x="466725" y="752474"/>
          <a:ext cx="11447369" cy="6105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211</Words>
  <Application>Microsoft Office PowerPoint</Application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ГРАЖДАНСКИЙ БЮДЖЕТ ГУ «Аппарат акима сельского округа Керней Бухар-Жырауского района Карагандинской области» на 2026 год (исполнения бюджета по состоянию на 1 мая 2026 года)   </vt:lpstr>
      <vt:lpstr>Проект бюджета сельского округа Керней на 2026 год</vt:lpstr>
      <vt:lpstr>Плана по доходам на 2026 год </vt:lpstr>
      <vt:lpstr>Расходная часть бюджета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18</cp:revision>
  <dcterms:created xsi:type="dcterms:W3CDTF">2025-01-24T02:50:04Z</dcterms:created>
  <dcterms:modified xsi:type="dcterms:W3CDTF">2026-09-03T07:18:07Z</dcterms:modified>
</cp:coreProperties>
</file>