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мың 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СУБВЕНЦИЯ - 46 млн. 549 мың теңге</c:v>
                </c:pt>
                <c:pt idx="1">
                  <c:v>КІРІСТЕР - 14 млн. 447 мың теңге</c:v>
                </c:pt>
                <c:pt idx="2">
                  <c:v>ТРАНСФЕРТТЕР - 5 млн. 050 мың теңге</c:v>
                </c:pt>
                <c:pt idx="3">
                  <c:v>АУЫЛДЫҚ ОКРУГ БЮДЖЕТІ - 66 МЛН. 046 МЫҢ. ТЕҢГЕ ҚҰРАЙДЫ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17474168961E-2"/>
          <c:y val="0.76006926309321066"/>
          <c:w val="0.96361483885776134"/>
          <c:h val="0.2399307369067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Жеке тұлғалардың мүлік салығы 186,0 мың тг.</c:v>
                </c:pt>
                <c:pt idx="2">
                  <c:v>Жеке тұлғаларға жер салығы 11,0 мың тг.</c:v>
                </c:pt>
                <c:pt idx="3">
                  <c:v>Жеке тұлғалардың көлік салығы 6 200,0 мың тг.</c:v>
                </c:pt>
                <c:pt idx="4">
                  <c:v>Біріңғай жер салығы 2 000,0 мың тг.</c:v>
                </c:pt>
                <c:pt idx="5">
                  <c:v>Жер учаскелерін пайдаланғаны үшін төлем 50,0 мың тг.</c:v>
                </c:pt>
                <c:pt idx="6">
                  <c:v>Жеке табыс салығы 6 000,0 мың 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>
            <a:lnSpc>
              <a:spcPct val="90000"/>
            </a:lnSpc>
          </a:pPr>
          <a:r>
            <a:rPr lang="kk-KZ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r>
            <a:rPr lang="kk-KZ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r>
            <a:rPr lang="kk-KZ" sz="12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2 млн. 570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740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7 млн. 200 </a:t>
          </a:r>
          <a:r>
            <a:rPr lang="kk-KZ" sz="1800" b="1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r>
            <a:rPr lang="kk-KZ" sz="1400" b="1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80854C4C-70D0-453B-922D-B82F6631DA74}">
      <dgm:prSet phldrT="[Текст]"/>
      <dgm:spPr/>
      <dgm:t>
        <a:bodyPr/>
        <a:lstStyle/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b="1" i="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b="1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4AD988-9B2E-4C0C-B9E1-1EBBC0BE944E}" type="parTrans" cxnId="{5E398166-FCAB-4FEB-89F0-07DE780E8066}">
      <dgm:prSet/>
      <dgm:spPr/>
      <dgm:t>
        <a:bodyPr/>
        <a:lstStyle/>
        <a:p>
          <a:endParaRPr lang="ru-RU"/>
        </a:p>
      </dgm:t>
    </dgm:pt>
    <dgm:pt modelId="{821C23A0-7DF9-49C4-8C1B-CED4BB9C4B59}" type="sibTrans" cxnId="{5E398166-FCAB-4FEB-89F0-07DE780E8066}">
      <dgm:prSet/>
      <dgm:spPr/>
      <dgm:t>
        <a:bodyPr/>
        <a:lstStyle/>
        <a:p>
          <a:endParaRPr lang="ru-RU"/>
        </a:p>
      </dgm:t>
    </dgm:pt>
    <dgm:pt modelId="{7E0992BB-40A7-4EC6-98FA-8E4F9D75CB3A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8F9FEF-28F6-4698-9F73-125C03D1836F}" type="parTrans" cxnId="{690F5135-3CC1-4331-88E6-7521FAC86E50}">
      <dgm:prSet/>
      <dgm:spPr/>
      <dgm:t>
        <a:bodyPr/>
        <a:lstStyle/>
        <a:p>
          <a:endParaRPr lang="ru-RU"/>
        </a:p>
      </dgm:t>
    </dgm:pt>
    <dgm:pt modelId="{CA440994-37F4-4121-B5F6-632DF807BF33}" type="sibTrans" cxnId="{690F5135-3CC1-4331-88E6-7521FAC86E50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103" custLinFactNeighborY="-7485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965" custLinFactNeighborY="-8046">
        <dgm:presLayoutVars>
          <dgm:bulletEnabled val="1"/>
        </dgm:presLayoutVars>
      </dgm:prSet>
      <dgm:spPr/>
    </dgm:pt>
    <dgm:pt modelId="{6BFEBCA8-4F8B-44DE-9859-9970E7C30D02}" type="pres">
      <dgm:prSet presAssocID="{39DA8C63-0F81-4538-95D6-6E0E978E0B0F}" presName="spacing" presStyleCnt="0"/>
      <dgm:spPr/>
    </dgm:pt>
    <dgm:pt modelId="{8D615AD9-B34C-49DA-A787-073E1C271CBC}" type="pres">
      <dgm:prSet presAssocID="{80854C4C-70D0-453B-922D-B82F6631DA74}" presName="linNode" presStyleCnt="0"/>
      <dgm:spPr/>
    </dgm:pt>
    <dgm:pt modelId="{77212F16-EF8F-4690-BA34-FBDF3DE8C80C}" type="pres">
      <dgm:prSet presAssocID="{80854C4C-70D0-453B-922D-B82F6631DA74}" presName="parentShp" presStyleLbl="node1" presStyleIdx="7" presStyleCnt="8" custScaleX="206609" custScaleY="39608" custLinFactNeighborX="271" custLinFactNeighborY="-11490">
        <dgm:presLayoutVars>
          <dgm:bulletEnabled val="1"/>
        </dgm:presLayoutVars>
      </dgm:prSet>
      <dgm:spPr/>
    </dgm:pt>
    <dgm:pt modelId="{68EF4F42-8733-41FD-A639-1E333D1AD904}" type="pres">
      <dgm:prSet presAssocID="{80854C4C-70D0-453B-922D-B82F6631DA74}" presName="childShp" presStyleLbl="bgAccFollowNode1" presStyleIdx="7" presStyleCnt="8" custScaleX="76711" custScaleY="22109" custLinFactNeighborX="1523" custLinFactNeighborY="-15352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125EE00E-48A1-4FC9-B7B7-CE6263817730}" type="presOf" srcId="{80854C4C-70D0-453B-922D-B82F6631DA74}" destId="{77212F16-EF8F-4690-BA34-FBDF3DE8C80C}" srcOrd="0" destOrd="0" presId="urn:microsoft.com/office/officeart/2005/8/layout/vList6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690F5135-3CC1-4331-88E6-7521FAC86E50}" srcId="{80854C4C-70D0-453B-922D-B82F6631DA74}" destId="{7E0992BB-40A7-4EC6-98FA-8E4F9D75CB3A}" srcOrd="0" destOrd="0" parTransId="{EA8F9FEF-28F6-4698-9F73-125C03D1836F}" sibTransId="{CA440994-37F4-4121-B5F6-632DF807BF33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77140C5F-424E-45A0-A981-9643C1A74FF3}" type="presOf" srcId="{7E0992BB-40A7-4EC6-98FA-8E4F9D75CB3A}" destId="{68EF4F42-8733-41FD-A639-1E333D1AD904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5E398166-FCAB-4FEB-89F0-07DE780E8066}" srcId="{0B254B0D-2D5D-4BB4-B02E-F104A857C1BB}" destId="{80854C4C-70D0-453B-922D-B82F6631DA74}" srcOrd="7" destOrd="0" parTransId="{544AD988-9B2E-4C0C-B9E1-1EBBC0BE944E}" sibTransId="{821C23A0-7DF9-49C4-8C1B-CED4BB9C4B59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0163CEE8-9229-424F-B942-923C1049B33B}" type="presParOf" srcId="{B9BBF417-662E-433D-B1E0-EDB527CB08EA}" destId="{6BFEBCA8-4F8B-44DE-9859-9970E7C30D02}" srcOrd="13" destOrd="0" presId="urn:microsoft.com/office/officeart/2005/8/layout/vList6"/>
    <dgm:cxn modelId="{E9046F13-E75D-4A09-9118-79646A4EC761}" type="presParOf" srcId="{B9BBF417-662E-433D-B1E0-EDB527CB08EA}" destId="{8D615AD9-B34C-49DA-A787-073E1C271CBC}" srcOrd="14" destOrd="0" presId="urn:microsoft.com/office/officeart/2005/8/layout/vList6"/>
    <dgm:cxn modelId="{BC5C01A5-D36E-4800-BF15-BDF497E184E4}" type="presParOf" srcId="{8D615AD9-B34C-49DA-A787-073E1C271CBC}" destId="{77212F16-EF8F-4690-BA34-FBDF3DE8C80C}" srcOrd="0" destOrd="0" presId="urn:microsoft.com/office/officeart/2005/8/layout/vList6"/>
    <dgm:cxn modelId="{1270163A-9409-4015-9EFF-585BBA95EDAA}" type="presParOf" srcId="{8D615AD9-B34C-49DA-A787-073E1C271CBC}" destId="{68EF4F42-8733-41FD-A639-1E333D1AD90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253496" y="383618"/>
          <a:ext cx="4119352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49 млн. 733 мың теңге</a:t>
          </a:r>
          <a:endParaRPr lang="kk-KZ" sz="1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53496" y="439252"/>
        <a:ext cx="3952452" cy="333801"/>
      </dsp:txXfrm>
    </dsp:sp>
    <dsp:sp modelId="{F688AFD1-EACC-4681-B098-1DC0F51E3232}">
      <dsp:nvSpPr>
        <dsp:cNvPr id="0" name=""/>
        <dsp:cNvSpPr/>
      </dsp:nvSpPr>
      <dsp:spPr>
        <a:xfrm>
          <a:off x="14902" y="60980"/>
          <a:ext cx="7249315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«Аудандық маңызы бар қала, ауыл, кент, ауылдық округ әкімінің қызметін қамтамасыз ету жөніндегі қызметтер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173" y="101251"/>
        <a:ext cx="7168773" cy="744418"/>
      </dsp:txXfrm>
    </dsp:sp>
    <dsp:sp modelId="{DE95BB78-6064-4445-BC53-B62165A43AEC}">
      <dsp:nvSpPr>
        <dsp:cNvPr id="0" name=""/>
        <dsp:cNvSpPr/>
      </dsp:nvSpPr>
      <dsp:spPr>
        <a:xfrm>
          <a:off x="7223916" y="1278382"/>
          <a:ext cx="4139692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мың теңге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23916" y="1330122"/>
        <a:ext cx="3984471" cy="310443"/>
      </dsp:txXfrm>
    </dsp:sp>
    <dsp:sp modelId="{5F357F9E-F1EE-4019-ADE2-A9D2CD50A582}">
      <dsp:nvSpPr>
        <dsp:cNvPr id="0" name=""/>
        <dsp:cNvSpPr/>
      </dsp:nvSpPr>
      <dsp:spPr>
        <a:xfrm>
          <a:off x="19459" y="1024098"/>
          <a:ext cx="7221489" cy="7382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006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мәдени-демалыс жұмысын қолдау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</a:p>
      </dsp:txBody>
      <dsp:txXfrm>
        <a:off x="55496" y="1060135"/>
        <a:ext cx="7149415" cy="666152"/>
      </dsp:txXfrm>
    </dsp:sp>
    <dsp:sp modelId="{692604BF-2CFD-4170-B2AE-5BDE551809B7}">
      <dsp:nvSpPr>
        <dsp:cNvPr id="0" name=""/>
        <dsp:cNvSpPr/>
      </dsp:nvSpPr>
      <dsp:spPr>
        <a:xfrm>
          <a:off x="7267961" y="1943051"/>
          <a:ext cx="4104887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 млн. 740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67961" y="2007789"/>
        <a:ext cx="3910674" cy="388425"/>
      </dsp:txXfrm>
    </dsp:sp>
    <dsp:sp modelId="{F17BCA80-EC90-4543-9DC1-FEBAA0404BBC}">
      <dsp:nvSpPr>
        <dsp:cNvPr id="0" name=""/>
        <dsp:cNvSpPr/>
      </dsp:nvSpPr>
      <dsp:spPr>
        <a:xfrm>
          <a:off x="19052" y="1882581"/>
          <a:ext cx="7252515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008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мекендердегі көшелерді жарықтандыру»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920" y="1910449"/>
        <a:ext cx="7196779" cy="515148"/>
      </dsp:txXfrm>
    </dsp:sp>
    <dsp:sp modelId="{20486F2B-D631-40CB-9A38-886D224F67EB}">
      <dsp:nvSpPr>
        <dsp:cNvPr id="0" name=""/>
        <dsp:cNvSpPr/>
      </dsp:nvSpPr>
      <dsp:spPr>
        <a:xfrm>
          <a:off x="7235587" y="2704949"/>
          <a:ext cx="4118215" cy="597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 млн. 600 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5587" y="2779580"/>
        <a:ext cx="3894323" cy="447784"/>
      </dsp:txXfrm>
    </dsp:sp>
    <dsp:sp modelId="{89D99113-D046-427E-A0E4-D73598D0CD10}">
      <dsp:nvSpPr>
        <dsp:cNvPr id="0" name=""/>
        <dsp:cNvSpPr/>
      </dsp:nvSpPr>
      <dsp:spPr>
        <a:xfrm>
          <a:off x="9505" y="2632183"/>
          <a:ext cx="7245093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009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мекендердің санитариясын қамтамасыз ету</a:t>
          </a: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332" y="2664010"/>
        <a:ext cx="7181439" cy="588323"/>
      </dsp:txXfrm>
    </dsp:sp>
    <dsp:sp modelId="{677B25BF-61EC-422D-8857-DDEE87A31961}">
      <dsp:nvSpPr>
        <dsp:cNvPr id="0" name=""/>
        <dsp:cNvSpPr/>
      </dsp:nvSpPr>
      <dsp:spPr>
        <a:xfrm>
          <a:off x="7319976" y="3366059"/>
          <a:ext cx="4052872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 млн. 570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19976" y="3435002"/>
        <a:ext cx="3846043" cy="413658"/>
      </dsp:txXfrm>
    </dsp:sp>
    <dsp:sp modelId="{3D7957AA-822C-4EB8-BF07-035BB204A25E}">
      <dsp:nvSpPr>
        <dsp:cNvPr id="0" name=""/>
        <dsp:cNvSpPr/>
      </dsp:nvSpPr>
      <dsp:spPr>
        <a:xfrm>
          <a:off x="9532" y="3344839"/>
          <a:ext cx="7317299" cy="699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011 бағдарлама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«Елді мекендерді абаттандыру және көгалдандыру»</a:t>
          </a:r>
          <a:endParaRPr lang="ru-RU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86" y="3378993"/>
        <a:ext cx="7248991" cy="631346"/>
      </dsp:txXfrm>
    </dsp:sp>
    <dsp:sp modelId="{2376BCE2-9920-4EEC-AFD8-9CEE6D3A0297}">
      <dsp:nvSpPr>
        <dsp:cNvPr id="0" name=""/>
        <dsp:cNvSpPr/>
      </dsp:nvSpPr>
      <dsp:spPr>
        <a:xfrm>
          <a:off x="7288887" y="4120026"/>
          <a:ext cx="408396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 млн. 200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288887" y="4196629"/>
        <a:ext cx="3854151" cy="459621"/>
      </dsp:txXfrm>
    </dsp:sp>
    <dsp:sp modelId="{58F269C4-E13E-430A-89B7-6D6440D53231}">
      <dsp:nvSpPr>
        <dsp:cNvPr id="0" name=""/>
        <dsp:cNvSpPr/>
      </dsp:nvSpPr>
      <dsp:spPr>
        <a:xfrm>
          <a:off x="0" y="4154079"/>
          <a:ext cx="7280389" cy="6097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013  бағдарлама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«автомобиль жолдарының жұмыс істеуін қамтамасыз ету», яғни жолды қысқы күтіп ұстау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67" y="4183846"/>
        <a:ext cx="7220855" cy="550244"/>
      </dsp:txXfrm>
    </dsp:sp>
    <dsp:sp modelId="{A7A4E5DE-FACF-4A10-850B-1A1631D5FDC2}">
      <dsp:nvSpPr>
        <dsp:cNvPr id="0" name=""/>
        <dsp:cNvSpPr/>
      </dsp:nvSpPr>
      <dsp:spPr>
        <a:xfrm>
          <a:off x="7354377" y="4888942"/>
          <a:ext cx="4018471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100 </a:t>
          </a:r>
          <a:r>
            <a:rPr lang="kk-KZ" sz="1800" b="1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</a:p>
      </dsp:txBody>
      <dsp:txXfrm>
        <a:off x="7354377" y="4932644"/>
        <a:ext cx="3887364" cy="262215"/>
      </dsp:txXfrm>
    </dsp:sp>
    <dsp:sp modelId="{952BADDA-C418-43B6-9691-96AD7A894A9E}">
      <dsp:nvSpPr>
        <dsp:cNvPr id="0" name=""/>
        <dsp:cNvSpPr/>
      </dsp:nvSpPr>
      <dsp:spPr>
        <a:xfrm>
          <a:off x="11221" y="4805311"/>
          <a:ext cx="7342915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028 бағдарлама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«Жергілікті деңгейде дене шынықтыру-сауықтыру және спорттық іс-шараларды өткізу»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89" y="4831279"/>
        <a:ext cx="7290979" cy="480013"/>
      </dsp:txXfrm>
    </dsp:sp>
    <dsp:sp modelId="{68EF4F42-8733-41FD-A639-1E333D1AD904}">
      <dsp:nvSpPr>
        <dsp:cNvPr id="0" name=""/>
        <dsp:cNvSpPr/>
      </dsp:nvSpPr>
      <dsp:spPr>
        <a:xfrm>
          <a:off x="7308927" y="5483417"/>
          <a:ext cx="4063921" cy="29693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kk-KZ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мың теңге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08927" y="5520533"/>
        <a:ext cx="3952572" cy="222699"/>
      </dsp:txXfrm>
    </dsp:sp>
    <dsp:sp modelId="{77212F16-EF8F-4690-BA34-FBDF3DE8C80C}">
      <dsp:nvSpPr>
        <dsp:cNvPr id="0" name=""/>
        <dsp:cNvSpPr/>
      </dsp:nvSpPr>
      <dsp:spPr>
        <a:xfrm>
          <a:off x="20309" y="5417776"/>
          <a:ext cx="7297022" cy="5319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048 бағдарлама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kk-KZ" sz="1300" b="1" i="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Пайдаланылмаған (толық пайдаланылмаған) нысаналы трансферттерді қайтару</a:t>
          </a:r>
          <a:r>
            <a:rPr lang="kk-KZ" sz="13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13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277" y="5443744"/>
        <a:ext cx="7245086" cy="480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</a:t>
            </a:r>
            <a:br>
              <a:rPr lang="kk-KZ" dirty="0"/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 БЮДЖЕТ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«Қарағанды облысы Бұқар жырау ауданы Керней ауылдық округі әкімінің аппараты» ММ</a:t>
            </a:r>
            <a:br>
              <a:rPr lang="kk-KZ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1 </a:t>
            </a: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</a:t>
            </a:r>
            <a:r>
              <a:rPr lang="kk-KZ" sz="22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жағдай бойынша бюджеттің атқарылуы</a:t>
            </a:r>
            <a: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kk-KZ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kk-KZ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Керней ауылдық округінің 2026 жылға арналған бюджеттік жобасы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3903570"/>
              </p:ext>
            </p:extLst>
          </p:nvPr>
        </p:nvGraphicFramePr>
        <p:xfrm>
          <a:off x="904875" y="719666"/>
          <a:ext cx="10687049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/>
          </a:bodyPr>
          <a:lstStyle/>
          <a:p>
            <a:r>
              <a:rPr lang="kk-KZ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жылға арналған кірістер жоспары </a:t>
            </a: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/>
          </a:bodyPr>
          <a:lstStyle/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Салықтың 6 түрі бойынша жоспар 14 447 мың теңгені құрады, </a:t>
            </a:r>
          </a:p>
          <a:p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оның ішінде:</a:t>
            </a:r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7770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kk-KZ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Бюджеттің шығыс бөлігі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6616352"/>
              </p:ext>
            </p:extLst>
          </p:nvPr>
        </p:nvGraphicFramePr>
        <p:xfrm>
          <a:off x="466725" y="752474"/>
          <a:ext cx="11372849" cy="6105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203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2026 ЖЫЛҒА АЗАМАТТЫҚ БЮДЖЕТ «Қарағанды облысы Бұқар жырау ауданы Керней ауылдық округі әкімінің аппараты» ММ (2026 жылғы 1 наурыздағы жағдай бойынша бюджеттің атқарылуы)   </vt:lpstr>
      <vt:lpstr>Керней ауылдық округінің 2026 жылға арналған бюджеттік жобасы</vt:lpstr>
      <vt:lpstr>2026 жылға арналған кірістер жоспары </vt:lpstr>
      <vt:lpstr>Бюджеттің шығыс бөлігі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17</cp:revision>
  <dcterms:created xsi:type="dcterms:W3CDTF">2025-01-24T02:50:04Z</dcterms:created>
  <dcterms:modified xsi:type="dcterms:W3CDTF">2026-09-03T07:04:46Z</dcterms:modified>
</cp:coreProperties>
</file>