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58" r:id="rId5"/>
    <p:sldId id="257" r:id="rId6"/>
    <p:sldId id="261" r:id="rId7"/>
    <p:sldId id="262" r:id="rId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754"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1\Desktop\&#1050;&#1045;&#1056;&#1053;&#1045;&#1049;%202024\&#1043;&#1041;%202024%20&#1080;&#1089;&#1087;&#1086;&#1083;&#1085;&#1077;&#1085;&#1080;&#1077;\&#1051;&#1080;&#1089;&#1090;%20Microsoft%20Excel.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023149972946738"/>
          <c:y val="2.5319225015914174E-2"/>
          <c:w val="0.57638885028332332"/>
          <c:h val="0.43950941109895431"/>
        </c:manualLayout>
      </c:layout>
      <c:ofPieChart>
        <c:ofPieType val="pie"/>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283-4777-B0A7-708C8B23645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283-4777-B0A7-708C8B23645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283-4777-B0A7-708C8B23645B}"/>
              </c:ext>
            </c:extLst>
          </c:dPt>
          <c:dPt>
            <c:idx val="3"/>
            <c:bubble3D val="0"/>
            <c:explosion val="1"/>
            <c:spPr>
              <a:solidFill>
                <a:schemeClr val="accent4"/>
              </a:solidFill>
              <a:ln w="19050">
                <a:solidFill>
                  <a:schemeClr val="lt1"/>
                </a:solidFill>
              </a:ln>
              <a:effectLst/>
            </c:spPr>
            <c:extLst>
              <c:ext xmlns:c16="http://schemas.microsoft.com/office/drawing/2014/chart" uri="{C3380CC4-5D6E-409C-BE32-E72D297353CC}">
                <c16:uniqueId val="{00000007-1283-4777-B0A7-708C8B23645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283-4777-B0A7-708C8B23645B}"/>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1283-4777-B0A7-708C8B23645B}"/>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1283-4777-B0A7-708C8B23645B}"/>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1283-4777-B0A7-708C8B23645B}"/>
              </c:ext>
            </c:extLst>
          </c:dPt>
          <c:cat>
            <c:strRef>
              <c:f>Лист1!$A$4:$A$8</c:f>
              <c:strCache>
                <c:ptCount val="5"/>
                <c:pt idx="0">
                  <c:v>Жеке табыс салығы - 1 947,0 мың теңге</c:v>
                </c:pt>
                <c:pt idx="1">
                  <c:v>Жеке тұлғалардың жер салығы - 11,0 мың теңге</c:v>
                </c:pt>
                <c:pt idx="2">
                  <c:v>Жеке тұлғалардың көлік салығы - 3 200,0 мың теңге</c:v>
                </c:pt>
                <c:pt idx="3">
                  <c:v>Жеке тұлғалардың мүлік салығы - 156,0 мың теңге</c:v>
                </c:pt>
                <c:pt idx="4">
                  <c:v>Жер учаскелерін пайдаланғаны үшін төлем - 10,0 мың теңге</c:v>
                </c:pt>
              </c:strCache>
            </c:strRef>
          </c:cat>
          <c:val>
            <c:numRef>
              <c:f>Лист1!$B$4:$B$8</c:f>
              <c:numCache>
                <c:formatCode>General</c:formatCode>
                <c:ptCount val="5"/>
                <c:pt idx="0">
                  <c:v>1947</c:v>
                </c:pt>
                <c:pt idx="1">
                  <c:v>11</c:v>
                </c:pt>
                <c:pt idx="2">
                  <c:v>3200</c:v>
                </c:pt>
                <c:pt idx="3">
                  <c:v>156</c:v>
                </c:pt>
                <c:pt idx="4">
                  <c:v>10</c:v>
                </c:pt>
              </c:numCache>
            </c:numRef>
          </c:val>
          <c:extLst>
            <c:ext xmlns:c16="http://schemas.microsoft.com/office/drawing/2014/chart" uri="{C3380CC4-5D6E-409C-BE32-E72D297353CC}">
              <c16:uniqueId val="{00000010-1283-4777-B0A7-708C8B23645B}"/>
            </c:ext>
          </c:extLst>
        </c:ser>
        <c:dLbls>
          <c:showLegendKey val="0"/>
          <c:showVal val="0"/>
          <c:showCatName val="0"/>
          <c:showSerName val="0"/>
          <c:showPercent val="0"/>
          <c:showBubbleSize val="0"/>
          <c:showLeaderLines val="1"/>
        </c:dLbls>
        <c:gapWidth val="100"/>
        <c:secondPieSize val="75"/>
        <c:serLines>
          <c:spPr>
            <a:ln w="9525" cap="flat" cmpd="sng" algn="ctr">
              <a:solidFill>
                <a:schemeClr val="tx1">
                  <a:lumMod val="35000"/>
                  <a:lumOff val="65000"/>
                </a:schemeClr>
              </a:solidFill>
              <a:round/>
            </a:ln>
            <a:effectLst/>
          </c:spPr>
        </c:serLines>
      </c:ofPieChart>
      <c:spPr>
        <a:noFill/>
        <a:ln>
          <a:noFill/>
        </a:ln>
        <a:effectLst/>
      </c:spPr>
    </c:plotArea>
    <c:legend>
      <c:legendPos val="b"/>
      <c:layout>
        <c:manualLayout>
          <c:xMode val="edge"/>
          <c:yMode val="edge"/>
          <c:x val="0.19066848850507515"/>
          <c:y val="0.50321329080874677"/>
          <c:w val="0.6510703422162385"/>
          <c:h val="0.45249672300600902"/>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3">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65000"/>
        <a:lumOff val="3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50000"/>
            <a:lumOff val="50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40" b="0" kern="1200" spc="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38C7AAF-1231-4DBB-B38F-EE89730C673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9BF540A-7F44-4CF4-AEB3-8EA4885EBF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B374ADB3-9E1C-412C-A9E4-A107F14D6AD5}"/>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5" name="Нижний колонтитул 4">
            <a:extLst>
              <a:ext uri="{FF2B5EF4-FFF2-40B4-BE49-F238E27FC236}">
                <a16:creationId xmlns:a16="http://schemas.microsoft.com/office/drawing/2014/main" id="{137CD864-A18B-47CB-9BB3-3ECD47D7D03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4BFFFC9B-3DB4-4F6D-9D0B-D44618F6D8C2}"/>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3688767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4B9E8E7-26C3-44DB-B226-3EDFBCF84F4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D11050A5-7BBE-4DD3-A5A0-361CA20BB01F}"/>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AEDA21D-AD4D-4A9A-98B6-D499424E016F}"/>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5" name="Нижний колонтитул 4">
            <a:extLst>
              <a:ext uri="{FF2B5EF4-FFF2-40B4-BE49-F238E27FC236}">
                <a16:creationId xmlns:a16="http://schemas.microsoft.com/office/drawing/2014/main" id="{54FEA1BE-6E88-494A-BD3D-E8EFD81CD31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42875A1-23E2-4000-8A2B-3EB73E57EE4A}"/>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1730999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6AAE0A5-7D24-4EEF-BD5D-134E7D81923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FE94264B-12D2-4262-BED1-2DFC045C93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36049C16-2601-4242-9DFE-BC57B3EEFB42}"/>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5" name="Нижний колонтитул 4">
            <a:extLst>
              <a:ext uri="{FF2B5EF4-FFF2-40B4-BE49-F238E27FC236}">
                <a16:creationId xmlns:a16="http://schemas.microsoft.com/office/drawing/2014/main" id="{9D792456-05D2-494F-A9B2-6BCBDC83A21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C6F97F7-03B8-4F46-8591-DFA39388AF6C}"/>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22380570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0D68FA-A1B1-4D3F-9108-3A5B2E240F5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BFDE7F5B-712C-4E13-B59C-22B8E532F315}"/>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07F64FAE-FF73-4BA6-BAF1-245E22F31511}"/>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AE8512B7-170A-4233-A995-C9E1FDECED71}"/>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6" name="Нижний колонтитул 5">
            <a:extLst>
              <a:ext uri="{FF2B5EF4-FFF2-40B4-BE49-F238E27FC236}">
                <a16:creationId xmlns:a16="http://schemas.microsoft.com/office/drawing/2014/main" id="{2F52EBFB-751F-446B-9F3E-F6BAF33381D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43047092-004E-4261-B1A3-C7E15E091239}"/>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286408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AA3B340-06A1-4B64-82F1-7605E58E5F9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106278C6-133E-4EED-9AAF-C1A4E872A14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87BFC697-E19E-4E84-90A7-2CFC05F348F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BC729523-CB6A-4076-AA21-0B33F34735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8848BB8-67BA-45D9-B6A7-07C3F0946E47}"/>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9D25C0DC-E334-40FE-AB87-489150BBE344}"/>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8" name="Нижний колонтитул 7">
            <a:extLst>
              <a:ext uri="{FF2B5EF4-FFF2-40B4-BE49-F238E27FC236}">
                <a16:creationId xmlns:a16="http://schemas.microsoft.com/office/drawing/2014/main" id="{ABED0425-25CB-47DD-9034-F0D72AD686F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C2416B83-6BA4-49E2-A2F6-5F6FFEDB4F21}"/>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3856613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44BB2F-B60D-4A93-AE92-06878CDFE4F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39E770E-A373-4C1C-B0F8-033C518DCABE}"/>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4" name="Нижний колонтитул 3">
            <a:extLst>
              <a:ext uri="{FF2B5EF4-FFF2-40B4-BE49-F238E27FC236}">
                <a16:creationId xmlns:a16="http://schemas.microsoft.com/office/drawing/2014/main" id="{35EFEB3A-41CC-41DB-91FA-D57511F63F5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EDE4CD69-F007-4634-8051-8795240EC4C6}"/>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1507830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D22C1BA-2DBE-4787-969E-EB1D519B889A}"/>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3" name="Нижний колонтитул 2">
            <a:extLst>
              <a:ext uri="{FF2B5EF4-FFF2-40B4-BE49-F238E27FC236}">
                <a16:creationId xmlns:a16="http://schemas.microsoft.com/office/drawing/2014/main" id="{616113E5-3535-4B97-89D7-E6FB7B78C819}"/>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3A32BAE1-5872-4EDA-B5A7-0CE833397F4E}"/>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2652349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53DD5FE-BCD7-4524-B9AF-88E6BE6B9F7B}"/>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D131FFD8-D662-402A-AAE5-439FD5DE8C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4A4E0F46-99C3-4BA1-89D4-3ACCA5788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7165A87-EAD4-4883-89CD-00AFDB2CFBEC}"/>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6" name="Нижний колонтитул 5">
            <a:extLst>
              <a:ext uri="{FF2B5EF4-FFF2-40B4-BE49-F238E27FC236}">
                <a16:creationId xmlns:a16="http://schemas.microsoft.com/office/drawing/2014/main" id="{E091D597-1E23-4F4E-B347-D8837BC243D8}"/>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0205765-67CB-4FAD-97C2-4FDF40C3AA94}"/>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200098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FD3C4F6-7D33-461B-83E4-D42C7F39769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E14CF56-B179-4933-8B0B-DE4CE4DA2E8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2E2B5FF1-0D3E-4A5E-95D7-EF80E30E0F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7A2083D7-E794-4F13-964F-B7972248A9F2}"/>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6" name="Нижний колонтитул 5">
            <a:extLst>
              <a:ext uri="{FF2B5EF4-FFF2-40B4-BE49-F238E27FC236}">
                <a16:creationId xmlns:a16="http://schemas.microsoft.com/office/drawing/2014/main" id="{D9FD51CA-2860-4D2F-866A-4B18D7B88EC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10F365FF-01AA-470E-B208-B98B87A82F1A}"/>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6852064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C947527-CECB-4CC2-A5D5-DFBB85EF789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DAD32A4-D553-45D6-B66D-258AC266C4C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7198B0CB-F998-4C45-A145-286E1F76824E}"/>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5" name="Нижний колонтитул 4">
            <a:extLst>
              <a:ext uri="{FF2B5EF4-FFF2-40B4-BE49-F238E27FC236}">
                <a16:creationId xmlns:a16="http://schemas.microsoft.com/office/drawing/2014/main" id="{5BDD4656-B058-486D-B6FE-E53F8049D9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3D9F8ED5-398B-4949-92AD-3B8E31194A66}"/>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2944136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EC076FC-15CC-4EF9-9609-656EDCFE6617}"/>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1991542-3B45-4B48-8471-1CAA75DB768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BD76B78-303A-4005-9E60-B44746B01281}"/>
              </a:ext>
            </a:extLst>
          </p:cNvPr>
          <p:cNvSpPr>
            <a:spLocks noGrp="1"/>
          </p:cNvSpPr>
          <p:nvPr>
            <p:ph type="dt" sz="half" idx="10"/>
          </p:nvPr>
        </p:nvSpPr>
        <p:spPr/>
        <p:txBody>
          <a:bodyPr/>
          <a:lstStyle/>
          <a:p>
            <a:fld id="{BD5783EF-247F-410E-BB8C-1D9F179FC205}" type="datetimeFigureOut">
              <a:rPr lang="ru-RU" smtClean="0"/>
              <a:t>27.01.2025</a:t>
            </a:fld>
            <a:endParaRPr lang="ru-RU"/>
          </a:p>
        </p:txBody>
      </p:sp>
      <p:sp>
        <p:nvSpPr>
          <p:cNvPr id="5" name="Нижний колонтитул 4">
            <a:extLst>
              <a:ext uri="{FF2B5EF4-FFF2-40B4-BE49-F238E27FC236}">
                <a16:creationId xmlns:a16="http://schemas.microsoft.com/office/drawing/2014/main" id="{C9F1655F-A123-450F-92CF-3CD2BDE38648}"/>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8E30653-F651-47E2-9547-3396914B20AF}"/>
              </a:ext>
            </a:extLst>
          </p:cNvPr>
          <p:cNvSpPr>
            <a:spLocks noGrp="1"/>
          </p:cNvSpPr>
          <p:nvPr>
            <p:ph type="sldNum" sz="quarter" idx="12"/>
          </p:nvPr>
        </p:nvSpPr>
        <p:spPr/>
        <p:txBody>
          <a:bodyPr/>
          <a:lstStyle/>
          <a:p>
            <a:fld id="{BF7633E1-5714-44D6-8D5F-9F7D7DCEEA8D}" type="slidenum">
              <a:rPr lang="ru-RU" smtClean="0"/>
              <a:t>‹#›</a:t>
            </a:fld>
            <a:endParaRPr lang="ru-RU"/>
          </a:p>
        </p:txBody>
      </p:sp>
    </p:spTree>
    <p:extLst>
      <p:ext uri="{BB962C8B-B14F-4D97-AF65-F5344CB8AC3E}">
        <p14:creationId xmlns:p14="http://schemas.microsoft.com/office/powerpoint/2010/main" val="3806849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3BF49B7-A547-435E-B5B1-18E6DB76FE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637D4EE8-2527-4701-9BB6-9A4F6AEC20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74BE69C-9A85-4175-9D85-33DEE7F10A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783EF-247F-410E-BB8C-1D9F179FC205}" type="datetimeFigureOut">
              <a:rPr lang="ru-RU" smtClean="0"/>
              <a:t>27.01.2025</a:t>
            </a:fld>
            <a:endParaRPr lang="ru-RU"/>
          </a:p>
        </p:txBody>
      </p:sp>
      <p:sp>
        <p:nvSpPr>
          <p:cNvPr id="5" name="Нижний колонтитул 4">
            <a:extLst>
              <a:ext uri="{FF2B5EF4-FFF2-40B4-BE49-F238E27FC236}">
                <a16:creationId xmlns:a16="http://schemas.microsoft.com/office/drawing/2014/main" id="{73B7720D-DB3C-48AD-8E99-45D2DB4365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261F8545-9B0D-4C11-ABD0-CB4E33A63A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7633E1-5714-44D6-8D5F-9F7D7DCEEA8D}" type="slidenum">
              <a:rPr lang="ru-RU" smtClean="0"/>
              <a:t>‹#›</a:t>
            </a:fld>
            <a:endParaRPr lang="ru-RU"/>
          </a:p>
        </p:txBody>
      </p:sp>
    </p:spTree>
    <p:extLst>
      <p:ext uri="{BB962C8B-B14F-4D97-AF65-F5344CB8AC3E}">
        <p14:creationId xmlns:p14="http://schemas.microsoft.com/office/powerpoint/2010/main" val="28284052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Заголовок 1">
            <a:extLst>
              <a:ext uri="{FF2B5EF4-FFF2-40B4-BE49-F238E27FC236}">
                <a16:creationId xmlns:a16="http://schemas.microsoft.com/office/drawing/2014/main" id="{97F1F597-278F-4C45-8656-5332EB7855FE}"/>
              </a:ext>
            </a:extLst>
          </p:cNvPr>
          <p:cNvSpPr>
            <a:spLocks noGrp="1"/>
          </p:cNvSpPr>
          <p:nvPr>
            <p:ph type="ctrTitle"/>
          </p:nvPr>
        </p:nvSpPr>
        <p:spPr>
          <a:xfrm>
            <a:off x="1524000" y="1095374"/>
            <a:ext cx="9144000" cy="5762625"/>
          </a:xfrm>
        </p:spPr>
        <p:txBody>
          <a:bodyPr>
            <a:normAutofit fontScale="90000"/>
          </a:bodyPr>
          <a:lstStyle/>
          <a:p>
            <a:r>
              <a:rPr lang="kk-KZ" sz="5300" b="1" dirty="0">
                <a:latin typeface="Times New Roman" panose="02020603050405020304" pitchFamily="18" charset="0"/>
                <a:cs typeface="Times New Roman" panose="02020603050405020304" pitchFamily="18" charset="0"/>
              </a:rPr>
              <a:t>2023 жылға </a:t>
            </a:r>
            <a:br>
              <a:rPr lang="kk-KZ" sz="5300" b="1" dirty="0">
                <a:latin typeface="Times New Roman" panose="02020603050405020304" pitchFamily="18" charset="0"/>
                <a:cs typeface="Times New Roman" panose="02020603050405020304" pitchFamily="18" charset="0"/>
              </a:rPr>
            </a:br>
            <a:r>
              <a:rPr lang="kk-KZ" sz="5300" b="1" dirty="0">
                <a:latin typeface="Times New Roman" panose="02020603050405020304" pitchFamily="18" charset="0"/>
                <a:cs typeface="Times New Roman" panose="02020603050405020304" pitchFamily="18" charset="0"/>
              </a:rPr>
              <a:t>АЗАМАТТЫҚ БЮДЖЕТ</a:t>
            </a:r>
            <a:br>
              <a:rPr lang="kk-KZ" sz="5300" b="1" dirty="0">
                <a:latin typeface="Times New Roman" panose="02020603050405020304" pitchFamily="18" charset="0"/>
                <a:cs typeface="Times New Roman" panose="02020603050405020304" pitchFamily="18" charset="0"/>
              </a:rPr>
            </a:br>
            <a:br>
              <a:rPr lang="kk-KZ" sz="5300" b="1" dirty="0">
                <a:latin typeface="Times New Roman" panose="02020603050405020304" pitchFamily="18" charset="0"/>
                <a:cs typeface="Times New Roman" panose="02020603050405020304" pitchFamily="18" charset="0"/>
              </a:rPr>
            </a:br>
            <a:r>
              <a:rPr lang="kk-KZ" sz="5300" b="1" dirty="0">
                <a:latin typeface="Times New Roman" panose="02020603050405020304" pitchFamily="18" charset="0"/>
                <a:cs typeface="Times New Roman" panose="02020603050405020304" pitchFamily="18" charset="0"/>
              </a:rPr>
              <a:t> «Қарағанды облысы Бұқар жырау ауданы Керней ауылдық округі әкімінің аппараты» ММ </a:t>
            </a:r>
            <a:br>
              <a:rPr lang="kk-KZ" sz="5300" b="1" dirty="0">
                <a:latin typeface="Times New Roman" panose="02020603050405020304" pitchFamily="18" charset="0"/>
                <a:cs typeface="Times New Roman" panose="02020603050405020304" pitchFamily="18" charset="0"/>
              </a:rPr>
            </a:br>
            <a:br>
              <a:rPr lang="kk-KZ" sz="5300" b="1" dirty="0">
                <a:latin typeface="Times New Roman" panose="02020603050405020304" pitchFamily="18" charset="0"/>
                <a:cs typeface="Times New Roman" panose="02020603050405020304" pitchFamily="18" charset="0"/>
              </a:rPr>
            </a:br>
            <a:r>
              <a:rPr lang="kk-KZ" sz="3200" dirty="0">
                <a:latin typeface="Times New Roman" panose="02020603050405020304" pitchFamily="18" charset="0"/>
                <a:cs typeface="Times New Roman" panose="02020603050405020304" pitchFamily="18" charset="0"/>
              </a:rPr>
              <a:t>(бюджетті атқару сатысында</a:t>
            </a:r>
            <a:r>
              <a:rPr lang="kk-KZ" sz="3200" b="0" i="0" dirty="0">
                <a:effectLst/>
                <a:latin typeface="Times New Roman" panose="02020603050405020304" pitchFamily="18" charset="0"/>
                <a:cs typeface="Times New Roman" panose="02020603050405020304" pitchFamily="18" charset="0"/>
              </a:rPr>
              <a:t>)</a:t>
            </a:r>
            <a:br>
              <a:rPr lang="kk-KZ" b="0" i="0" dirty="0">
                <a:effectLst/>
                <a:latin typeface="Times New Roman" panose="02020603050405020304" pitchFamily="18" charset="0"/>
                <a:cs typeface="Times New Roman" panose="02020603050405020304" pitchFamily="18" charset="0"/>
              </a:rPr>
            </a:br>
            <a:endParaRPr lang="kk-KZ" dirty="0"/>
          </a:p>
        </p:txBody>
      </p:sp>
    </p:spTree>
    <p:extLst>
      <p:ext uri="{BB962C8B-B14F-4D97-AF65-F5344CB8AC3E}">
        <p14:creationId xmlns:p14="http://schemas.microsoft.com/office/powerpoint/2010/main" val="7462611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2" name="Заголовок 1">
            <a:extLst>
              <a:ext uri="{FF2B5EF4-FFF2-40B4-BE49-F238E27FC236}">
                <a16:creationId xmlns:a16="http://schemas.microsoft.com/office/drawing/2014/main" id="{B419EE7E-5ACA-41E7-99AE-0317CCA49DC1}"/>
              </a:ext>
            </a:extLst>
          </p:cNvPr>
          <p:cNvSpPr>
            <a:spLocks noGrp="1"/>
          </p:cNvSpPr>
          <p:nvPr>
            <p:ph type="title"/>
          </p:nvPr>
        </p:nvSpPr>
        <p:spPr/>
        <p:txBody>
          <a:bodyPr/>
          <a:lstStyle/>
          <a:p>
            <a:pPr algn="ctr"/>
            <a:r>
              <a:rPr lang="kk-KZ" b="1" dirty="0">
                <a:latin typeface="Times New Roman" panose="02020603050405020304" pitchFamily="18" charset="0"/>
                <a:cs typeface="Times New Roman" panose="02020603050405020304" pitchFamily="18" charset="0"/>
              </a:rPr>
              <a:t>Керней ауылдық округінің 2023 жылға арналған бюджетінің орындалуы</a:t>
            </a:r>
          </a:p>
        </p:txBody>
      </p:sp>
      <p:sp>
        <p:nvSpPr>
          <p:cNvPr id="3" name="Выноска: стрелка вниз 2">
            <a:extLst>
              <a:ext uri="{FF2B5EF4-FFF2-40B4-BE49-F238E27FC236}">
                <a16:creationId xmlns:a16="http://schemas.microsoft.com/office/drawing/2014/main" id="{CDD68989-52C2-4FDB-8685-FE599412E457}"/>
              </a:ext>
            </a:extLst>
          </p:cNvPr>
          <p:cNvSpPr/>
          <p:nvPr/>
        </p:nvSpPr>
        <p:spPr>
          <a:xfrm>
            <a:off x="852856" y="1929728"/>
            <a:ext cx="1842719" cy="1931740"/>
          </a:xfrm>
          <a:prstGeom prst="downArrowCallout">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Субвенция</a:t>
            </a:r>
          </a:p>
          <a:p>
            <a:pPr algn="ctr"/>
            <a:r>
              <a:rPr lang="kk-KZ" sz="1600" b="1" dirty="0">
                <a:latin typeface="Times New Roman" panose="02020603050405020304" pitchFamily="18" charset="0"/>
                <a:cs typeface="Times New Roman" panose="02020603050405020304" pitchFamily="18" charset="0"/>
              </a:rPr>
              <a:t>53 млн. 845 мың теңге</a:t>
            </a:r>
          </a:p>
          <a:p>
            <a:pPr algn="ctr"/>
            <a:endParaRPr lang="ru-RU" dirty="0"/>
          </a:p>
        </p:txBody>
      </p:sp>
      <p:sp>
        <p:nvSpPr>
          <p:cNvPr id="6" name="Выноска: стрелка вниз 5">
            <a:extLst>
              <a:ext uri="{FF2B5EF4-FFF2-40B4-BE49-F238E27FC236}">
                <a16:creationId xmlns:a16="http://schemas.microsoft.com/office/drawing/2014/main" id="{77835BC6-B39A-4235-BFEC-42F050FDD9BB}"/>
              </a:ext>
            </a:extLst>
          </p:cNvPr>
          <p:cNvSpPr/>
          <p:nvPr/>
        </p:nvSpPr>
        <p:spPr>
          <a:xfrm>
            <a:off x="4915632" y="1935036"/>
            <a:ext cx="1970944" cy="1926431"/>
          </a:xfrm>
          <a:prstGeom prst="downArrowCallout">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Трансферттер</a:t>
            </a:r>
          </a:p>
          <a:p>
            <a:pPr algn="ctr"/>
            <a:r>
              <a:rPr lang="kk-KZ" sz="1600" b="1" dirty="0">
                <a:latin typeface="Times New Roman" panose="02020603050405020304" pitchFamily="18" charset="0"/>
                <a:cs typeface="Times New Roman" panose="02020603050405020304" pitchFamily="18" charset="0"/>
              </a:rPr>
              <a:t>11 млн. 501 мың теңге</a:t>
            </a:r>
          </a:p>
        </p:txBody>
      </p:sp>
      <p:sp>
        <p:nvSpPr>
          <p:cNvPr id="7" name="Выноска: стрелка вниз 6">
            <a:extLst>
              <a:ext uri="{FF2B5EF4-FFF2-40B4-BE49-F238E27FC236}">
                <a16:creationId xmlns:a16="http://schemas.microsoft.com/office/drawing/2014/main" id="{C60BD235-9B1B-406B-B1FA-18C82A67DEC6}"/>
              </a:ext>
            </a:extLst>
          </p:cNvPr>
          <p:cNvSpPr/>
          <p:nvPr/>
        </p:nvSpPr>
        <p:spPr>
          <a:xfrm>
            <a:off x="2825261" y="1929728"/>
            <a:ext cx="1842720" cy="1931740"/>
          </a:xfrm>
          <a:prstGeom prst="downArrowCallout">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Кірістер: </a:t>
            </a:r>
          </a:p>
          <a:p>
            <a:pPr algn="ctr"/>
            <a:r>
              <a:rPr lang="kk-KZ" sz="1600" b="1" dirty="0">
                <a:latin typeface="Times New Roman" panose="02020603050405020304" pitchFamily="18" charset="0"/>
                <a:cs typeface="Times New Roman" panose="02020603050405020304" pitchFamily="18" charset="0"/>
              </a:rPr>
              <a:t>5 млн. 324 мың теңге </a:t>
            </a:r>
          </a:p>
          <a:p>
            <a:pPr algn="ctr"/>
            <a:r>
              <a:rPr lang="kk-KZ" sz="1600" b="1" dirty="0">
                <a:latin typeface="Times New Roman" panose="02020603050405020304" pitchFamily="18" charset="0"/>
                <a:cs typeface="Times New Roman" panose="02020603050405020304" pitchFamily="18" charset="0"/>
              </a:rPr>
              <a:t>(5 салық түрінен)</a:t>
            </a:r>
          </a:p>
        </p:txBody>
      </p:sp>
      <p:sp>
        <p:nvSpPr>
          <p:cNvPr id="4" name="Овал 3">
            <a:extLst>
              <a:ext uri="{FF2B5EF4-FFF2-40B4-BE49-F238E27FC236}">
                <a16:creationId xmlns:a16="http://schemas.microsoft.com/office/drawing/2014/main" id="{0D6956B2-BA0F-4844-BA37-ADF60478165F}"/>
              </a:ext>
            </a:extLst>
          </p:cNvPr>
          <p:cNvSpPr/>
          <p:nvPr/>
        </p:nvSpPr>
        <p:spPr>
          <a:xfrm>
            <a:off x="1774215" y="4236516"/>
            <a:ext cx="8850923" cy="1617785"/>
          </a:xfrm>
          <a:prstGeom prst="ellipse">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a:solidFill>
                  <a:schemeClr val="tx1"/>
                </a:solidFill>
                <a:latin typeface="Times New Roman" panose="02020603050405020304" pitchFamily="18" charset="0"/>
                <a:cs typeface="Times New Roman" panose="02020603050405020304" pitchFamily="18" charset="0"/>
              </a:rPr>
              <a:t>Ауылдық округ бюджеті</a:t>
            </a:r>
          </a:p>
          <a:p>
            <a:pPr algn="ctr"/>
            <a:r>
              <a:rPr lang="kk-KZ" sz="2800" b="1" dirty="0">
                <a:solidFill>
                  <a:schemeClr val="tx1"/>
                </a:solidFill>
                <a:latin typeface="Times New Roman" panose="02020603050405020304" pitchFamily="18" charset="0"/>
                <a:cs typeface="Times New Roman" panose="02020603050405020304" pitchFamily="18" charset="0"/>
              </a:rPr>
              <a:t>71 млн. 743 мың теңгені құрайды</a:t>
            </a:r>
          </a:p>
        </p:txBody>
      </p:sp>
      <p:sp>
        <p:nvSpPr>
          <p:cNvPr id="8" name="Выноска: стрелка вниз 7">
            <a:extLst>
              <a:ext uri="{FF2B5EF4-FFF2-40B4-BE49-F238E27FC236}">
                <a16:creationId xmlns:a16="http://schemas.microsoft.com/office/drawing/2014/main" id="{E58B9CCF-FBF1-4AE2-B1F7-F2BC1457665F}"/>
              </a:ext>
            </a:extLst>
          </p:cNvPr>
          <p:cNvSpPr/>
          <p:nvPr/>
        </p:nvSpPr>
        <p:spPr>
          <a:xfrm>
            <a:off x="9162320" y="1935036"/>
            <a:ext cx="1970944" cy="1926431"/>
          </a:xfrm>
          <a:prstGeom prst="downArrowCallout">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Бюджет қаражатының пайдаланылатын қалдықтары</a:t>
            </a:r>
          </a:p>
          <a:p>
            <a:pPr algn="ctr"/>
            <a:r>
              <a:rPr lang="kk-KZ" sz="1600" b="1" dirty="0">
                <a:latin typeface="Times New Roman" panose="02020603050405020304" pitchFamily="18" charset="0"/>
                <a:cs typeface="Times New Roman" panose="02020603050405020304" pitchFamily="18" charset="0"/>
              </a:rPr>
              <a:t>725 мың теңге</a:t>
            </a:r>
          </a:p>
        </p:txBody>
      </p:sp>
      <p:sp>
        <p:nvSpPr>
          <p:cNvPr id="9" name="Выноска: стрелка вниз 8">
            <a:extLst>
              <a:ext uri="{FF2B5EF4-FFF2-40B4-BE49-F238E27FC236}">
                <a16:creationId xmlns:a16="http://schemas.microsoft.com/office/drawing/2014/main" id="{D3D37224-C375-4D11-B39B-56DBF94789E9}"/>
              </a:ext>
            </a:extLst>
          </p:cNvPr>
          <p:cNvSpPr/>
          <p:nvPr/>
        </p:nvSpPr>
        <p:spPr>
          <a:xfrm>
            <a:off x="7038976" y="1957114"/>
            <a:ext cx="1970944" cy="1926431"/>
          </a:xfrm>
          <a:prstGeom prst="downArrowCallout">
            <a:avLst/>
          </a:prstGeom>
          <a:solidFill>
            <a:schemeClr val="accent5">
              <a:lumMod val="40000"/>
              <a:lumOff val="60000"/>
            </a:schemeClr>
          </a:solidFill>
          <a:ln>
            <a:solidFill>
              <a:schemeClr val="accent5">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kk-KZ" sz="1600" b="1" dirty="0">
                <a:latin typeface="Times New Roman" panose="02020603050405020304" pitchFamily="18" charset="0"/>
                <a:cs typeface="Times New Roman" panose="02020603050405020304" pitchFamily="18" charset="0"/>
              </a:rPr>
              <a:t>Резерв</a:t>
            </a:r>
          </a:p>
          <a:p>
            <a:pPr algn="ctr"/>
            <a:r>
              <a:rPr lang="kk-KZ" sz="1600" b="1" dirty="0">
                <a:latin typeface="Times New Roman" panose="02020603050405020304" pitchFamily="18" charset="0"/>
                <a:cs typeface="Times New Roman" panose="02020603050405020304" pitchFamily="18" charset="0"/>
              </a:rPr>
              <a:t>348 мың теңге</a:t>
            </a:r>
          </a:p>
        </p:txBody>
      </p:sp>
    </p:spTree>
    <p:extLst>
      <p:ext uri="{BB962C8B-B14F-4D97-AF65-F5344CB8AC3E}">
        <p14:creationId xmlns:p14="http://schemas.microsoft.com/office/powerpoint/2010/main" val="1555010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a:solidFill>
            <a:schemeClr val="bg1"/>
          </a:solidFill>
        </p:spPr>
      </p:pic>
      <p:sp>
        <p:nvSpPr>
          <p:cNvPr id="2" name="Заголовок 1">
            <a:extLst>
              <a:ext uri="{FF2B5EF4-FFF2-40B4-BE49-F238E27FC236}">
                <a16:creationId xmlns:a16="http://schemas.microsoft.com/office/drawing/2014/main" id="{B99DFABB-0404-4927-95A9-E666CBC21496}"/>
              </a:ext>
            </a:extLst>
          </p:cNvPr>
          <p:cNvSpPr>
            <a:spLocks noGrp="1"/>
          </p:cNvSpPr>
          <p:nvPr>
            <p:ph type="ctrTitle"/>
          </p:nvPr>
        </p:nvSpPr>
        <p:spPr>
          <a:xfrm>
            <a:off x="480645" y="316522"/>
            <a:ext cx="11371385" cy="973015"/>
          </a:xfrm>
        </p:spPr>
        <p:txBody>
          <a:bodyPr>
            <a:noAutofit/>
          </a:bodyPr>
          <a:lstStyle/>
          <a:p>
            <a:r>
              <a:rPr lang="kk-KZ" sz="3800" b="1" dirty="0">
                <a:latin typeface="Times New Roman" panose="02020603050405020304" pitchFamily="18" charset="0"/>
                <a:cs typeface="Times New Roman" panose="02020603050405020304" pitchFamily="18" charset="0"/>
              </a:rPr>
              <a:t>2023 жылға арналған кірістер жоспарының орындалуы</a:t>
            </a:r>
          </a:p>
        </p:txBody>
      </p:sp>
      <p:sp>
        <p:nvSpPr>
          <p:cNvPr id="3" name="Подзаголовок 2">
            <a:extLst>
              <a:ext uri="{FF2B5EF4-FFF2-40B4-BE49-F238E27FC236}">
                <a16:creationId xmlns:a16="http://schemas.microsoft.com/office/drawing/2014/main" id="{EB2A8A6F-AFB8-41F1-8582-D8DB54AB6B4A}"/>
              </a:ext>
            </a:extLst>
          </p:cNvPr>
          <p:cNvSpPr>
            <a:spLocks noGrp="1"/>
          </p:cNvSpPr>
          <p:nvPr>
            <p:ph type="subTitle" idx="1"/>
          </p:nvPr>
        </p:nvSpPr>
        <p:spPr>
          <a:xfrm>
            <a:off x="1523999" y="1289538"/>
            <a:ext cx="9929445" cy="1055077"/>
          </a:xfrm>
        </p:spPr>
        <p:txBody>
          <a:bodyPr>
            <a:normAutofit/>
          </a:bodyPr>
          <a:lstStyle/>
          <a:p>
            <a:r>
              <a:rPr lang="kk-KZ" sz="3000" b="1" dirty="0">
                <a:latin typeface="Times New Roman" panose="02020603050405020304" pitchFamily="18" charset="0"/>
                <a:cs typeface="Times New Roman" panose="02020603050405020304" pitchFamily="18" charset="0"/>
              </a:rPr>
              <a:t>Кіріс бойынша жоспар 3 464 мың теңге болса, орындалу 5 324 мың теңгені (153,7%) құрады, оның ішінде:</a:t>
            </a:r>
          </a:p>
        </p:txBody>
      </p:sp>
      <p:graphicFrame>
        <p:nvGraphicFramePr>
          <p:cNvPr id="6" name="Диаграмма 5">
            <a:extLst>
              <a:ext uri="{FF2B5EF4-FFF2-40B4-BE49-F238E27FC236}">
                <a16:creationId xmlns:a16="http://schemas.microsoft.com/office/drawing/2014/main" id="{959D1A00-E665-488D-BA63-1737BC88FF3D}"/>
              </a:ext>
            </a:extLst>
          </p:cNvPr>
          <p:cNvGraphicFramePr>
            <a:graphicFrameLocks/>
          </p:cNvGraphicFramePr>
          <p:nvPr>
            <p:extLst>
              <p:ext uri="{D42A27DB-BD31-4B8C-83A1-F6EECF244321}">
                <p14:modId xmlns:p14="http://schemas.microsoft.com/office/powerpoint/2010/main" val="1292989520"/>
              </p:ext>
            </p:extLst>
          </p:nvPr>
        </p:nvGraphicFramePr>
        <p:xfrm>
          <a:off x="480645" y="2240280"/>
          <a:ext cx="10972799" cy="430119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448945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Заголовок 1">
            <a:extLst>
              <a:ext uri="{FF2B5EF4-FFF2-40B4-BE49-F238E27FC236}">
                <a16:creationId xmlns:a16="http://schemas.microsoft.com/office/drawing/2014/main" id="{69B7BC08-AA4D-4438-B598-955F1D85B917}"/>
              </a:ext>
            </a:extLst>
          </p:cNvPr>
          <p:cNvSpPr>
            <a:spLocks noGrp="1"/>
          </p:cNvSpPr>
          <p:nvPr>
            <p:ph type="ctrTitle"/>
          </p:nvPr>
        </p:nvSpPr>
        <p:spPr>
          <a:xfrm>
            <a:off x="619125" y="171451"/>
            <a:ext cx="10915650" cy="819150"/>
          </a:xfrm>
        </p:spPr>
        <p:txBody>
          <a:bodyPr>
            <a:normAutofit/>
          </a:bodyPr>
          <a:lstStyle/>
          <a:p>
            <a:pPr algn="ctr"/>
            <a:r>
              <a:rPr lang="kk-KZ" sz="4600" b="1" dirty="0">
                <a:latin typeface="Times New Roman" panose="02020603050405020304" pitchFamily="18" charset="0"/>
                <a:cs typeface="Times New Roman" panose="02020603050405020304" pitchFamily="18" charset="0"/>
              </a:rPr>
              <a:t>Бюджет шығыстарының орындалуы</a:t>
            </a:r>
          </a:p>
        </p:txBody>
      </p:sp>
      <p:sp>
        <p:nvSpPr>
          <p:cNvPr id="3" name="Подзаголовок 2">
            <a:extLst>
              <a:ext uri="{FF2B5EF4-FFF2-40B4-BE49-F238E27FC236}">
                <a16:creationId xmlns:a16="http://schemas.microsoft.com/office/drawing/2014/main" id="{1F24A7C1-CB5C-4E4B-9BE5-09EE314B25C7}"/>
              </a:ext>
            </a:extLst>
          </p:cNvPr>
          <p:cNvSpPr>
            <a:spLocks noGrp="1"/>
          </p:cNvSpPr>
          <p:nvPr>
            <p:ph type="subTitle" idx="1"/>
          </p:nvPr>
        </p:nvSpPr>
        <p:spPr>
          <a:xfrm>
            <a:off x="1028701" y="1162053"/>
            <a:ext cx="10048874" cy="5095872"/>
          </a:xfrm>
        </p:spPr>
        <p:txBody>
          <a:bodyPr>
            <a:normAutofit/>
          </a:bodyPr>
          <a:lstStyle/>
          <a:p>
            <a:r>
              <a:rPr lang="kk-KZ" sz="2800" b="1" dirty="0">
                <a:latin typeface="Times New Roman" panose="02020603050405020304" pitchFamily="18" charset="0"/>
                <a:cs typeface="Times New Roman" panose="02020603050405020304" pitchFamily="18" charset="0"/>
              </a:rPr>
              <a:t>01 Жалпы мемлекеттік көрсетілетін қызметтер</a:t>
            </a:r>
          </a:p>
          <a:p>
            <a:endParaRPr lang="kk-KZ" sz="2800" dirty="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kk-KZ" sz="2600" b="1" dirty="0">
                <a:effectLst/>
                <a:latin typeface="Times New Roman" panose="02020603050405020304" pitchFamily="18" charset="0"/>
                <a:ea typeface="Times New Roman" panose="02020603050405020304" pitchFamily="18" charset="0"/>
              </a:rPr>
              <a:t>«Аудандық маңызы бар қала, ауыл, кент, ауылдық округ әкімінің қызметін қамтамасыз ету жөніндегі қызметтер»</a:t>
            </a:r>
            <a:r>
              <a:rPr lang="kk-KZ" sz="26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sz="2600" dirty="0">
                <a:effectLst/>
                <a:latin typeface="Times New Roman" panose="02020603050405020304" pitchFamily="18" charset="0"/>
                <a:ea typeface="Times New Roman" panose="02020603050405020304" pitchFamily="18" charset="0"/>
                <a:cs typeface="Times New Roman" panose="02020603050405020304" pitchFamily="18" charset="0"/>
              </a:rPr>
              <a:t>(еңбекақы, салықтар, жанар-жағармай және көмір сатып алу, басқа да керек-жарақтарды сатып алу, коммуналдық қызметтерді, байланыс қызметтерін сатып алу, өзге де қызметтер мен жұмыстарға ақы төлеу, ел ішінде іссапарлар мен ресми іссапарлар, негізгі құралдарды сатып алу, Ақжар ауылында интернет-байланыс үшін жабдықтары бар биік тірек орнату</a:t>
            </a:r>
            <a:r>
              <a:rPr lang="ru-RU" sz="26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kk-KZ" sz="2600"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kk-KZ" sz="2600" b="1" dirty="0">
                <a:effectLst/>
                <a:latin typeface="Times New Roman" panose="02020603050405020304" pitchFamily="18" charset="0"/>
                <a:ea typeface="Times New Roman" panose="02020603050405020304" pitchFamily="18" charset="0"/>
                <a:cs typeface="Times New Roman" panose="02020603050405020304" pitchFamily="18" charset="0"/>
              </a:rPr>
              <a:t>51 106,0 мың теңге;</a:t>
            </a:r>
          </a:p>
          <a:p>
            <a:pPr marL="342900" indent="-342900">
              <a:buFont typeface="Arial" panose="020B0604020202020204" pitchFamily="34" charset="0"/>
              <a:buChar char="•"/>
            </a:pPr>
            <a:r>
              <a:rPr lang="kk-KZ" sz="2600" b="1" dirty="0">
                <a:effectLst/>
                <a:latin typeface="Times New Roman" panose="02020603050405020304" pitchFamily="18" charset="0"/>
                <a:ea typeface="Times New Roman" panose="02020603050405020304" pitchFamily="18" charset="0"/>
              </a:rPr>
              <a:t>«Мемлекеттік органның күрделі шығыстары»</a:t>
            </a:r>
            <a:r>
              <a:rPr lang="kk-KZ" sz="2600" b="1" dirty="0">
                <a:latin typeface="Times New Roman" panose="02020603050405020304" pitchFamily="18" charset="0"/>
                <a:ea typeface="Times New Roman" panose="02020603050405020304" pitchFamily="18" charset="0"/>
                <a:cs typeface="Times New Roman" panose="02020603050405020304" pitchFamily="18" charset="0"/>
              </a:rPr>
              <a:t>– </a:t>
            </a:r>
            <a:r>
              <a:rPr lang="kk-KZ" sz="2600" dirty="0">
                <a:latin typeface="Times New Roman" panose="02020603050405020304" pitchFamily="18" charset="0"/>
                <a:ea typeface="Times New Roman" panose="02020603050405020304" pitchFamily="18" charset="0"/>
                <a:cs typeface="Times New Roman" panose="02020603050405020304" pitchFamily="18" charset="0"/>
              </a:rPr>
              <a:t>негізгі құралдарды сатып алу </a:t>
            </a:r>
            <a:r>
              <a:rPr lang="kk-KZ" sz="2600" b="1" dirty="0">
                <a:latin typeface="Times New Roman" panose="02020603050405020304" pitchFamily="18" charset="0"/>
                <a:ea typeface="Times New Roman" panose="02020603050405020304" pitchFamily="18" charset="0"/>
                <a:cs typeface="Times New Roman" panose="02020603050405020304" pitchFamily="18" charset="0"/>
              </a:rPr>
              <a:t>– 63,0 мың теңге</a:t>
            </a:r>
            <a:r>
              <a:rPr lang="kk-KZ" sz="2600" dirty="0">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l">
              <a:buFont typeface="Arial" panose="020B0604020202020204" pitchFamily="34" charset="0"/>
              <a:buChar char="•"/>
            </a:pPr>
            <a:endParaRPr lang="ru-RU" sz="1800" dirty="0">
              <a:latin typeface="Times New Roman" panose="02020603050405020304" pitchFamily="18" charset="0"/>
            </a:endParaRPr>
          </a:p>
          <a:p>
            <a:pPr algn="l"/>
            <a:endParaRPr lang="ru-RU" dirty="0"/>
          </a:p>
        </p:txBody>
      </p:sp>
    </p:spTree>
    <p:extLst>
      <p:ext uri="{BB962C8B-B14F-4D97-AF65-F5344CB8AC3E}">
        <p14:creationId xmlns:p14="http://schemas.microsoft.com/office/powerpoint/2010/main" val="20266496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Заголовок 1">
            <a:extLst>
              <a:ext uri="{FF2B5EF4-FFF2-40B4-BE49-F238E27FC236}">
                <a16:creationId xmlns:a16="http://schemas.microsoft.com/office/drawing/2014/main" id="{7A7A9BFB-EE07-4BD5-9C86-DD9A97958409}"/>
              </a:ext>
            </a:extLst>
          </p:cNvPr>
          <p:cNvSpPr>
            <a:spLocks noGrp="1"/>
          </p:cNvSpPr>
          <p:nvPr>
            <p:ph type="ctrTitle"/>
          </p:nvPr>
        </p:nvSpPr>
        <p:spPr>
          <a:xfrm>
            <a:off x="495301" y="457200"/>
            <a:ext cx="11249024" cy="619125"/>
          </a:xfrm>
        </p:spPr>
        <p:txBody>
          <a:bodyPr>
            <a:normAutofit/>
          </a:bodyPr>
          <a:lstStyle/>
          <a:p>
            <a:r>
              <a:rPr lang="kk-KZ" sz="2800" b="1" dirty="0">
                <a:latin typeface="Times New Roman" panose="02020603050405020304" pitchFamily="18" charset="0"/>
                <a:cs typeface="Times New Roman" panose="02020603050405020304" pitchFamily="18" charset="0"/>
              </a:rPr>
              <a:t>07 Тұрғын үй-коммуналдық шаруашылық</a:t>
            </a:r>
          </a:p>
        </p:txBody>
      </p:sp>
      <p:sp>
        <p:nvSpPr>
          <p:cNvPr id="3" name="Подзаголовок 2">
            <a:extLst>
              <a:ext uri="{FF2B5EF4-FFF2-40B4-BE49-F238E27FC236}">
                <a16:creationId xmlns:a16="http://schemas.microsoft.com/office/drawing/2014/main" id="{5EC59B01-EF3E-422C-9020-3E8239B3F26E}"/>
              </a:ext>
            </a:extLst>
          </p:cNvPr>
          <p:cNvSpPr>
            <a:spLocks noGrp="1"/>
          </p:cNvSpPr>
          <p:nvPr>
            <p:ph type="subTitle" idx="1"/>
          </p:nvPr>
        </p:nvSpPr>
        <p:spPr>
          <a:xfrm>
            <a:off x="847725" y="1447799"/>
            <a:ext cx="10496550" cy="5229225"/>
          </a:xfrm>
        </p:spPr>
        <p:txBody>
          <a:bodyPr>
            <a:noAutofit/>
          </a:bodyPr>
          <a:lstStyle/>
          <a:p>
            <a:pPr marL="342900" indent="-342900">
              <a:buFont typeface="Arial" panose="020B0604020202020204" pitchFamily="34" charset="0"/>
              <a:buChar char="•"/>
            </a:pPr>
            <a:r>
              <a:rPr lang="kk-KZ" b="1" dirty="0">
                <a:effectLst/>
                <a:latin typeface="Times New Roman" panose="02020603050405020304" pitchFamily="18" charset="0"/>
                <a:ea typeface="Times New Roman" panose="02020603050405020304" pitchFamily="18" charset="0"/>
                <a:cs typeface="Times New Roman" panose="02020603050405020304" pitchFamily="18" charset="0"/>
              </a:rPr>
              <a:t>«Елді мекендердегі көшелерді жарықтандыру»</a:t>
            </a:r>
            <a:r>
              <a:rPr lang="ru-RU" b="1" dirty="0">
                <a:effectLst/>
                <a:latin typeface="Times New Roman" panose="02020603050405020304" pitchFamily="18" charset="0"/>
                <a:ea typeface="Times New Roman" panose="02020603050405020304" pitchFamily="18" charset="0"/>
                <a:cs typeface="Times New Roman" panose="02020603050405020304" pitchFamily="18" charset="0"/>
              </a:rPr>
              <a:t> - </a:t>
            </a: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электр энергиясы (көшелерді жарықтандыру), Керней және Алғабас ауылдарында көшелерді жарықтандыру бағандарын орнату, Керней а/о көшелерді жарықтандыру электр желілеріне техникалық қызмет көрсету және жөндеу, өзге де қорларды сатып алу</a:t>
            </a:r>
            <a:r>
              <a:rPr lang="ru-RU" b="1" dirty="0">
                <a:effectLst/>
                <a:latin typeface="Times New Roman" panose="02020603050405020304" pitchFamily="18" charset="0"/>
                <a:ea typeface="Times New Roman" panose="02020603050405020304" pitchFamily="18" charset="0"/>
                <a:cs typeface="Times New Roman" panose="02020603050405020304" pitchFamily="18" charset="0"/>
              </a:rPr>
              <a:t>– 6 030,0 </a:t>
            </a:r>
            <a:r>
              <a:rPr lang="kk-KZ" b="1" dirty="0">
                <a:effectLst/>
                <a:latin typeface="Times New Roman" panose="02020603050405020304" pitchFamily="18" charset="0"/>
                <a:ea typeface="Times New Roman" panose="02020603050405020304" pitchFamily="18" charset="0"/>
                <a:cs typeface="Times New Roman" panose="02020603050405020304" pitchFamily="18" charset="0"/>
              </a:rPr>
              <a:t>мың теңге</a:t>
            </a:r>
            <a:r>
              <a:rPr lang="ru-RU" b="1"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kk-KZ" b="1" dirty="0">
                <a:effectLst/>
                <a:latin typeface="Times New Roman" panose="02020603050405020304" pitchFamily="18" charset="0"/>
                <a:ea typeface="Times New Roman" panose="02020603050405020304" pitchFamily="18" charset="0"/>
                <a:cs typeface="Times New Roman" panose="02020603050405020304" pitchFamily="18" charset="0"/>
              </a:rPr>
              <a:t>«Елді мекендердің санитариясын қамтамасыз ету»</a:t>
            </a:r>
            <a:r>
              <a:rPr lang="ru-RU"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Керней </a:t>
            </a: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және</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Ақжар</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kk-KZ" dirty="0">
                <a:effectLst/>
                <a:latin typeface="Times New Roman" panose="02020603050405020304" pitchFamily="18" charset="0"/>
                <a:ea typeface="Times New Roman" panose="02020603050405020304" pitchFamily="18" charset="0"/>
                <a:cs typeface="Times New Roman" panose="02020603050405020304" pitchFamily="18" charset="0"/>
              </a:rPr>
              <a:t>ауылдарындағы рұқсат етілмеген үйінділерді жою, құрамында сынап бар шамдарды жинауға арналған контейнерді ұстау</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b="1" dirty="0">
                <a:effectLst/>
                <a:latin typeface="Times New Roman" panose="02020603050405020304" pitchFamily="18" charset="0"/>
                <a:ea typeface="Times New Roman" panose="02020603050405020304" pitchFamily="18" charset="0"/>
                <a:cs typeface="Times New Roman" panose="02020603050405020304" pitchFamily="18" charset="0"/>
              </a:rPr>
              <a:t>1 540,0 </a:t>
            </a:r>
            <a:r>
              <a:rPr lang="kk-KZ" b="1" dirty="0">
                <a:effectLst/>
                <a:latin typeface="Times New Roman" panose="02020603050405020304" pitchFamily="18" charset="0"/>
                <a:ea typeface="Times New Roman" panose="02020603050405020304" pitchFamily="18" charset="0"/>
                <a:cs typeface="Times New Roman" panose="02020603050405020304" pitchFamily="18" charset="0"/>
              </a:rPr>
              <a:t>мың теңге</a:t>
            </a:r>
            <a:r>
              <a:rPr lang="ru-RU"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buFont typeface="Arial" panose="020B0604020202020204" pitchFamily="34" charset="0"/>
              <a:buChar char="•"/>
            </a:pPr>
            <a:r>
              <a:rPr lang="kk-KZ" b="1" dirty="0">
                <a:effectLst/>
                <a:latin typeface="Times New Roman" panose="02020603050405020304" pitchFamily="18" charset="0"/>
                <a:ea typeface="Times New Roman" panose="02020603050405020304" pitchFamily="18" charset="0"/>
                <a:cs typeface="Times New Roman" panose="02020603050405020304" pitchFamily="18" charset="0"/>
              </a:rPr>
              <a:t>«Елді мекендерді абаттандыру және көгалдандыру»</a:t>
            </a:r>
            <a:r>
              <a:rPr lang="ru-RU" dirty="0">
                <a:latin typeface="Times New Roman" panose="02020603050405020304" pitchFamily="18" charset="0"/>
                <a:ea typeface="Times New Roman" panose="02020603050405020304" pitchFamily="18" charset="0"/>
                <a:cs typeface="Times New Roman" panose="02020603050405020304" pitchFamily="18" charset="0"/>
              </a:rPr>
              <a:t> - </a:t>
            </a:r>
            <a:r>
              <a:rPr lang="kk-KZ" dirty="0">
                <a:latin typeface="Times New Roman" panose="02020603050405020304" pitchFamily="18" charset="0"/>
                <a:ea typeface="Times New Roman" panose="02020603050405020304" pitchFamily="18" charset="0"/>
                <a:cs typeface="Times New Roman" panose="02020603050405020304" pitchFamily="18" charset="0"/>
              </a:rPr>
              <a:t>Керней ауылында ағаш отырғызу, Керней ауылдағы Жеңіс обелискінің ағымдағы жөндеу жұмыстары, Керней ауылына балалар ойын алаңын орнату, Алғабас ауылына балалар ойын алаңын орнату, бейнебақылау жүйесіне техникалық қызмет көрсету және ағымдағы жөндеу, баннер жасау – </a:t>
            </a:r>
            <a:r>
              <a:rPr lang="kk-KZ" b="1" dirty="0">
                <a:latin typeface="Times New Roman" panose="02020603050405020304" pitchFamily="18" charset="0"/>
                <a:ea typeface="Times New Roman" panose="02020603050405020304" pitchFamily="18" charset="0"/>
                <a:cs typeface="Times New Roman" panose="02020603050405020304" pitchFamily="18" charset="0"/>
              </a:rPr>
              <a:t>9 975,0 мың теңге</a:t>
            </a:r>
            <a:r>
              <a:rPr lang="ru-RU" b="1" dirty="0">
                <a:latin typeface="Times New Roman" panose="02020603050405020304" pitchFamily="18" charset="0"/>
                <a:ea typeface="Times New Roman" panose="02020603050405020304" pitchFamily="18" charset="0"/>
                <a:cs typeface="Times New Roman" panose="02020603050405020304" pitchFamily="18" charset="0"/>
              </a:rPr>
              <a:t>.</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5648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2" name="Заголовок 1">
            <a:extLst>
              <a:ext uri="{FF2B5EF4-FFF2-40B4-BE49-F238E27FC236}">
                <a16:creationId xmlns:a16="http://schemas.microsoft.com/office/drawing/2014/main" id="{7A7A9BFB-EE07-4BD5-9C86-DD9A97958409}"/>
              </a:ext>
            </a:extLst>
          </p:cNvPr>
          <p:cNvSpPr>
            <a:spLocks noGrp="1"/>
          </p:cNvSpPr>
          <p:nvPr>
            <p:ph type="ctrTitle"/>
          </p:nvPr>
        </p:nvSpPr>
        <p:spPr>
          <a:xfrm>
            <a:off x="361951" y="476250"/>
            <a:ext cx="11020424" cy="3305176"/>
          </a:xfrm>
        </p:spPr>
        <p:txBody>
          <a:bodyPr>
            <a:normAutofit/>
          </a:bodyPr>
          <a:lstStyle/>
          <a:p>
            <a:r>
              <a:rPr lang="ru-RU" sz="3100" b="1" dirty="0">
                <a:latin typeface="Times New Roman" panose="02020603050405020304" pitchFamily="18" charset="0"/>
                <a:cs typeface="Times New Roman" panose="02020603050405020304" pitchFamily="18" charset="0"/>
              </a:rPr>
              <a:t>12 </a:t>
            </a:r>
            <a:r>
              <a:rPr lang="kk-KZ" sz="3100" b="1" dirty="0">
                <a:latin typeface="Times New Roman" panose="02020603050405020304" pitchFamily="18" charset="0"/>
                <a:cs typeface="Times New Roman" panose="02020603050405020304" pitchFamily="18" charset="0"/>
              </a:rPr>
              <a:t>Көлік және байланыс</a:t>
            </a:r>
            <a:br>
              <a:rPr lang="ru-RU" sz="2800" b="1" dirty="0">
                <a:latin typeface="Times New Roman" panose="02020603050405020304" pitchFamily="18" charset="0"/>
                <a:cs typeface="Times New Roman" panose="02020603050405020304" pitchFamily="18" charset="0"/>
              </a:rPr>
            </a:br>
            <a:br>
              <a:rPr lang="ru-RU" sz="2800" b="1" dirty="0">
                <a:latin typeface="Times New Roman" panose="02020603050405020304" pitchFamily="18" charset="0"/>
                <a:cs typeface="Times New Roman" panose="02020603050405020304" pitchFamily="18" charset="0"/>
              </a:rPr>
            </a:br>
            <a:r>
              <a:rPr lang="kk-KZ" sz="2900" b="1" dirty="0">
                <a:effectLst/>
                <a:latin typeface="Times New Roman" panose="02020603050405020304" pitchFamily="18" charset="0"/>
                <a:ea typeface="Times New Roman" panose="02020603050405020304" pitchFamily="18" charset="0"/>
                <a:cs typeface="Times New Roman" panose="02020603050405020304" pitchFamily="18" charset="0"/>
              </a:rPr>
              <a:t>«Аудандық маңызы бар қалаларда, ауылдарда, кенттерде, ауылдық округтерде автомобиль жолдарының жұмыс істеуін қамтамасыз ету»</a:t>
            </a:r>
            <a:r>
              <a:rPr lang="ru-RU" sz="2900" b="1"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900" b="0" i="0" dirty="0">
                <a:effectLst/>
                <a:latin typeface="Times New Roman" panose="02020603050405020304" pitchFamily="18" charset="0"/>
                <a:cs typeface="Times New Roman" panose="02020603050405020304" pitchFamily="18" charset="0"/>
              </a:rPr>
              <a:t>Керней </a:t>
            </a:r>
            <a:r>
              <a:rPr lang="kk-KZ" sz="2900" b="0" i="0" dirty="0">
                <a:effectLst/>
                <a:latin typeface="Times New Roman" panose="02020603050405020304" pitchFamily="18" charset="0"/>
                <a:cs typeface="Times New Roman" panose="02020603050405020304" pitchFamily="18" charset="0"/>
              </a:rPr>
              <a:t>ауылдық округінде жолдарды қысқы және көктем мерзімде</a:t>
            </a:r>
            <a:r>
              <a:rPr lang="ru-RU" sz="2900" b="0" i="0" dirty="0">
                <a:effectLst/>
                <a:latin typeface="Times New Roman" panose="02020603050405020304" pitchFamily="18" charset="0"/>
                <a:cs typeface="Times New Roman" panose="02020603050405020304" pitchFamily="18" charset="0"/>
              </a:rPr>
              <a:t> </a:t>
            </a:r>
            <a:r>
              <a:rPr lang="kk-KZ" sz="2900" b="0" i="0" dirty="0">
                <a:effectLst/>
                <a:latin typeface="Times New Roman" panose="02020603050405020304" pitchFamily="18" charset="0"/>
                <a:cs typeface="Times New Roman" panose="02020603050405020304" pitchFamily="18" charset="0"/>
              </a:rPr>
              <a:t>күтіп</a:t>
            </a:r>
            <a:r>
              <a:rPr lang="ru-RU" sz="2900" b="0" i="0" dirty="0">
                <a:effectLst/>
                <a:latin typeface="Times New Roman" panose="02020603050405020304" pitchFamily="18" charset="0"/>
                <a:cs typeface="Times New Roman" panose="02020603050405020304" pitchFamily="18" charset="0"/>
              </a:rPr>
              <a:t> </a:t>
            </a:r>
            <a:r>
              <a:rPr lang="kk-KZ" sz="2900" b="0" i="0" dirty="0">
                <a:effectLst/>
                <a:latin typeface="Times New Roman" panose="02020603050405020304" pitchFamily="18" charset="0"/>
                <a:cs typeface="Times New Roman" panose="02020603050405020304" pitchFamily="18" charset="0"/>
              </a:rPr>
              <a:t>ұстау жұмыстары (жолдарды қардан тазарту</a:t>
            </a:r>
            <a:r>
              <a:rPr lang="ru-RU" sz="2900" b="0" i="0" dirty="0">
                <a:effectLst/>
                <a:latin typeface="Times New Roman" panose="02020603050405020304" pitchFamily="18" charset="0"/>
                <a:cs typeface="Times New Roman" panose="02020603050405020304" pitchFamily="18" charset="0"/>
              </a:rPr>
              <a:t>) </a:t>
            </a:r>
            <a:r>
              <a:rPr lang="ru-RU" sz="29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u-RU" sz="2900" b="1" dirty="0">
                <a:effectLst/>
                <a:latin typeface="Times New Roman" panose="02020603050405020304" pitchFamily="18" charset="0"/>
                <a:ea typeface="Times New Roman" panose="02020603050405020304" pitchFamily="18" charset="0"/>
                <a:cs typeface="Times New Roman" panose="02020603050405020304" pitchFamily="18" charset="0"/>
              </a:rPr>
              <a:t>2 500,0 </a:t>
            </a:r>
            <a:r>
              <a:rPr lang="kk-KZ" sz="2900" b="1" dirty="0">
                <a:effectLst/>
                <a:latin typeface="Times New Roman" panose="02020603050405020304" pitchFamily="18" charset="0"/>
                <a:ea typeface="Times New Roman" panose="02020603050405020304" pitchFamily="18" charset="0"/>
                <a:cs typeface="Times New Roman" panose="02020603050405020304" pitchFamily="18" charset="0"/>
              </a:rPr>
              <a:t>мың теңге</a:t>
            </a:r>
            <a:r>
              <a:rPr lang="ru-RU" sz="2900" b="1" dirty="0">
                <a:effectLst/>
                <a:latin typeface="Times New Roman" panose="02020603050405020304" pitchFamily="18" charset="0"/>
                <a:ea typeface="Times New Roman" panose="02020603050405020304" pitchFamily="18" charset="0"/>
                <a:cs typeface="Times New Roman" panose="02020603050405020304" pitchFamily="18" charset="0"/>
              </a:rPr>
              <a:t>.</a:t>
            </a:r>
            <a:br>
              <a:rPr lang="ru-RU" sz="2900" b="1" dirty="0">
                <a:latin typeface="Times New Roman" panose="02020603050405020304" pitchFamily="18" charset="0"/>
                <a:cs typeface="Times New Roman" panose="02020603050405020304" pitchFamily="18" charset="0"/>
              </a:rPr>
            </a:br>
            <a:endParaRPr lang="ru-RU" sz="2900" b="1" dirty="0">
              <a:latin typeface="Times New Roman" panose="02020603050405020304" pitchFamily="18" charset="0"/>
              <a:cs typeface="Times New Roman" panose="02020603050405020304" pitchFamily="18" charset="0"/>
            </a:endParaRPr>
          </a:p>
        </p:txBody>
      </p:sp>
      <p:sp>
        <p:nvSpPr>
          <p:cNvPr id="3" name="Подзаголовок 2">
            <a:extLst>
              <a:ext uri="{FF2B5EF4-FFF2-40B4-BE49-F238E27FC236}">
                <a16:creationId xmlns:a16="http://schemas.microsoft.com/office/drawing/2014/main" id="{5EC59B01-EF3E-422C-9020-3E8239B3F26E}"/>
              </a:ext>
            </a:extLst>
          </p:cNvPr>
          <p:cNvSpPr>
            <a:spLocks noGrp="1"/>
          </p:cNvSpPr>
          <p:nvPr>
            <p:ph type="subTitle" idx="1"/>
          </p:nvPr>
        </p:nvSpPr>
        <p:spPr>
          <a:xfrm>
            <a:off x="809625" y="3657602"/>
            <a:ext cx="10144125" cy="2838448"/>
          </a:xfrm>
        </p:spPr>
        <p:txBody>
          <a:bodyPr>
            <a:normAutofit/>
          </a:bodyPr>
          <a:lstStyle/>
          <a:p>
            <a:r>
              <a:rPr lang="kk-KZ" sz="2800" b="1" dirty="0">
                <a:latin typeface="Times New Roman" panose="02020603050405020304" pitchFamily="18" charset="0"/>
                <a:cs typeface="Times New Roman" panose="02020603050405020304" pitchFamily="18" charset="0"/>
              </a:rPr>
              <a:t>08 Мәдениет, спорт, туризм және ақпараттық кеңістік</a:t>
            </a:r>
          </a:p>
          <a:p>
            <a:endParaRPr lang="ru-RU" sz="2800" b="1"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kk-KZ" sz="2600" dirty="0">
                <a:effectLst/>
                <a:latin typeface="Times New Roman" panose="02020603050405020304" pitchFamily="18" charset="0"/>
                <a:ea typeface="Times New Roman" panose="02020603050405020304" pitchFamily="18" charset="0"/>
                <a:cs typeface="Times New Roman" panose="02020603050405020304" pitchFamily="18" charset="0"/>
              </a:rPr>
              <a:t>«Жергілікті деңгейде мәдени-демалыс жұмысын қолдау»</a:t>
            </a:r>
            <a:r>
              <a:rPr lang="ru-RU" sz="2600" b="1" dirty="0">
                <a:effectLst/>
                <a:latin typeface="Times New Roman" panose="02020603050405020304" pitchFamily="18" charset="0"/>
                <a:ea typeface="Times New Roman" panose="02020603050405020304" pitchFamily="18" charset="0"/>
                <a:cs typeface="Times New Roman" panose="02020603050405020304" pitchFamily="18" charset="0"/>
              </a:rPr>
              <a:t> -         90,0 </a:t>
            </a:r>
            <a:r>
              <a:rPr lang="kk-KZ" sz="2600" b="1" dirty="0">
                <a:effectLst/>
                <a:latin typeface="Times New Roman" panose="02020603050405020304" pitchFamily="18" charset="0"/>
                <a:ea typeface="Times New Roman" panose="02020603050405020304" pitchFamily="18" charset="0"/>
                <a:cs typeface="Times New Roman" panose="02020603050405020304" pitchFamily="18" charset="0"/>
              </a:rPr>
              <a:t>мың теңге</a:t>
            </a:r>
            <a:r>
              <a:rPr lang="ru-RU" sz="2600" b="1" dirty="0">
                <a:latin typeface="Times New Roman" panose="02020603050405020304" pitchFamily="18" charset="0"/>
                <a:ea typeface="Times New Roman" panose="02020603050405020304" pitchFamily="18" charset="0"/>
                <a:cs typeface="Times New Roman" panose="02020603050405020304" pitchFamily="18" charset="0"/>
              </a:rPr>
              <a:t>;</a:t>
            </a:r>
          </a:p>
          <a:p>
            <a:pPr marL="457200" indent="-457200">
              <a:buFont typeface="Arial" panose="020B0604020202020204" pitchFamily="34" charset="0"/>
              <a:buChar char="•"/>
            </a:pPr>
            <a:r>
              <a:rPr lang="kk-KZ" sz="2600" dirty="0">
                <a:effectLst/>
                <a:latin typeface="Times New Roman" panose="02020603050405020304" pitchFamily="18" charset="0"/>
                <a:ea typeface="Times New Roman" panose="02020603050405020304" pitchFamily="18" charset="0"/>
                <a:cs typeface="Times New Roman" panose="02020603050405020304" pitchFamily="18" charset="0"/>
              </a:rPr>
              <a:t>«Жергілікті деңгейде дене шынықтыру-сауықтыру және спорттық іс-шараларды өткізу»</a:t>
            </a:r>
            <a:r>
              <a:rPr lang="ru-RU" sz="2600" b="1" dirty="0">
                <a:effectLst/>
                <a:latin typeface="Times New Roman" panose="02020603050405020304" pitchFamily="18" charset="0"/>
                <a:ea typeface="Times New Roman" panose="02020603050405020304" pitchFamily="18" charset="0"/>
                <a:cs typeface="Times New Roman" panose="02020603050405020304" pitchFamily="18" charset="0"/>
              </a:rPr>
              <a:t>- 90 </a:t>
            </a:r>
            <a:r>
              <a:rPr lang="kk-KZ" sz="2600" b="1" dirty="0">
                <a:effectLst/>
                <a:latin typeface="Times New Roman" panose="02020603050405020304" pitchFamily="18" charset="0"/>
                <a:ea typeface="Times New Roman" panose="02020603050405020304" pitchFamily="18" charset="0"/>
                <a:cs typeface="Times New Roman" panose="02020603050405020304" pitchFamily="18" charset="0"/>
              </a:rPr>
              <a:t>мың теңге</a:t>
            </a:r>
            <a:r>
              <a:rPr lang="ru-RU" sz="2600" b="1" dirty="0">
                <a:latin typeface="Times New Roman" panose="02020603050405020304" pitchFamily="18" charset="0"/>
                <a:ea typeface="Times New Roman" panose="02020603050405020304" pitchFamily="18" charset="0"/>
                <a:cs typeface="Times New Roman" panose="02020603050405020304" pitchFamily="18" charset="0"/>
              </a:rPr>
              <a:t>.</a:t>
            </a:r>
            <a:endParaRPr lang="ru-RU" sz="2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6475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FA7955F4-3281-488E-BC5F-FD6FB2D98A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
        <p:nvSpPr>
          <p:cNvPr id="8" name="Прямоугольник 7">
            <a:extLst>
              <a:ext uri="{FF2B5EF4-FFF2-40B4-BE49-F238E27FC236}">
                <a16:creationId xmlns:a16="http://schemas.microsoft.com/office/drawing/2014/main" id="{C4D02850-E42D-4CC0-8030-90813374D43C}"/>
              </a:ext>
            </a:extLst>
          </p:cNvPr>
          <p:cNvSpPr/>
          <p:nvPr/>
        </p:nvSpPr>
        <p:spPr>
          <a:xfrm>
            <a:off x="1590675" y="4758035"/>
            <a:ext cx="9153525" cy="923330"/>
          </a:xfrm>
          <a:prstGeom prst="rect">
            <a:avLst/>
          </a:prstGeom>
          <a:noFill/>
        </p:spPr>
        <p:txBody>
          <a:bodyPr wrap="square" lIns="91440" tIns="45720" rIns="91440" bIns="45720">
            <a:spAutoFit/>
          </a:bodyPr>
          <a:lstStyle/>
          <a:p>
            <a:pPr algn="ctr"/>
            <a:r>
              <a:rPr lang="kk-KZ"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Times New Roman" panose="02020603050405020304" pitchFamily="18" charset="0"/>
                <a:cs typeface="Times New Roman" panose="02020603050405020304" pitchFamily="18" charset="0"/>
              </a:rPr>
              <a:t>Назарларыңызға рақмет</a:t>
            </a:r>
            <a:r>
              <a:rPr lang="ru-RU"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Times New Roman" panose="02020603050405020304" pitchFamily="18" charset="0"/>
                <a:cs typeface="Times New Roman" panose="02020603050405020304" pitchFamily="18" charset="0"/>
              </a:rPr>
              <a:t>!</a:t>
            </a:r>
          </a:p>
        </p:txBody>
      </p:sp>
      <p:sp>
        <p:nvSpPr>
          <p:cNvPr id="2" name="Заголовок 1">
            <a:extLst>
              <a:ext uri="{FF2B5EF4-FFF2-40B4-BE49-F238E27FC236}">
                <a16:creationId xmlns:a16="http://schemas.microsoft.com/office/drawing/2014/main" id="{FEFDDA70-8EE1-4112-8B63-C779610F20C2}"/>
              </a:ext>
            </a:extLst>
          </p:cNvPr>
          <p:cNvSpPr>
            <a:spLocks noGrp="1"/>
          </p:cNvSpPr>
          <p:nvPr>
            <p:ph type="ctrTitle"/>
          </p:nvPr>
        </p:nvSpPr>
        <p:spPr>
          <a:xfrm>
            <a:off x="1371600" y="825204"/>
            <a:ext cx="9144000" cy="3137196"/>
          </a:xfrm>
        </p:spPr>
        <p:txBody>
          <a:bodyPr>
            <a:noAutofit/>
          </a:bodyPr>
          <a:lstStyle/>
          <a:p>
            <a:r>
              <a:rPr lang="kk-KZ" sz="3000" b="1" dirty="0">
                <a:latin typeface="Times New Roman" panose="02020603050405020304" pitchFamily="18" charset="0"/>
                <a:cs typeface="Times New Roman" panose="02020603050405020304" pitchFamily="18" charset="0"/>
              </a:rPr>
              <a:t>107 Жергілікті атқарушы органның кезек күттірмейтін шығындарға арналған резерві есебінен іс-шараларды өткізу </a:t>
            </a:r>
            <a:r>
              <a:rPr lang="kk-KZ" sz="3000" dirty="0">
                <a:latin typeface="Times New Roman" panose="02020603050405020304" pitchFamily="18" charset="0"/>
                <a:cs typeface="Times New Roman" panose="02020603050405020304" pitchFamily="18" charset="0"/>
              </a:rPr>
              <a:t>(су тасқынына қарсы іс-шараларды жүргізу (көпірлерді, арықтарды, су өткізгіш құбырларды қардан тазарту, қарды тазалау) жұмыстары) – </a:t>
            </a:r>
            <a:r>
              <a:rPr lang="kk-KZ" sz="3000" b="1" dirty="0">
                <a:latin typeface="Times New Roman" panose="02020603050405020304" pitchFamily="18" charset="0"/>
                <a:cs typeface="Times New Roman" panose="02020603050405020304" pitchFamily="18" charset="0"/>
              </a:rPr>
              <a:t>348,0 мың теңге</a:t>
            </a:r>
            <a:r>
              <a:rPr lang="ru-RU" sz="3000"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92291838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TotalTime>
  <Words>477</Words>
  <Application>Microsoft Office PowerPoint</Application>
  <PresentationFormat>Широкоэкранный</PresentationFormat>
  <Paragraphs>33</Paragraphs>
  <Slides>7</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7</vt:i4>
      </vt:variant>
    </vt:vector>
  </HeadingPairs>
  <TitlesOfParts>
    <vt:vector size="12" baseType="lpstr">
      <vt:lpstr>Arial</vt:lpstr>
      <vt:lpstr>Calibri</vt:lpstr>
      <vt:lpstr>Calibri Light</vt:lpstr>
      <vt:lpstr>Times New Roman</vt:lpstr>
      <vt:lpstr>Тема Office</vt:lpstr>
      <vt:lpstr>2023 жылға  АЗАМАТТЫҚ БЮДЖЕТ   «Қарағанды облысы Бұқар жырау ауданы Керней ауылдық округі әкімінің аппараты» ММ   (бюджетті атқару сатысында) </vt:lpstr>
      <vt:lpstr>Керней ауылдық округінің 2023 жылға арналған бюджетінің орындалуы</vt:lpstr>
      <vt:lpstr>2023 жылға арналған кірістер жоспарының орындалуы</vt:lpstr>
      <vt:lpstr>Бюджет шығыстарының орындалуы</vt:lpstr>
      <vt:lpstr>07 Тұрғын үй-коммуналдық шаруашылық</vt:lpstr>
      <vt:lpstr>12 Көлік және байланыс  «Аудандық маңызы бар қалаларда, ауылдарда, кенттерде, ауылдық округтерде автомобиль жолдарының жұмыс істеуін қамтамасыз ету» - Керней ауылдық округінде жолдарды қысқы және көктем мерзімде күтіп ұстау жұмыстары (жолдарды қардан тазарту) – 2 500,0 мың теңге. </vt:lpstr>
      <vt:lpstr>107 Жергілікті атқарушы органның кезек күттірмейтін шығындарға арналған резерві есебінен іс-шараларды өткізу (су тасқынына қарсы іс-шараларды жүргізу (көпірлерді, арықтарды, су өткізгіш құбырларды қардан тазарту, қарды тазалау) жұмыстары) – 348,0 мың теңге.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26</cp:revision>
  <dcterms:created xsi:type="dcterms:W3CDTF">2025-01-24T08:11:26Z</dcterms:created>
  <dcterms:modified xsi:type="dcterms:W3CDTF">2025-01-27T10:45:11Z</dcterms:modified>
</cp:coreProperties>
</file>