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57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5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esktop\&#1050;&#1045;&#1056;&#1053;&#1045;&#1049;%202024\&#1043;&#1041;%202024%20&#1080;&#1089;&#1087;&#1086;&#1083;&#1085;&#1077;&#1085;&#1080;&#1077;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604159470960291"/>
          <c:y val="0.1109465574350582"/>
          <c:w val="0.58504494443890787"/>
          <c:h val="0.41625668389520404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56-4288-851D-10509C092E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56-4288-851D-10509C092E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56-4288-851D-10509C092E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56-4288-851D-10509C092E6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56-4288-851D-10509C092E6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156-4288-851D-10509C092E6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156-4288-851D-10509C092E66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156-4288-851D-10509C092E66}"/>
              </c:ext>
            </c:extLst>
          </c:dPt>
          <c:cat>
            <c:strRef>
              <c:f>'рус+'!$A$4:$A$8</c:f>
              <c:strCache>
                <c:ptCount val="5"/>
                <c:pt idx="0">
                  <c:v>Индивидуальный подоходный налог - 1 947,0 тыс.тенге</c:v>
                </c:pt>
                <c:pt idx="1">
                  <c:v>Земельный налог с физических лиц - 11,0 тыс.тенге</c:v>
                </c:pt>
                <c:pt idx="2">
                  <c:v>Hалог на транспортные средства с физических лиц - 3 200,0 тыс.тенге</c:v>
                </c:pt>
                <c:pt idx="3">
                  <c:v>Hалог на имущество физических лиц- 156,0 тыс.тенге</c:v>
                </c:pt>
                <c:pt idx="4">
                  <c:v>Плата за пользование земельными участками - 10,0 тыс.тенге</c:v>
                </c:pt>
              </c:strCache>
            </c:strRef>
          </c:cat>
          <c:val>
            <c:numRef>
              <c:f>'рус+'!$B$4:$B$8</c:f>
              <c:numCache>
                <c:formatCode>General</c:formatCode>
                <c:ptCount val="5"/>
                <c:pt idx="0">
                  <c:v>1947</c:v>
                </c:pt>
                <c:pt idx="1">
                  <c:v>11</c:v>
                </c:pt>
                <c:pt idx="2">
                  <c:v>3200</c:v>
                </c:pt>
                <c:pt idx="3">
                  <c:v>156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156-4288-851D-10509C092E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076597355802596"/>
          <c:y val="0.60101990213421985"/>
          <c:w val="0.63846796187106114"/>
          <c:h val="0.381264099272830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8C7AAF-1231-4DBB-B38F-EE89730C67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BF540A-7F44-4CF4-AEB3-8EA4885EB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74ADB3-9E1C-412C-A9E4-A107F14D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CD864-A18B-47CB-9BB3-3ECD47D7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FFFC9B-3DB4-4F6D-9D0B-D44618F6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76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B9E8E7-26C3-44DB-B226-3EDFBCF8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1050A5-7BBE-4DD3-A5A0-361CA20BB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EDA21D-AD4D-4A9A-98B6-D499424E0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FEA1BE-6E88-494A-BD3D-E8EFD81CD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2875A1-23E2-4000-8A2B-3EB73E57E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999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AE0A5-7D24-4EEF-BD5D-134E7D819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94264B-12D2-4262-BED1-2DFC045C9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049C16-2601-4242-9DFE-BC57B3EEF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792456-05D2-494F-A9B2-6BCBDC83A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6F97F7-03B8-4F46-8591-DFA39388A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57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D68FA-A1B1-4D3F-9108-3A5B2E240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DE7F5B-712C-4E13-B59C-22B8E532F3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7F64FAE-FF73-4BA6-BAF1-245E22F31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8512B7-170A-4233-A995-C9E1FDECE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52EBFB-751F-446B-9F3E-F6BAF333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3047092-004E-4261-B1A3-C7E15E091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08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3B340-06A1-4B64-82F1-7605E58E5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6278C6-133E-4EED-9AAF-C1A4E872A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BFC697-E19E-4E84-90A7-2CFC05F348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C729523-CB6A-4076-AA21-0B33F34735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8848BB8-67BA-45D9-B6A7-07C3F0946E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D25C0DC-E334-40FE-AB87-489150BBE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BED0425-25CB-47DD-9034-F0D72AD68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2416B83-6BA4-49E2-A2F6-5F6FFEDB4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61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44BB2F-B60D-4A93-AE92-06878CDFE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9E770E-A373-4C1C-B0F8-033C518DC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EFEB3A-41CC-41DB-91FA-D57511F63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E4CD69-F007-4634-8051-8795240EC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83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22C1BA-2DBE-4787-969E-EB1D519B8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6113E5-3535-4B97-89D7-E6FB7B78C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A32BAE1-5872-4EDA-B5A7-0CE833397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349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3DD5FE-BCD7-4524-B9AF-88E6BE6B9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31FFD8-D662-402A-AAE5-439FD5DE8C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4E0F46-99C3-4BA1-89D4-3ACCA57883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165A87-EAD4-4883-89CD-00AFDB2CF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91D597-1E23-4F4E-B347-D8837BC24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205765-67CB-4FAD-97C2-4FDF40C3A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98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3C4F6-7D33-461B-83E4-D42C7F397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14CF56-B179-4933-8B0B-DE4CE4DA2E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2B5FF1-0D3E-4A5E-95D7-EF80E30E0F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2083D7-E794-4F13-964F-B7972248A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9FD51CA-2860-4D2F-866A-4B18D7B88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F365FF-01AA-470E-B208-B98B87A82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206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947527-CECB-4CC2-A5D5-DFBB85EF7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AD32A4-D553-45D6-B66D-258AC266C4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98B0CB-F998-4C45-A145-286E1F76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DD4656-B058-486D-B6FE-E53F8049D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9F8ED5-398B-4949-92AD-3B8E31194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13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EC076FC-15CC-4EF9-9609-656EDCFE66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1991542-3B45-4B48-8471-1CAA75DB7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D76B78-303A-4005-9E60-B44746B01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F1655F-A123-450F-92CF-3CD2BDE38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E30653-F651-47E2-9547-3396914B2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49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BF49B7-A547-435E-B5B1-18E6DB76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7D4EE8-2527-4701-9BB6-9A4F6AEC20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4BE69C-9A85-4175-9D85-33DEE7F10A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783EF-247F-410E-BB8C-1D9F179FC205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B7720D-DB3C-48AD-8E99-45D2DB4365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1F8545-9B0D-4C11-ABD0-CB4E33A63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33E1-5714-44D6-8D5F-9F7D7DCEE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405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F1F597-278F-4C45-8656-5332EB785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85447"/>
            <a:ext cx="9144000" cy="5720862"/>
          </a:xfrm>
        </p:spPr>
        <p:txBody>
          <a:bodyPr>
            <a:normAutofit/>
          </a:bodyPr>
          <a:lstStyle/>
          <a:p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</a:t>
            </a:r>
            <a:b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</a:t>
            </a:r>
            <a:br>
              <a:rPr lang="ru-RU" sz="5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(н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 стадии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</a:t>
            </a:r>
            <a:r>
              <a:rPr lang="ru-RU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6261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19EE7E-5ACA-41E7-99AE-0317CCA49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сельского округа Керней за 2023 год</a:t>
            </a:r>
          </a:p>
        </p:txBody>
      </p:sp>
      <p:sp>
        <p:nvSpPr>
          <p:cNvPr id="3" name="Выноска: стрелка вниз 2">
            <a:extLst>
              <a:ext uri="{FF2B5EF4-FFF2-40B4-BE49-F238E27FC236}">
                <a16:creationId xmlns:a16="http://schemas.microsoft.com/office/drawing/2014/main" id="{CDD68989-52C2-4FDB-8685-FE599412E457}"/>
              </a:ext>
            </a:extLst>
          </p:cNvPr>
          <p:cNvSpPr/>
          <p:nvPr/>
        </p:nvSpPr>
        <p:spPr>
          <a:xfrm>
            <a:off x="852855" y="1929727"/>
            <a:ext cx="2118945" cy="193174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Субвенция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 млн. 845 тыс. тенге</a:t>
            </a:r>
          </a:p>
          <a:p>
            <a:pPr algn="ctr"/>
            <a:endParaRPr lang="ru-RU" dirty="0"/>
          </a:p>
        </p:txBody>
      </p:sp>
      <p:sp>
        <p:nvSpPr>
          <p:cNvPr id="6" name="Выноска: стрелка вниз 5">
            <a:extLst>
              <a:ext uri="{FF2B5EF4-FFF2-40B4-BE49-F238E27FC236}">
                <a16:creationId xmlns:a16="http://schemas.microsoft.com/office/drawing/2014/main" id="{77835BC6-B39A-4235-BFEC-42F050FDD9BB}"/>
              </a:ext>
            </a:extLst>
          </p:cNvPr>
          <p:cNvSpPr/>
          <p:nvPr/>
        </p:nvSpPr>
        <p:spPr>
          <a:xfrm>
            <a:off x="5651990" y="1929726"/>
            <a:ext cx="1799494" cy="193174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млн. 501 тыс. тенге</a:t>
            </a:r>
          </a:p>
        </p:txBody>
      </p:sp>
      <p:sp>
        <p:nvSpPr>
          <p:cNvPr id="7" name="Выноска: стрелка вниз 6">
            <a:extLst>
              <a:ext uri="{FF2B5EF4-FFF2-40B4-BE49-F238E27FC236}">
                <a16:creationId xmlns:a16="http://schemas.microsoft.com/office/drawing/2014/main" id="{C60BD235-9B1B-406B-B1FA-18C82A67DEC6}"/>
              </a:ext>
            </a:extLst>
          </p:cNvPr>
          <p:cNvSpPr/>
          <p:nvPr/>
        </p:nvSpPr>
        <p:spPr>
          <a:xfrm>
            <a:off x="3252422" y="1929727"/>
            <a:ext cx="2118946" cy="193174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Доходы: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млн. 324 тыс. тенге (5 видов налога)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0D6956B2-BA0F-4844-BA37-ADF60478165F}"/>
              </a:ext>
            </a:extLst>
          </p:cNvPr>
          <p:cNvSpPr/>
          <p:nvPr/>
        </p:nvSpPr>
        <p:spPr>
          <a:xfrm>
            <a:off x="1765788" y="4171297"/>
            <a:ext cx="8850923" cy="161778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сельского округа составляет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 млн. 743 тыс. тенге</a:t>
            </a:r>
          </a:p>
        </p:txBody>
      </p:sp>
      <p:sp>
        <p:nvSpPr>
          <p:cNvPr id="8" name="Выноска: стрелка вниз 7">
            <a:extLst>
              <a:ext uri="{FF2B5EF4-FFF2-40B4-BE49-F238E27FC236}">
                <a16:creationId xmlns:a16="http://schemas.microsoft.com/office/drawing/2014/main" id="{D9F15880-D45E-4BB0-A490-C3174D6F33B9}"/>
              </a:ext>
            </a:extLst>
          </p:cNvPr>
          <p:cNvSpPr/>
          <p:nvPr/>
        </p:nvSpPr>
        <p:spPr>
          <a:xfrm>
            <a:off x="9633070" y="1929725"/>
            <a:ext cx="1799494" cy="193174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Используемые остатки бюджетных средств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725 тыс. тенге</a:t>
            </a:r>
          </a:p>
        </p:txBody>
      </p:sp>
      <p:sp>
        <p:nvSpPr>
          <p:cNvPr id="9" name="Выноска: стрелка вниз 8">
            <a:extLst>
              <a:ext uri="{FF2B5EF4-FFF2-40B4-BE49-F238E27FC236}">
                <a16:creationId xmlns:a16="http://schemas.microsoft.com/office/drawing/2014/main" id="{B613078C-DE60-402D-BBA0-8165E5BC43A1}"/>
              </a:ext>
            </a:extLst>
          </p:cNvPr>
          <p:cNvSpPr/>
          <p:nvPr/>
        </p:nvSpPr>
        <p:spPr>
          <a:xfrm>
            <a:off x="7603884" y="1929726"/>
            <a:ext cx="1799494" cy="1931741"/>
          </a:xfrm>
          <a:prstGeom prst="downArrowCallou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Резерв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348 тыс. тенге</a:t>
            </a:r>
          </a:p>
        </p:txBody>
      </p:sp>
    </p:spTree>
    <p:extLst>
      <p:ext uri="{BB962C8B-B14F-4D97-AF65-F5344CB8AC3E}">
        <p14:creationId xmlns:p14="http://schemas.microsoft.com/office/powerpoint/2010/main" val="1555010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DFABB-0404-4927-95A9-E666CBC214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0645" y="316523"/>
            <a:ext cx="11371385" cy="738554"/>
          </a:xfrm>
        </p:spPr>
        <p:txBody>
          <a:bodyPr>
            <a:normAutofit/>
          </a:bodyPr>
          <a:lstStyle/>
          <a:p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плана по доходам за 2023 год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2A8A6F-AFB8-41F1-8582-D8DB54AB6B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89538"/>
            <a:ext cx="9144000" cy="1055077"/>
          </a:xfrm>
        </p:spPr>
        <p:txBody>
          <a:bodyPr>
            <a:normAutofit/>
          </a:bodyPr>
          <a:lstStyle/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плане 3 464 тыс. тенге по доходам, выполнение составило 5 324 тыс. тенге (153,7%), в том числе: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B7273D3C-6A66-4526-B6A0-8ACDE4FFD2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0364132"/>
              </p:ext>
            </p:extLst>
          </p:nvPr>
        </p:nvGraphicFramePr>
        <p:xfrm>
          <a:off x="480645" y="2240279"/>
          <a:ext cx="10987455" cy="4301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044894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B7BC08-AA4D-4438-B598-955F1D85B9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171451"/>
            <a:ext cx="10915650" cy="819150"/>
          </a:xfrm>
        </p:spPr>
        <p:txBody>
          <a:bodyPr>
            <a:normAutofit/>
          </a:bodyPr>
          <a:lstStyle/>
          <a:p>
            <a:pPr algn="ctr"/>
            <a:r>
              <a:rPr lang="ru-RU" sz="4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расходной части бюджета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24A7C1-CB5C-4E4B-9BE5-09EE314B2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8701" y="1162053"/>
            <a:ext cx="10048874" cy="509587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услуги общего характера 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«Услуги по обеспечению деятельности акима города районного значения, села, поселка, сельского округа» 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(оплата труда, налоги, приобретение ГСМ и угля, приобретение прочих запасов, коммунальные услуги, услуги связи, оплата прочих услуг и работ, командировки и служебные разъезды внутри страны, приобретение основных средств, 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становка высотной опоры с оборудованием для интернет связи в </a:t>
            </a:r>
            <a:r>
              <a:rPr lang="ru-RU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с.Акжар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51 106,0 </a:t>
            </a:r>
            <a:r>
              <a:rPr lang="ru-RU" sz="2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6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Капитальные расходы государственного органа» 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приобретение основных средств – 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63,0 </a:t>
            </a:r>
            <a:r>
              <a:rPr lang="ru-RU" sz="2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2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.тенге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ru-RU" sz="1800" dirty="0">
              <a:latin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664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A9BFB-EE07-4BD5-9C86-DD9A97958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1" y="457200"/>
            <a:ext cx="11249024" cy="619125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 Жилищно-коммунальное хозяйство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C59B01-EF3E-422C-9020-3E8239B3F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7725" y="1447800"/>
            <a:ext cx="10144125" cy="495300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«Освещение улиц в населенных пунктах» 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электроэнергия (уличное освещение), установка опор уличного освещения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с.Керней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с.Алгабас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обслуживание и ремонт электролиний уличного освещения с/о Керней, приобретение прочих запасов– 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6 030,0 тыс. тенге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санитарии населенных пунктов»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вывоз несанкционированных свалок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с.Керней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с.Акжар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содержание контейнера по сбору ртутьсодержащих ламп – 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1 540,0 </a:t>
            </a:r>
            <a:r>
              <a:rPr lang="ru-RU" sz="2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тыс.тенге</a:t>
            </a: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«Благоустройство и озеленение населенных пунктов»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-п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осадка деревьев </a:t>
            </a:r>
            <a:r>
              <a:rPr lang="ru-RU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с.Керней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текущий ремонт обелиска победы с. Керней, установка детской игровой площадки </a:t>
            </a:r>
            <a:r>
              <a:rPr lang="ru-RU" sz="26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с.Керней</a:t>
            </a:r>
            <a:r>
              <a:rPr lang="ru-RU" sz="2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Установка детской игровой площадки с. Алгабас,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обслуживание и текущий ремонт системы видеонаблюдения, изготовление баннера – 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9 975,0 тыс. тенге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648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7A9BFB-EE07-4BD5-9C86-DD9A979584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951" y="476250"/>
            <a:ext cx="11020424" cy="3305176"/>
          </a:xfrm>
        </p:spPr>
        <p:txBody>
          <a:bodyPr>
            <a:normAutofit/>
          </a:bodyPr>
          <a:lstStyle/>
          <a:p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Транспорт и коммуникации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«Обеспечение функционирования автомобильных дорог в городах районного значения, селах, поселках, сельских округах» </a:t>
            </a:r>
            <a:r>
              <a:rPr lang="ru-RU" sz="29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работы по зимнему и весеннему содержанию внутри поселковых дорог сельского округа Керней– 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2 500,0 </a:t>
            </a:r>
            <a:r>
              <a:rPr lang="ru-RU" sz="29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тыс.тенге</a:t>
            </a:r>
            <a:r>
              <a:rPr lang="ru-RU" sz="29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ru-RU" sz="2900" b="1" dirty="0"/>
            </a:br>
            <a:endParaRPr lang="ru-RU" sz="2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C59B01-EF3E-422C-9020-3E8239B3F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625" y="3657602"/>
            <a:ext cx="10144125" cy="2838448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08 Культура, спорт, туризм и информационное пространство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«Поддержка культурно-досуговой работы на местном уровне»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- 90,0 </a:t>
            </a:r>
            <a:r>
              <a:rPr lang="ru-RU" sz="26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«Проведение физкультурно-оздоровительных и спортивных мероприятий на местном уровне»</a:t>
            </a:r>
            <a:r>
              <a:rPr lang="ru-RU" sz="26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- 90 т</a:t>
            </a:r>
            <a:r>
              <a:rPr lang="ru-RU" sz="2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ыс. тенге.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75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7955F4-3281-488E-BC5F-FD6FB2D98A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"/>
            <a:ext cx="12192000" cy="685799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4D02850-E42D-4CC0-8030-90813374D43C}"/>
              </a:ext>
            </a:extLst>
          </p:cNvPr>
          <p:cNvSpPr/>
          <p:nvPr/>
        </p:nvSpPr>
        <p:spPr>
          <a:xfrm>
            <a:off x="1276350" y="4910435"/>
            <a:ext cx="915352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FC758-4A25-4578-AE0B-1F65BC70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550" y="576263"/>
            <a:ext cx="10515600" cy="345281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107 Проведение мероприятий за счет резерва местного исполнительного органа на неотложные затраты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(р</a:t>
            </a: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аботы по проведению противопаводковых мероприятий (очистка от снега мостов, арыков, водопропускных колец, вывоз снега</a:t>
            </a:r>
            <a:r>
              <a:rPr lang="ru-RU" sz="36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348,0 тыс. тенге. </a:t>
            </a:r>
          </a:p>
        </p:txBody>
      </p:sp>
    </p:spTree>
    <p:extLst>
      <p:ext uri="{BB962C8B-B14F-4D97-AF65-F5344CB8AC3E}">
        <p14:creationId xmlns:p14="http://schemas.microsoft.com/office/powerpoint/2010/main" val="1922918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478</Words>
  <Application>Microsoft Office PowerPoint</Application>
  <PresentationFormat>Широкоэкранный</PresentationFormat>
  <Paragraphs>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ГРАЖДАНСКИЙ БЮДЖЕТ ГУ «Аппарат акима сельского округа Керней Бухар-Жырауского района Карагандинской области»  на 2023 год (на стадии исполнения бюджета) </vt:lpstr>
      <vt:lpstr>Исполнение бюджета сельского округа Керней за 2023 год</vt:lpstr>
      <vt:lpstr>Исполнение плана по доходам за 2023 год</vt:lpstr>
      <vt:lpstr>Исполнение расходной части бюджета </vt:lpstr>
      <vt:lpstr>07 Жилищно-коммунальное хозяйство</vt:lpstr>
      <vt:lpstr>12 Транспорт и коммуникации  «Обеспечение функционирования автомобильных дорог в городах районного значения, селах, поселках, сельских округах» - работы по зимнему и весеннему содержанию внутри поселковых дорог сельского округа Керней– 2 500,0 тыс.тенге. </vt:lpstr>
      <vt:lpstr>107 Проведение мероприятий за счет резерва местного исполнительного органа на неотложные затраты (работы по проведению противопаводковых мероприятий (очистка от снега мостов, арыков, водопропускных колец, вывоз снега) – 348,0 тыс. тенге.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21</cp:revision>
  <dcterms:created xsi:type="dcterms:W3CDTF">2025-01-24T08:11:26Z</dcterms:created>
  <dcterms:modified xsi:type="dcterms:W3CDTF">2025-01-27T10:25:49Z</dcterms:modified>
</cp:coreProperties>
</file>