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89" r:id="rId3"/>
    <p:sldId id="290" r:id="rId4"/>
    <p:sldId id="319" r:id="rId5"/>
    <p:sldId id="294" r:id="rId6"/>
    <p:sldId id="300" r:id="rId7"/>
    <p:sldId id="301" r:id="rId8"/>
    <p:sldId id="302" r:id="rId9"/>
    <p:sldId id="303" r:id="rId10"/>
    <p:sldId id="306" r:id="rId11"/>
    <p:sldId id="311" r:id="rId12"/>
    <p:sldId id="312" r:id="rId13"/>
    <p:sldId id="307" r:id="rId14"/>
    <p:sldId id="313" r:id="rId15"/>
    <p:sldId id="314" r:id="rId16"/>
    <p:sldId id="318" r:id="rId17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6441" autoAdjust="0"/>
  </p:normalViewPr>
  <p:slideViewPr>
    <p:cSldViewPr>
      <p:cViewPr varScale="1">
        <p:scale>
          <a:sx n="107" d="100"/>
          <a:sy n="107" d="100"/>
        </p:scale>
        <p:origin x="114" y="6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10357,0 </a:t>
          </a:r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№110 "</a:t>
          </a:r>
          <a:r>
            <a:rPr lang="ru-RU" dirty="0" err="1" smtClean="0"/>
            <a:t>Үштөбе</a:t>
          </a:r>
          <a:r>
            <a:rPr lang="ru-RU" dirty="0" smtClean="0"/>
            <a:t> </a:t>
          </a:r>
          <a:r>
            <a:rPr lang="ru-RU" dirty="0" err="1" smtClean="0"/>
            <a:t>ауылы</a:t>
          </a:r>
          <a:r>
            <a:rPr lang="ru-RU" dirty="0" smtClean="0"/>
            <a:t> – </a:t>
          </a:r>
          <a:r>
            <a:rPr lang="ru-RU" dirty="0" err="1" smtClean="0"/>
            <a:t>Ботақара</a:t>
          </a:r>
          <a:r>
            <a:rPr lang="ru-RU" dirty="0" smtClean="0"/>
            <a:t> </a:t>
          </a:r>
          <a:r>
            <a:rPr lang="ru-RU" dirty="0" err="1" smtClean="0"/>
            <a:t>кенті</a:t>
          </a:r>
          <a:r>
            <a:rPr lang="ru-RU" dirty="0" smtClean="0"/>
            <a:t>" -"</a:t>
          </a:r>
          <a:r>
            <a:rPr lang="ru-RU" dirty="0" err="1" smtClean="0"/>
            <a:t>Ботақара</a:t>
          </a:r>
          <a:r>
            <a:rPr lang="ru-RU" dirty="0" smtClean="0"/>
            <a:t> </a:t>
          </a:r>
          <a:r>
            <a:rPr lang="ru-RU" dirty="0" err="1" smtClean="0"/>
            <a:t>кенті-Үштөбе</a:t>
          </a:r>
          <a:r>
            <a:rPr lang="ru-RU" dirty="0" smtClean="0"/>
            <a:t> </a:t>
          </a:r>
          <a:r>
            <a:rPr lang="ru-RU" dirty="0" err="1" smtClean="0"/>
            <a:t>ауылы</a:t>
          </a:r>
          <a:r>
            <a:rPr lang="ru-RU" dirty="0" smtClean="0"/>
            <a:t>"</a:t>
          </a:r>
        </a:p>
        <a:p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 custT="1"/>
      <dgm:spPr/>
      <dgm:t>
        <a:bodyPr/>
        <a:lstStyle/>
        <a:p>
          <a:r>
            <a:rPr lang="ru-RU" sz="1600" dirty="0" smtClean="0"/>
            <a:t>4892,0 </a:t>
          </a:r>
          <a:r>
            <a:rPr lang="ru-RU" sz="1600" dirty="0" err="1" smtClean="0"/>
            <a:t>мың</a:t>
          </a:r>
          <a:r>
            <a:rPr lang="ru-RU" sz="1600" dirty="0" smtClean="0"/>
            <a:t> </a:t>
          </a:r>
          <a:r>
            <a:rPr lang="ru-RU" sz="1600" dirty="0" err="1" smtClean="0"/>
            <a:t>теңге</a:t>
          </a:r>
          <a:endParaRPr lang="ru-RU" sz="1600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№111 "Ғ. </a:t>
          </a:r>
          <a:r>
            <a:rPr lang="ru-RU" dirty="0" err="1" smtClean="0"/>
            <a:t>Мұстафин</a:t>
          </a:r>
          <a:r>
            <a:rPr lang="ru-RU" dirty="0" smtClean="0"/>
            <a:t> – </a:t>
          </a:r>
          <a:r>
            <a:rPr lang="ru-RU" dirty="0" err="1" smtClean="0"/>
            <a:t>ст.Нұра</a:t>
          </a:r>
          <a:r>
            <a:rPr lang="ru-RU" dirty="0" smtClean="0"/>
            <a:t>" 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 custLinFactNeighborX="117" custLinFactNeighborY="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 custT="1"/>
      <dgm:spPr/>
      <dgm:t>
        <a:bodyPr/>
        <a:lstStyle/>
        <a:p>
          <a:r>
            <a:rPr lang="ru-RU" sz="2000" dirty="0" smtClean="0"/>
            <a:t>6269,0 </a:t>
          </a:r>
          <a:r>
            <a:rPr lang="ru-RU" sz="2000" dirty="0" err="1" smtClean="0"/>
            <a:t>мың</a:t>
          </a:r>
          <a:r>
            <a:rPr lang="ru-RU" sz="2000" dirty="0" smtClean="0"/>
            <a:t> </a:t>
          </a:r>
          <a:r>
            <a:rPr lang="ru-RU" sz="2000" dirty="0" err="1" smtClean="0"/>
            <a:t>теңге</a:t>
          </a:r>
          <a:endParaRPr lang="ru-RU" sz="2000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№112 «</a:t>
          </a:r>
          <a:r>
            <a:rPr lang="ru-RU" dirty="0" err="1" smtClean="0"/>
            <a:t>Тұзды</a:t>
          </a:r>
          <a:r>
            <a:rPr lang="ru-RU" dirty="0" smtClean="0"/>
            <a:t> </a:t>
          </a:r>
          <a:r>
            <a:rPr lang="ru-RU" dirty="0" err="1" smtClean="0"/>
            <a:t>ауылы-Ботақара</a:t>
          </a:r>
          <a:r>
            <a:rPr lang="ru-RU" dirty="0" smtClean="0"/>
            <a:t>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 custT="1"/>
      <dgm:spPr/>
      <dgm:t>
        <a:bodyPr/>
        <a:lstStyle/>
        <a:p>
          <a:r>
            <a:rPr lang="kk-KZ" sz="2000" dirty="0" smtClean="0"/>
            <a:t>12479,0</a:t>
          </a:r>
          <a:r>
            <a:rPr lang="ru-RU" sz="2000" dirty="0" smtClean="0"/>
            <a:t> </a:t>
          </a:r>
          <a:r>
            <a:rPr lang="ru-RU" sz="2000" dirty="0" err="1" smtClean="0"/>
            <a:t>мың</a:t>
          </a:r>
          <a:r>
            <a:rPr lang="ru-RU" sz="2000" dirty="0" smtClean="0"/>
            <a:t> </a:t>
          </a:r>
          <a:r>
            <a:rPr lang="ru-RU" sz="2000" dirty="0" err="1" smtClean="0"/>
            <a:t>теңге</a:t>
          </a:r>
          <a:endParaRPr lang="ru-RU" sz="2000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№113 " </a:t>
          </a:r>
          <a:r>
            <a:rPr lang="ru-RU" dirty="0" err="1" smtClean="0"/>
            <a:t>Әуезов</a:t>
          </a:r>
          <a:r>
            <a:rPr lang="ru-RU" dirty="0" smtClean="0"/>
            <a:t> </a:t>
          </a:r>
          <a:r>
            <a:rPr lang="ru-RU" dirty="0" err="1" smtClean="0"/>
            <a:t>автобекеті</a:t>
          </a:r>
          <a:r>
            <a:rPr lang="ru-RU" dirty="0" smtClean="0"/>
            <a:t>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 custT="1"/>
      <dgm:spPr/>
      <dgm:t>
        <a:bodyPr/>
        <a:lstStyle/>
        <a:p>
          <a:r>
            <a:rPr lang="ru-RU" sz="2000" dirty="0" smtClean="0"/>
            <a:t>12479,0 </a:t>
          </a:r>
          <a:r>
            <a:rPr lang="ru-RU" sz="2000" dirty="0" err="1" smtClean="0"/>
            <a:t>мың</a:t>
          </a:r>
          <a:r>
            <a:rPr lang="ru-RU" sz="2000" dirty="0" smtClean="0"/>
            <a:t> </a:t>
          </a:r>
          <a:r>
            <a:rPr lang="ru-RU" sz="2000" dirty="0" err="1" smtClean="0"/>
            <a:t>теңге</a:t>
          </a:r>
          <a:endParaRPr lang="ru-RU" sz="2000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 114 «</a:t>
          </a:r>
          <a:r>
            <a:rPr lang="ru-RU" dirty="0" err="1" smtClean="0"/>
            <a:t>Н.Әбдіров</a:t>
          </a:r>
          <a:r>
            <a:rPr lang="ru-RU" dirty="0" smtClean="0"/>
            <a:t> </a:t>
          </a:r>
          <a:r>
            <a:rPr lang="ru-RU" dirty="0" err="1" smtClean="0"/>
            <a:t>көшесі</a:t>
          </a:r>
          <a:r>
            <a:rPr lang="ru-RU" dirty="0" smtClean="0"/>
            <a:t>- "</a:t>
          </a:r>
          <a:r>
            <a:rPr lang="ru-RU" dirty="0" err="1" smtClean="0"/>
            <a:t>Алихан</a:t>
          </a:r>
          <a:r>
            <a:rPr lang="ru-RU" dirty="0" smtClean="0"/>
            <a:t>« </a:t>
          </a:r>
          <a:r>
            <a:rPr lang="ru-RU" dirty="0" err="1" smtClean="0"/>
            <a:t>кафесі</a:t>
          </a:r>
          <a:r>
            <a:rPr lang="ru-RU" dirty="0" smtClean="0"/>
            <a:t>"</a:t>
          </a:r>
        </a:p>
        <a:p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 custT="1"/>
      <dgm:spPr/>
      <dgm:t>
        <a:bodyPr/>
        <a:lstStyle/>
        <a:p>
          <a:r>
            <a:rPr lang="ru-RU" sz="2000" dirty="0" smtClean="0"/>
            <a:t>13524,0 </a:t>
          </a:r>
          <a:r>
            <a:rPr lang="ru-RU" sz="2000" dirty="0" err="1" smtClean="0"/>
            <a:t>мың</a:t>
          </a:r>
          <a:r>
            <a:rPr lang="ru-RU" sz="2000" dirty="0" smtClean="0"/>
            <a:t> </a:t>
          </a:r>
          <a:r>
            <a:rPr lang="ru-RU" sz="2000" dirty="0" err="1" smtClean="0"/>
            <a:t>теңге</a:t>
          </a:r>
          <a:endParaRPr lang="ru-RU" sz="2000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№115 "</a:t>
          </a:r>
          <a:r>
            <a:rPr lang="ru-RU" dirty="0" err="1" smtClean="0"/>
            <a:t>Ботақара-Шешенқара-Белағаш</a:t>
          </a:r>
          <a:r>
            <a:rPr lang="ru-RU" dirty="0" smtClean="0"/>
            <a:t>"</a:t>
          </a:r>
        </a:p>
        <a:p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/>
            <a:t>Бағыт</a:t>
          </a:r>
          <a:r>
            <a:rPr lang="ru-RU" sz="1500" kern="1200" dirty="0" smtClean="0"/>
            <a:t> №110 "</a:t>
          </a:r>
          <a:r>
            <a:rPr lang="ru-RU" sz="1500" kern="1200" dirty="0" err="1" smtClean="0"/>
            <a:t>Үштөбе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ауылы</a:t>
          </a:r>
          <a:r>
            <a:rPr lang="ru-RU" sz="1500" kern="1200" dirty="0" smtClean="0"/>
            <a:t> – </a:t>
          </a:r>
          <a:r>
            <a:rPr lang="ru-RU" sz="1500" kern="1200" dirty="0" err="1" smtClean="0"/>
            <a:t>Ботақара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кенті</a:t>
          </a:r>
          <a:r>
            <a:rPr lang="ru-RU" sz="1500" kern="1200" dirty="0" smtClean="0"/>
            <a:t>" -"</a:t>
          </a:r>
          <a:r>
            <a:rPr lang="ru-RU" sz="1500" kern="1200" dirty="0" err="1" smtClean="0"/>
            <a:t>Ботақара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кенті-Үштөбе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ауылы</a:t>
          </a:r>
          <a:r>
            <a:rPr lang="ru-RU" sz="1500" kern="1200" dirty="0" smtClean="0"/>
            <a:t>"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10357,0 </a:t>
          </a:r>
          <a:r>
            <a:rPr lang="ru-RU" sz="1500" kern="1200" dirty="0" err="1" smtClean="0"/>
            <a:t>мың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теңге</a:t>
          </a:r>
          <a:endParaRPr lang="ru-RU" sz="1500" kern="1200" dirty="0"/>
        </a:p>
      </dsp:txBody>
      <dsp:txXfrm>
        <a:off x="3597982" y="42181"/>
        <a:ext cx="2454645" cy="1355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/>
            <a:t>Бағыт</a:t>
          </a:r>
          <a:r>
            <a:rPr lang="ru-RU" sz="2600" kern="1200" dirty="0" smtClean="0"/>
            <a:t> №111 "Ғ. </a:t>
          </a:r>
          <a:r>
            <a:rPr lang="ru-RU" sz="2600" kern="1200" dirty="0" err="1" smtClean="0"/>
            <a:t>Мұстафин</a:t>
          </a:r>
          <a:r>
            <a:rPr lang="ru-RU" sz="2600" kern="1200" dirty="0" smtClean="0"/>
            <a:t> – </a:t>
          </a:r>
          <a:r>
            <a:rPr lang="ru-RU" sz="2600" kern="1200" dirty="0" err="1" smtClean="0"/>
            <a:t>ст.Нұра</a:t>
          </a:r>
          <a:r>
            <a:rPr lang="ru-RU" sz="2600" kern="1200" dirty="0" smtClean="0"/>
            <a:t>" </a:t>
          </a:r>
          <a:endParaRPr lang="ru-RU" sz="26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396" y="405243"/>
          <a:ext cx="53889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396" y="531178"/>
        <a:ext cx="377229" cy="377803"/>
      </dsp:txXfrm>
    </dsp:sp>
    <dsp:sp modelId="{753431B7-5CB7-4F5F-AE83-730F171EDE8F}">
      <dsp:nvSpPr>
        <dsp:cNvPr id="0" name=""/>
        <dsp:cNvSpPr/>
      </dsp:nvSpPr>
      <dsp:spPr>
        <a:xfrm>
          <a:off x="3556989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4892,0 </a:t>
          </a:r>
          <a:r>
            <a:rPr lang="ru-RU" sz="1600" kern="1200" dirty="0" err="1" smtClean="0"/>
            <a:t>мың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теңге</a:t>
          </a:r>
          <a:endParaRPr lang="ru-RU" sz="1600" kern="1200" dirty="0"/>
        </a:p>
      </dsp:txBody>
      <dsp:txXfrm>
        <a:off x="3599170" y="42181"/>
        <a:ext cx="2454645" cy="135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/>
            <a:t>Бағыт</a:t>
          </a:r>
          <a:r>
            <a:rPr lang="ru-RU" sz="2600" kern="1200" dirty="0" smtClean="0"/>
            <a:t> №112 «</a:t>
          </a:r>
          <a:r>
            <a:rPr lang="ru-RU" sz="2600" kern="1200" dirty="0" err="1" smtClean="0"/>
            <a:t>Тұзды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ауылы-Ботақара</a:t>
          </a:r>
          <a:r>
            <a:rPr lang="ru-RU" sz="2600" kern="1200" dirty="0" smtClean="0"/>
            <a:t>»</a:t>
          </a:r>
          <a:endParaRPr lang="ru-RU" sz="26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6269,0 </a:t>
          </a:r>
          <a:r>
            <a:rPr lang="ru-RU" sz="2000" kern="1200" dirty="0" err="1" smtClean="0"/>
            <a:t>мың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теңге</a:t>
          </a:r>
          <a:endParaRPr lang="ru-RU" sz="2000" kern="1200" dirty="0"/>
        </a:p>
      </dsp:txBody>
      <dsp:txXfrm>
        <a:off x="3597982" y="42181"/>
        <a:ext cx="2454645" cy="13557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err="1" smtClean="0"/>
            <a:t>Бағыт</a:t>
          </a:r>
          <a:r>
            <a:rPr lang="ru-RU" sz="2600" kern="1200" dirty="0" smtClean="0"/>
            <a:t> №113 " </a:t>
          </a:r>
          <a:r>
            <a:rPr lang="ru-RU" sz="2600" kern="1200" dirty="0" err="1" smtClean="0"/>
            <a:t>Әуезов</a:t>
          </a:r>
          <a:r>
            <a:rPr lang="ru-RU" sz="2600" kern="1200" dirty="0" smtClean="0"/>
            <a:t> </a:t>
          </a:r>
          <a:r>
            <a:rPr lang="ru-RU" sz="2600" kern="1200" dirty="0" err="1" smtClean="0"/>
            <a:t>автобекеті</a:t>
          </a:r>
          <a:r>
            <a:rPr lang="ru-RU" sz="2600" kern="1200" dirty="0" smtClean="0"/>
            <a:t>"</a:t>
          </a:r>
          <a:endParaRPr lang="ru-RU" sz="26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/>
            <a:t>12479,0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мың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теңге</a:t>
          </a:r>
          <a:endParaRPr lang="ru-RU" sz="2000" kern="1200" dirty="0"/>
        </a:p>
      </dsp:txBody>
      <dsp:txXfrm>
        <a:off x="3597982" y="42181"/>
        <a:ext cx="2454645" cy="1355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/>
            <a:t>Бағыт</a:t>
          </a:r>
          <a:r>
            <a:rPr lang="ru-RU" sz="1900" kern="1200" dirty="0" smtClean="0"/>
            <a:t> № 114 «</a:t>
          </a:r>
          <a:r>
            <a:rPr lang="ru-RU" sz="1900" kern="1200" dirty="0" err="1" smtClean="0"/>
            <a:t>Н.Әбдіров</a:t>
          </a:r>
          <a:r>
            <a:rPr lang="ru-RU" sz="1900" kern="1200" dirty="0" smtClean="0"/>
            <a:t> </a:t>
          </a:r>
          <a:r>
            <a:rPr lang="ru-RU" sz="1900" kern="1200" dirty="0" err="1" smtClean="0"/>
            <a:t>көшесі</a:t>
          </a:r>
          <a:r>
            <a:rPr lang="ru-RU" sz="1900" kern="1200" dirty="0" smtClean="0"/>
            <a:t>- "</a:t>
          </a:r>
          <a:r>
            <a:rPr lang="ru-RU" sz="1900" kern="1200" dirty="0" err="1" smtClean="0"/>
            <a:t>Алихан</a:t>
          </a:r>
          <a:r>
            <a:rPr lang="ru-RU" sz="1900" kern="1200" dirty="0" smtClean="0"/>
            <a:t>« </a:t>
          </a:r>
          <a:r>
            <a:rPr lang="ru-RU" sz="1900" kern="1200" dirty="0" err="1" smtClean="0"/>
            <a:t>кафесі</a:t>
          </a:r>
          <a:r>
            <a:rPr lang="ru-RU" sz="1900" kern="1200" dirty="0" smtClean="0"/>
            <a:t>"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12479,0 </a:t>
          </a:r>
          <a:r>
            <a:rPr lang="ru-RU" sz="2000" kern="1200" dirty="0" err="1" smtClean="0"/>
            <a:t>мың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теңге</a:t>
          </a:r>
          <a:endParaRPr lang="ru-RU" sz="2000" kern="1200" dirty="0"/>
        </a:p>
      </dsp:txBody>
      <dsp:txXfrm>
        <a:off x="3597982" y="42181"/>
        <a:ext cx="2454645" cy="13557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Бағыт</a:t>
          </a:r>
          <a:r>
            <a:rPr lang="ru-RU" sz="1600" kern="1200" dirty="0" smtClean="0"/>
            <a:t> №115 "</a:t>
          </a:r>
          <a:r>
            <a:rPr lang="ru-RU" sz="1600" kern="1200" dirty="0" err="1" smtClean="0"/>
            <a:t>Ботақара-Шешенқара-Белағаш</a:t>
          </a:r>
          <a:r>
            <a:rPr lang="ru-RU" sz="1600" kern="1200" dirty="0" smtClean="0"/>
            <a:t>"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13524,0 </a:t>
          </a:r>
          <a:r>
            <a:rPr lang="ru-RU" sz="2000" kern="1200" dirty="0" err="1" smtClean="0"/>
            <a:t>мың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теңге</a:t>
          </a:r>
          <a:endParaRPr lang="ru-RU" sz="2000" kern="1200" dirty="0"/>
        </a:p>
      </dsp:txBody>
      <dsp:txXfrm>
        <a:off x="3597982" y="42181"/>
        <a:ext cx="2454645" cy="1355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5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22.02.2026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5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1885950"/>
            <a:ext cx="6686549" cy="169708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3583035"/>
            <a:ext cx="6686549" cy="844712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3FE2-1197-4B07-9E35-DD647DDB83D2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3242858"/>
            <a:ext cx="1308489" cy="583942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39715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1600200"/>
            <a:ext cx="6686550" cy="283321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1B57-B6FC-4666-B70A-8AAA53ABB6BE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4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544063"/>
            <a:ext cx="6686549" cy="11016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2647597"/>
            <a:ext cx="6686549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7E7F-AD66-4F5E-A527-02913003300E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33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1600200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1594666"/>
            <a:ext cx="3235398" cy="28332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ECAF-E1A2-400C-A9E6-52753D273426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13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479527"/>
            <a:ext cx="299454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1911725"/>
            <a:ext cx="3257170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477106"/>
            <a:ext cx="299925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1909304"/>
            <a:ext cx="3254006" cy="2515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CCA-BDB7-4E4E-BFF7-D832CEC01084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590837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69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BB371-5E2F-49FF-ABFD-660B9D9A601F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7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D5FE-0A82-40DB-B4D0-6D4D078BAD6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25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34566"/>
            <a:ext cx="2628899" cy="732234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334567"/>
            <a:ext cx="3886200" cy="406122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198960"/>
            <a:ext cx="2628899" cy="319682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5EA61-3408-4EE1-AD2C-D8848D913855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951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3600450"/>
            <a:ext cx="668655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476224"/>
            <a:ext cx="6686550" cy="2891228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4025504"/>
            <a:ext cx="6686550" cy="370284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9C6E7-EC62-4F07-8FDD-FC33C357F572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09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57200"/>
            <a:ext cx="6686549" cy="233778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46603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2628900"/>
            <a:ext cx="5652416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265535"/>
            <a:ext cx="6686549" cy="116689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238363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2433105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00253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1828800"/>
            <a:ext cx="6686550" cy="2043634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9931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457200"/>
            <a:ext cx="6295445" cy="21717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48600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17898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699150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70555"/>
            <a:ext cx="6686549" cy="2160015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3257550"/>
            <a:ext cx="6686550" cy="6286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3886200"/>
            <a:ext cx="6686550" cy="54721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683794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3737316"/>
            <a:ext cx="584825" cy="273844"/>
          </a:xfrm>
        </p:spPr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5313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0C55-F589-4843-B6A1-5E789FB5551D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501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470554"/>
            <a:ext cx="1655701" cy="3962863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470554"/>
            <a:ext cx="4857750" cy="39628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5912-783A-4711-8C65-CC2B26839F54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535782"/>
            <a:ext cx="1191395" cy="380473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91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171450"/>
            <a:ext cx="2138637" cy="4978971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589"/>
            <a:ext cx="1767506" cy="514052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468082"/>
            <a:ext cx="6683765" cy="96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1600200"/>
            <a:ext cx="668655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4597828"/>
            <a:ext cx="859712" cy="2777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6DDCE-3033-48D7-8714-312D3F73902A}" type="datetime1">
              <a:rPr lang="ru-RU" smtClean="0"/>
              <a:pPr/>
              <a:t>22.02.2026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4601856"/>
            <a:ext cx="571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860" y="590837"/>
            <a:ext cx="58482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2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9592" y="1779662"/>
            <a:ext cx="7402422" cy="1759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жылға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арналған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АЗАМАТТЫҚ БЮДЖЕТ</a:t>
            </a:r>
          </a:p>
          <a:p>
            <a:pPr algn="ctr"/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Бұқар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жырау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көлігі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автомобиль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жолдары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бөлімі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ММ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кезеңі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467246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/>
          <p:nvPr/>
        </p:nvCxnSpPr>
        <p:spPr>
          <a:xfrm>
            <a:off x="468313" y="915566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254A1FE-C35D-467E-AECC-E3205BB55752}"/>
              </a:ext>
            </a:extLst>
          </p:cNvPr>
          <p:cNvCxnSpPr/>
          <p:nvPr/>
        </p:nvCxnSpPr>
        <p:spPr>
          <a:xfrm>
            <a:off x="468313" y="4156075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62000" y="195534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Қаржыландыру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245547"/>
              </p:ext>
            </p:extLst>
          </p:nvPr>
        </p:nvGraphicFramePr>
        <p:xfrm>
          <a:off x="361056" y="915566"/>
          <a:ext cx="8586464" cy="385983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80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624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170672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773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2">
                <a:tc gridSpan="5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жылы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бөлінген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жылға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бөлінген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жылға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жылғы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001-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облыстық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бар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шаруашылығы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жолаушылар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көлігі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автомобиль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жолдары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саласындағы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деңгейде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саясатты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іске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жөніндегі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68025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58776,0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59862,0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60125,0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6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Сумен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жабдықтау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су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бұру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жүйесінің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жұмыс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істеуі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739669</a:t>
                      </a: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Елді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санитариясын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2084,0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3280,0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3280,0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3280,0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3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Автомобиль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жолдарының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жұмыс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істеуін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137969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137469,0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299778,0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299778,0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17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облыстық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бар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қалалардың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меншігіндегі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желілерін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пайдалануды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ұйымдастыру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189469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627534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ың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8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123478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err="1">
                <a:latin typeface="Arial" pitchFamily="34" charset="0"/>
                <a:cs typeface="Arial" pitchFamily="34" charset="0"/>
              </a:rPr>
              <a:t>Қаржыландыру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712029"/>
              </p:ext>
            </p:extLst>
          </p:nvPr>
        </p:nvGraphicFramePr>
        <p:xfrm>
          <a:off x="179512" y="751531"/>
          <a:ext cx="8658471" cy="411015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6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810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7971">
                <a:tc gridSpan="5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22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жылы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бөлінген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жылға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бөлінген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жылға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жылғы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77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қалалық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маңындағы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ауданішілік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қатынастар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жолаушылар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тасымалдарын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субсидиялау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68478,0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81141,0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81141,0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67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045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бар автомобиль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жолдарын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көшелерін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күрделі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жөндеу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460857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34133,0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77779,0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68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058-</a:t>
                      </a:r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мекендерде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жабдықтау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бұру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жүйесін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дамыту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000,0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Байланыс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желілерін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салу</a:t>
                      </a: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555526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9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123478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err="1">
                <a:latin typeface="Arial" pitchFamily="34" charset="0"/>
                <a:cs typeface="Arial" pitchFamily="34" charset="0"/>
              </a:rPr>
              <a:t>Қаржыландыру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943983"/>
              </p:ext>
            </p:extLst>
          </p:nvPr>
        </p:nvGraphicFramePr>
        <p:xfrm>
          <a:off x="179512" y="751532"/>
          <a:ext cx="8658471" cy="245885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6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810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8001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810">
                <a:tc gridSpan="5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жылы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бөлінген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жылға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бөлінген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жылға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жылғы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028-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Коммуналдық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шаруашылықты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дамыту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400000,0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2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113 -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тұрған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бюджеттерге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ағымдағы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нысаналы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трансферттері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721310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305471,0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555526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39552" y="1563638"/>
            <a:ext cx="8352927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lnSpc>
                <a:spcPct val="114000"/>
              </a:lnSpc>
              <a:buClrTx/>
              <a:buNone/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58776,0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(6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қызметкерлердің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штаттық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бірлігі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7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персонал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бірлігі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None/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     6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бірлік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қызметшілер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7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бірлік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персоналға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аударымдары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салықтары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жалақыны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мед.сауықтыруға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жәрдемақы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марапаттау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нәтижелері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автокөлікті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сақтандыру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ЖЖМ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сатып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алу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қорларды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сатып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алу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қағаз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кеңсе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керек-жарақтары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жазылым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байланысты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жұмыстарды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автокөлікті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ұстау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хабарландыру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жариялау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компьютерлік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техниканы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картридждерді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толтыру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бағдарламалық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етуді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сүйемелдеу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жолдарды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объектілері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ведомстволық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сараптамадан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өтіп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сметалық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құжаттаманы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жасау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жұмыстар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бланкілерді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дайындау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іссапар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).</a:t>
            </a:r>
            <a:endParaRPr lang="ru-RU" sz="15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sz="15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001 </a:t>
            </a:r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Ауданның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қаланың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шаруашылығы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көлігі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автомобиль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жолдары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деңгейде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саясатты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іске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асыру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30243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300000,0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округтерінде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сумен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жүйелерін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қызмет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көрсету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жұмыстар-300000,0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012 -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жүйесінің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істеуі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39552" y="915565"/>
            <a:ext cx="8326177" cy="361860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3280,0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:</a:t>
            </a: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747842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016 -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санитариясын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ету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314371"/>
              </p:ext>
            </p:extLst>
          </p:nvPr>
        </p:nvGraphicFramePr>
        <p:xfrm>
          <a:off x="660393" y="1275606"/>
          <a:ext cx="8111245" cy="325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98151">
                  <a:extLst>
                    <a:ext uri="{9D8B030D-6E8A-4147-A177-3AD203B41FA5}">
                      <a16:colId xmlns:a16="http://schemas.microsoft.com/office/drawing/2014/main" val="2394777881"/>
                    </a:ext>
                  </a:extLst>
                </a:gridCol>
                <a:gridCol w="1987390">
                  <a:extLst>
                    <a:ext uri="{9D8B030D-6E8A-4147-A177-3AD203B41FA5}">
                      <a16:colId xmlns:a16="http://schemas.microsoft.com/office/drawing/2014/main" val="3648460370"/>
                    </a:ext>
                  </a:extLst>
                </a:gridCol>
                <a:gridCol w="1825704">
                  <a:extLst>
                    <a:ext uri="{9D8B030D-6E8A-4147-A177-3AD203B41FA5}">
                      <a16:colId xmlns:a16="http://schemas.microsoft.com/office/drawing/2014/main" val="1282731532"/>
                    </a:ext>
                  </a:extLst>
                </a:gridCol>
              </a:tblGrid>
              <a:tr h="173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Тікелей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нәтиже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көрсеткіштері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Өлшем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бірлігі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Жоспар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66467"/>
                  </a:ext>
                </a:extLst>
              </a:tr>
              <a:tr h="125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2109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Дератизация </a:t>
                      </a:r>
                      <a:r>
                        <a:rPr lang="ru-RU" sz="1000" b="1" dirty="0" err="1" smtClean="0">
                          <a:effectLst/>
                        </a:rPr>
                        <a:t>бойынша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іс-шаралар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кеміргіштердің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нысандарда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болдырмауын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олардың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көбейуіне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тіршілік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етуіне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жүретін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жерлеріне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жағымсыз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жағдай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туғызуын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қамтамассыз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етеді</a:t>
                      </a:r>
                      <a:r>
                        <a:rPr lang="ru-RU" sz="1000" b="1" dirty="0" smtClean="0">
                          <a:effectLst/>
                        </a:rPr>
                        <a:t> (</a:t>
                      </a:r>
                      <a:r>
                        <a:rPr lang="ru-RU" sz="1000" b="1" dirty="0" err="1" smtClean="0">
                          <a:effectLst/>
                        </a:rPr>
                        <a:t>телімдерде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шатыр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ішішнде</a:t>
                      </a:r>
                      <a:r>
                        <a:rPr lang="ru-RU" sz="1000" b="1" dirty="0" smtClean="0">
                          <a:effectLst/>
                        </a:rPr>
                        <a:t>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м2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194916,71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820124302"/>
                  </a:ext>
                </a:extLst>
              </a:tr>
              <a:tr h="826296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Дезинсекция </a:t>
                      </a:r>
                      <a:r>
                        <a:rPr lang="ru-RU" sz="1000" b="1" dirty="0" err="1" smtClean="0">
                          <a:effectLst/>
                        </a:rPr>
                        <a:t>бойынша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іс-шаралар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буын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аяқтылардың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мүлдем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жойылуына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немесе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санының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азаюына</a:t>
                      </a:r>
                      <a:r>
                        <a:rPr lang="ru-RU" sz="1000" b="1" dirty="0" smtClean="0">
                          <a:effectLst/>
                        </a:rPr>
                        <a:t> (</a:t>
                      </a:r>
                      <a:r>
                        <a:rPr lang="ru-RU" sz="1000" b="1" dirty="0" err="1" smtClean="0">
                          <a:effectLst/>
                        </a:rPr>
                        <a:t>қауіпсіз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шегіне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дейін</a:t>
                      </a:r>
                      <a:r>
                        <a:rPr lang="ru-RU" sz="1000" b="1" dirty="0" smtClean="0">
                          <a:effectLst/>
                        </a:rPr>
                        <a:t>)  </a:t>
                      </a:r>
                      <a:r>
                        <a:rPr lang="ru-RU" sz="1000" b="1" dirty="0" err="1" smtClean="0">
                          <a:effectLst/>
                        </a:rPr>
                        <a:t>жол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береді</a:t>
                      </a:r>
                      <a:r>
                        <a:rPr lang="ru-RU" sz="1000" b="1" dirty="0" smtClean="0">
                          <a:effectLst/>
                        </a:rPr>
                        <a:t>, </a:t>
                      </a:r>
                      <a:r>
                        <a:rPr lang="ru-RU" sz="1000" b="1" dirty="0" err="1" smtClean="0">
                          <a:effectLst/>
                        </a:rPr>
                        <a:t>эпидемиологиялық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санитариялық</a:t>
                      </a:r>
                      <a:r>
                        <a:rPr lang="ru-RU" sz="1000" b="1" dirty="0" smtClean="0">
                          <a:effectLst/>
                        </a:rPr>
                        <a:t>- </a:t>
                      </a:r>
                      <a:r>
                        <a:rPr lang="ru-RU" sz="1000" b="1" dirty="0" err="1" smtClean="0">
                          <a:effectLst/>
                        </a:rPr>
                        <a:t>гигиеналық</a:t>
                      </a:r>
                      <a:r>
                        <a:rPr lang="ru-RU" sz="1000" b="1" dirty="0" smtClean="0">
                          <a:effectLst/>
                        </a:rPr>
                        <a:t>  </a:t>
                      </a:r>
                      <a:r>
                        <a:rPr lang="ru-RU" sz="1000" b="1" dirty="0" err="1" smtClean="0">
                          <a:effectLst/>
                        </a:rPr>
                        <a:t>маңызы</a:t>
                      </a:r>
                      <a:r>
                        <a:rPr lang="ru-RU" sz="1000" b="1" dirty="0" smtClean="0">
                          <a:effectLst/>
                        </a:rPr>
                        <a:t> бар, </a:t>
                      </a:r>
                      <a:r>
                        <a:rPr lang="ru-RU" sz="1000" b="1" dirty="0" err="1" smtClean="0">
                          <a:effectLst/>
                        </a:rPr>
                        <a:t>сонымен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қатар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адамдарды</a:t>
                      </a:r>
                      <a:r>
                        <a:rPr lang="ru-RU" sz="1000" b="1" dirty="0" smtClean="0">
                          <a:effectLst/>
                        </a:rPr>
                        <a:t>  </a:t>
                      </a:r>
                      <a:r>
                        <a:rPr lang="ru-RU" sz="1000" b="1" dirty="0" err="1" smtClean="0">
                          <a:effectLst/>
                        </a:rPr>
                        <a:t>қансорғыш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жәндіктердің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шағуынан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сақтайды</a:t>
                      </a:r>
                      <a:endParaRPr lang="ru-RU" sz="1000" b="1" dirty="0" smtClean="0">
                        <a:effectLst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га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7,8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52685450"/>
                  </a:ext>
                </a:extLst>
              </a:tr>
              <a:tr h="2242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 err="1" smtClean="0">
                          <a:effectLst/>
                        </a:rPr>
                        <a:t>Бағдарлама</a:t>
                      </a:r>
                      <a:r>
                        <a:rPr lang="ru-RU" sz="1050" b="1" dirty="0" smtClean="0">
                          <a:effectLst/>
                        </a:rPr>
                        <a:t> </a:t>
                      </a:r>
                      <a:r>
                        <a:rPr lang="ru-RU" sz="1050" b="1" dirty="0" err="1" smtClean="0">
                          <a:effectLst/>
                        </a:rPr>
                        <a:t>бойынша</a:t>
                      </a:r>
                      <a:r>
                        <a:rPr lang="ru-RU" sz="1050" b="1" dirty="0" smtClean="0">
                          <a:effectLst/>
                        </a:rPr>
                        <a:t> </a:t>
                      </a:r>
                      <a:r>
                        <a:rPr lang="ru-RU" sz="1050" b="1" dirty="0" err="1" smtClean="0">
                          <a:effectLst/>
                        </a:rPr>
                        <a:t>шығыстар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Өлшем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бірлігі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Жоспар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77646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Қарағанды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облысы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Бұқар-жырау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ауданы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аумағында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дезинсекциялау</a:t>
                      </a:r>
                      <a:r>
                        <a:rPr lang="ru-RU" sz="1000" b="1" dirty="0" smtClean="0">
                          <a:effectLst/>
                        </a:rPr>
                        <a:t>  </a:t>
                      </a:r>
                      <a:r>
                        <a:rPr lang="ru-RU" sz="1000" b="1" dirty="0" err="1" smtClean="0">
                          <a:effectLst/>
                        </a:rPr>
                        <a:t>жүргізу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теңге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r>
                        <a:rPr lang="kk-KZ" sz="1000" b="1" dirty="0" smtClean="0">
                          <a:effectLst/>
                        </a:rPr>
                        <a:t>600</a:t>
                      </a:r>
                      <a:r>
                        <a:rPr lang="en-US" sz="1000" b="1" dirty="0" smtClean="0">
                          <a:effectLst/>
                        </a:rPr>
                        <a:t>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extLst>
                  <a:ext uri="{0D108BD9-81ED-4DB2-BD59-A6C34878D82A}">
                    <a16:rowId xmlns:a16="http://schemas.microsoft.com/office/drawing/2014/main" val="2087663407"/>
                  </a:ext>
                </a:extLst>
              </a:tr>
              <a:tr h="4362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Қарағанды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облысы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Бұқар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жырау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ауданы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аумағында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дератизациялау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жүргізу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теңге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2680,0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extLst>
                  <a:ext uri="{0D108BD9-81ED-4DB2-BD59-A6C34878D82A}">
                    <a16:rowId xmlns:a16="http://schemas.microsoft.com/office/drawing/2014/main" val="4040098410"/>
                  </a:ext>
                </a:extLst>
              </a:tr>
              <a:tr h="198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Барлығы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теңге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3280,0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6482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- 137469,0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бар автомобиль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жолдарын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қысқы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ұстауға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жолдарды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қардан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тазарту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құбырларын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ашу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автожолдарды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жөндеуге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256,1 км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  <a:endParaRPr lang="ru-RU" sz="4800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«Автомобиль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жолдарының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істеуін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14000"/>
              </a:lnSpc>
              <a:buClrTx/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20000,0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14000"/>
              </a:lnSpc>
              <a:buClrTx/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полиция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ғимараты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әскери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комиссариатты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орталық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жылумен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жабдықтауға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қосу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жұмыстарына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026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қалалардың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меншігіндегі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желілерін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пайдалануды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ұйымдастыру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987574"/>
            <a:ext cx="7632848" cy="3600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- 60000,0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:</a:t>
            </a:r>
            <a:endParaRPr lang="ru-RU" sz="16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ауданішілік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қатынастар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166024490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269530495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ауданішілік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қатынастар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636412409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302029987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584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ауданішілік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қатынастар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51669562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102981648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210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83568" y="1563637"/>
            <a:ext cx="8136904" cy="32403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34133,0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Төрткөл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ауылындағы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1,5 км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кірме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жолды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жұмыстарды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аяқтауға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045-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автомобиль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көшелерін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күрделі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1000000,0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800" dirty="0" smtClean="0"/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қаласында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Индустриялық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парк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инфрақұрылымын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салу. 1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қосу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кешені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Шаруашылық-тұрмыстық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ағынды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суларды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тазарту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станциясы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құрылысты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жалғастыруға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058-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жүйесін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3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1091,0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 </a:t>
            </a:r>
            <a:endParaRPr lang="ru-RU" sz="1800" dirty="0" smtClean="0"/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Ботақара-Керней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арасындағы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трассада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АМС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құрылысы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ЖСҚ-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ға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ведомстводан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тыс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сараптама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жүргізуді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аяқтауға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Байланыс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желілерін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салу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5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305471,0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800" dirty="0" smtClean="0"/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кенттік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округтері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бөлінісінде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өңірлерді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дамытуға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нысаналы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трансферттерге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бөлінді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113 -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Төмен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тұрған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бюджеттерге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нысаналы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2823</TotalTime>
  <Words>897</Words>
  <Application>Microsoft Office PowerPoint</Application>
  <PresentationFormat>Экран (16:9)</PresentationFormat>
  <Paragraphs>186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Consolas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522</cp:revision>
  <cp:lastPrinted>2023-01-16T09:00:59Z</cp:lastPrinted>
  <dcterms:created xsi:type="dcterms:W3CDTF">2019-10-02T14:41:54Z</dcterms:created>
  <dcterms:modified xsi:type="dcterms:W3CDTF">2026-02-22T04:43:06Z</dcterms:modified>
</cp:coreProperties>
</file>