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89" r:id="rId3"/>
    <p:sldId id="290" r:id="rId4"/>
    <p:sldId id="319" r:id="rId5"/>
    <p:sldId id="294" r:id="rId6"/>
    <p:sldId id="300" r:id="rId7"/>
    <p:sldId id="301" r:id="rId8"/>
    <p:sldId id="302" r:id="rId9"/>
    <p:sldId id="303" r:id="rId10"/>
    <p:sldId id="306" r:id="rId11"/>
    <p:sldId id="311" r:id="rId12"/>
    <p:sldId id="312" r:id="rId13"/>
    <p:sldId id="307" r:id="rId14"/>
    <p:sldId id="313" r:id="rId15"/>
    <p:sldId id="314" r:id="rId16"/>
    <p:sldId id="318" r:id="rId17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6441" autoAdjust="0"/>
  </p:normalViewPr>
  <p:slideViewPr>
    <p:cSldViewPr>
      <p:cViewPr varScale="1">
        <p:scale>
          <a:sx n="107" d="100"/>
          <a:sy n="107" d="100"/>
        </p:scale>
        <p:origin x="114" y="60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10357,0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№110 «</a:t>
          </a:r>
          <a:r>
            <a:rPr lang="ru-RU" dirty="0" err="1" smtClean="0"/>
            <a:t>с.Уштобе</a:t>
          </a:r>
          <a:r>
            <a:rPr lang="ru-RU" dirty="0" smtClean="0"/>
            <a:t> – </a:t>
          </a:r>
          <a:r>
            <a:rPr lang="ru-RU" dirty="0" err="1" smtClean="0"/>
            <a:t>п.Ботакара</a:t>
          </a:r>
          <a:r>
            <a:rPr lang="ru-RU" dirty="0" smtClean="0"/>
            <a:t>»-«</a:t>
          </a:r>
          <a:r>
            <a:rPr lang="ru-RU" dirty="0" err="1" smtClean="0"/>
            <a:t>Ботакара</a:t>
          </a:r>
          <a:r>
            <a:rPr lang="ru-RU" dirty="0" smtClean="0"/>
            <a:t>-Уштобе»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4892,0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№111 «</a:t>
          </a:r>
          <a:r>
            <a:rPr lang="ru-RU" dirty="0" err="1" smtClean="0"/>
            <a:t>п.Г.Мустафина</a:t>
          </a:r>
          <a:r>
            <a:rPr lang="ru-RU" dirty="0" smtClean="0"/>
            <a:t> - </a:t>
          </a:r>
          <a:r>
            <a:rPr lang="ru-RU" dirty="0" err="1" smtClean="0"/>
            <a:t>ст.Нура</a:t>
          </a:r>
          <a:r>
            <a:rPr lang="ru-RU" dirty="0" smtClean="0"/>
            <a:t>»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6269,0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№112 «с. </a:t>
          </a:r>
          <a:r>
            <a:rPr lang="ru-RU" dirty="0" err="1" smtClean="0"/>
            <a:t>Тузды-Ботакара</a:t>
          </a:r>
          <a:r>
            <a:rPr lang="ru-RU" dirty="0" smtClean="0"/>
            <a:t>»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kk-KZ" dirty="0" smtClean="0"/>
            <a:t>12479,0</a:t>
          </a:r>
          <a:r>
            <a:rPr lang="ru-RU" dirty="0" smtClean="0"/>
            <a:t>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№113 "Квартал </a:t>
          </a:r>
          <a:r>
            <a:rPr lang="ru-RU" dirty="0" err="1" smtClean="0"/>
            <a:t>Ауэзова</a:t>
          </a:r>
          <a:r>
            <a:rPr lang="ru-RU" dirty="0" smtClean="0"/>
            <a:t>-автостанция"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12479,0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 114 "улица </a:t>
          </a:r>
          <a:r>
            <a:rPr lang="ru-RU" dirty="0" err="1" smtClean="0"/>
            <a:t>Н.Абдирова</a:t>
          </a:r>
          <a:r>
            <a:rPr lang="ru-RU" dirty="0" smtClean="0"/>
            <a:t> - кафе "</a:t>
          </a:r>
          <a:r>
            <a:rPr lang="ru-RU" dirty="0" err="1" smtClean="0"/>
            <a:t>Алихан</a:t>
          </a:r>
          <a:r>
            <a:rPr lang="ru-RU" dirty="0" smtClean="0"/>
            <a:t>""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13524,0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№115 "</a:t>
          </a:r>
          <a:r>
            <a:rPr lang="ru-RU" dirty="0" err="1" smtClean="0"/>
            <a:t>Ботакара-Шешенкара-Белагаш</a:t>
          </a:r>
          <a:r>
            <a:rPr lang="ru-RU" dirty="0" smtClean="0"/>
            <a:t>"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Маршрут №110 «</a:t>
          </a:r>
          <a:r>
            <a:rPr lang="ru-RU" sz="1800" kern="1200" dirty="0" err="1" smtClean="0"/>
            <a:t>с.Уштобе</a:t>
          </a:r>
          <a:r>
            <a:rPr lang="ru-RU" sz="1800" kern="1200" dirty="0" smtClean="0"/>
            <a:t> – </a:t>
          </a:r>
          <a:r>
            <a:rPr lang="ru-RU" sz="1800" kern="1200" dirty="0" err="1" smtClean="0"/>
            <a:t>п.Ботакара</a:t>
          </a:r>
          <a:r>
            <a:rPr lang="ru-RU" sz="1800" kern="1200" dirty="0" smtClean="0"/>
            <a:t>»-«</a:t>
          </a:r>
          <a:r>
            <a:rPr lang="ru-RU" sz="1800" kern="1200" dirty="0" err="1" smtClean="0"/>
            <a:t>Ботакара</a:t>
          </a:r>
          <a:r>
            <a:rPr lang="ru-RU" sz="1800" kern="1200" dirty="0" smtClean="0"/>
            <a:t>-Уштобе»</a:t>
          </a:r>
          <a:endParaRPr lang="ru-RU" sz="18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10357,0 </a:t>
          </a:r>
          <a:r>
            <a:rPr lang="ru-RU" sz="1800" kern="1200" dirty="0" err="1" smtClean="0"/>
            <a:t>тыс.тенге</a:t>
          </a:r>
          <a:endParaRPr lang="ru-RU" sz="1800" kern="1200" dirty="0"/>
        </a:p>
      </dsp:txBody>
      <dsp:txXfrm>
        <a:off x="3597982" y="42181"/>
        <a:ext cx="2454645" cy="1355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Маршрут №111 «</a:t>
          </a:r>
          <a:r>
            <a:rPr lang="ru-RU" sz="2100" kern="1200" dirty="0" err="1" smtClean="0"/>
            <a:t>п.Г.Мустафина</a:t>
          </a:r>
          <a:r>
            <a:rPr lang="ru-RU" sz="2100" kern="1200" dirty="0" smtClean="0"/>
            <a:t> - </a:t>
          </a:r>
          <a:r>
            <a:rPr lang="ru-RU" sz="2100" kern="1200" dirty="0" err="1" smtClean="0"/>
            <a:t>ст.Нура</a:t>
          </a:r>
          <a:r>
            <a:rPr lang="ru-RU" sz="2100" kern="1200" dirty="0" smtClean="0"/>
            <a:t>»</a:t>
          </a:r>
          <a:endParaRPr lang="ru-RU" sz="21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4892,0 </a:t>
          </a:r>
          <a:r>
            <a:rPr lang="ru-RU" sz="2100" kern="1200" dirty="0" err="1" smtClean="0"/>
            <a:t>тыс.тенге</a:t>
          </a:r>
          <a:endParaRPr lang="ru-RU" sz="2100" kern="1200" dirty="0"/>
        </a:p>
      </dsp:txBody>
      <dsp:txXfrm>
        <a:off x="3597982" y="42181"/>
        <a:ext cx="2454645" cy="13557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Маршрут №112 «с. </a:t>
          </a:r>
          <a:r>
            <a:rPr lang="ru-RU" sz="2300" kern="1200" dirty="0" err="1" smtClean="0"/>
            <a:t>Тузды-Ботакара</a:t>
          </a:r>
          <a:r>
            <a:rPr lang="ru-RU" sz="2300" kern="1200" dirty="0" smtClean="0"/>
            <a:t>»</a:t>
          </a:r>
          <a:endParaRPr lang="ru-RU" sz="23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6269,0 </a:t>
          </a:r>
          <a:r>
            <a:rPr lang="ru-RU" sz="2300" kern="1200" dirty="0" err="1" smtClean="0"/>
            <a:t>тыс.тенге</a:t>
          </a:r>
          <a:endParaRPr lang="ru-RU" sz="2300" kern="1200" dirty="0"/>
        </a:p>
      </dsp:txBody>
      <dsp:txXfrm>
        <a:off x="3597982" y="42181"/>
        <a:ext cx="2454645" cy="13557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Маршрут №113 "Квартал </a:t>
          </a:r>
          <a:r>
            <a:rPr lang="ru-RU" sz="2100" kern="1200" dirty="0" err="1" smtClean="0"/>
            <a:t>Ауэзова</a:t>
          </a:r>
          <a:r>
            <a:rPr lang="ru-RU" sz="2100" kern="1200" dirty="0" smtClean="0"/>
            <a:t>-автостанция"</a:t>
          </a:r>
          <a:endParaRPr lang="ru-RU" sz="21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12479,0</a:t>
          </a:r>
          <a:r>
            <a:rPr lang="ru-RU" sz="2100" kern="1200" dirty="0" smtClean="0"/>
            <a:t> </a:t>
          </a:r>
          <a:r>
            <a:rPr lang="ru-RU" sz="2100" kern="1200" dirty="0" err="1" smtClean="0"/>
            <a:t>тыс.тенге</a:t>
          </a:r>
          <a:endParaRPr lang="ru-RU" sz="2100" kern="1200" dirty="0"/>
        </a:p>
      </dsp:txBody>
      <dsp:txXfrm>
        <a:off x="3597982" y="42181"/>
        <a:ext cx="2454645" cy="13557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Маршрут № 114 "улица </a:t>
          </a:r>
          <a:r>
            <a:rPr lang="ru-RU" sz="2100" kern="1200" dirty="0" err="1" smtClean="0"/>
            <a:t>Н.Абдирова</a:t>
          </a:r>
          <a:r>
            <a:rPr lang="ru-RU" sz="2100" kern="1200" dirty="0" smtClean="0"/>
            <a:t> - кафе "</a:t>
          </a:r>
          <a:r>
            <a:rPr lang="ru-RU" sz="2100" kern="1200" dirty="0" err="1" smtClean="0"/>
            <a:t>Алихан</a:t>
          </a:r>
          <a:r>
            <a:rPr lang="ru-RU" sz="2100" kern="1200" dirty="0" smtClean="0"/>
            <a:t>""</a:t>
          </a:r>
          <a:endParaRPr lang="ru-RU" sz="21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12479,0 </a:t>
          </a:r>
          <a:r>
            <a:rPr lang="ru-RU" sz="2100" kern="1200" dirty="0" err="1" smtClean="0"/>
            <a:t>тыс.тенге</a:t>
          </a:r>
          <a:endParaRPr lang="ru-RU" sz="2100" kern="1200" dirty="0"/>
        </a:p>
      </dsp:txBody>
      <dsp:txXfrm>
        <a:off x="3597982" y="42181"/>
        <a:ext cx="2454645" cy="13557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Маршрут №115 "</a:t>
          </a:r>
          <a:r>
            <a:rPr lang="ru-RU" sz="2100" kern="1200" dirty="0" err="1" smtClean="0"/>
            <a:t>Ботакара-Шешенкара-Белагаш</a:t>
          </a:r>
          <a:r>
            <a:rPr lang="ru-RU" sz="2100" kern="1200" dirty="0" smtClean="0"/>
            <a:t>"</a:t>
          </a:r>
          <a:endParaRPr lang="ru-RU" sz="21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13524,0 </a:t>
          </a:r>
          <a:r>
            <a:rPr lang="ru-RU" sz="2100" kern="1200" dirty="0" err="1" smtClean="0"/>
            <a:t>тыс.тенге</a:t>
          </a:r>
          <a:endParaRPr lang="ru-RU" sz="2100" kern="1200" dirty="0"/>
        </a:p>
      </dsp:txBody>
      <dsp:txXfrm>
        <a:off x="3597982" y="42181"/>
        <a:ext cx="2454645" cy="1355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5" y="1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22.02.2026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43664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5" y="9443664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3FE2-1197-4B07-9E35-DD647DDB83D2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47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1B57-B6FC-4666-B70A-8AAA53ABB6BE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844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7E7F-AD66-4F5E-A527-02913003300E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33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ECAF-E1A2-400C-A9E6-52753D273426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13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CCA-BDB7-4E4E-BFF7-D832CEC01084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690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BB371-5E2F-49FF-ABFD-660B9D9A601F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7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D5FE-0A82-40DB-B4D0-6D4D078BAD6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25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5EA61-3408-4EE1-AD2C-D8848D913855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951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9C6E7-EC62-4F07-8FDD-FC33C357F572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809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46603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300253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89931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699150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55313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0C55-F589-4843-B6A1-5E789FB5551D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01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5912-783A-4711-8C65-CC2B26839F54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912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52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99592" y="1779662"/>
            <a:ext cx="7402422" cy="1759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ГРАЖДАНСКИЙ БЮДЖЕТ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 ГОД</a:t>
            </a:r>
          </a:p>
          <a:p>
            <a:pPr algn="ctr"/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ГУ «Отдел коммунального хозяйства, пассажирского транспорта и автомобильных дорог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Бухар-Жырауского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района »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(на стадии исполнения)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95736" y="467246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8705268-BC3E-44A8-BDD6-9A2957A9C142}"/>
              </a:ext>
            </a:extLst>
          </p:cNvPr>
          <p:cNvCxnSpPr/>
          <p:nvPr/>
        </p:nvCxnSpPr>
        <p:spPr>
          <a:xfrm>
            <a:off x="468313" y="915566"/>
            <a:ext cx="80645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254A1FE-C35D-467E-AECC-E3205BB55752}"/>
              </a:ext>
            </a:extLst>
          </p:cNvPr>
          <p:cNvCxnSpPr/>
          <p:nvPr/>
        </p:nvCxnSpPr>
        <p:spPr>
          <a:xfrm>
            <a:off x="468313" y="4156075"/>
            <a:ext cx="80645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62000" y="195534"/>
            <a:ext cx="8820000" cy="432000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Arial" pitchFamily="34" charset="0"/>
                <a:cs typeface="Arial" pitchFamily="34" charset="0"/>
              </a:rPr>
              <a:t>Финансирование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834208"/>
              </p:ext>
            </p:extLst>
          </p:nvPr>
        </p:nvGraphicFramePr>
        <p:xfrm>
          <a:off x="306016" y="918466"/>
          <a:ext cx="8586464" cy="387621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80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624">
                  <a:extLst>
                    <a:ext uri="{9D8B030D-6E8A-4147-A177-3AD203B41FA5}">
                      <a16:colId xmlns:a16="http://schemas.microsoft.com/office/drawing/2014/main" val="622218022"/>
                    </a:ext>
                  </a:extLst>
                </a:gridCol>
                <a:gridCol w="1170672">
                  <a:extLst>
                    <a:ext uri="{9D8B030D-6E8A-4147-A177-3AD203B41FA5}">
                      <a16:colId xmlns:a16="http://schemas.microsoft.com/office/drawing/2014/main" val="399280883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44036895"/>
                    </a:ext>
                  </a:extLst>
                </a:gridCol>
                <a:gridCol w="17739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042">
                <a:tc gridSpan="5"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Выделено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Выделено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001-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Услуги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 реализации государственной политики на местном уровне в области коммунального хозяйства, пассажирского транспорта и автомобильных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дорог</a:t>
                      </a:r>
                      <a:r>
                        <a:rPr lang="ru-RU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района (города областного  значения)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68025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58776,0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59862,0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60125,0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46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Функционирование системы водоснабжения и водоотведения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739669</a:t>
                      </a: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300000,0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300000,0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300000,0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Обеспечение санитарии населенных пунктов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2084,0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3280,0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3280,0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3280,0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3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023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Обеспечение функционирования автомобильных дорог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137969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137469,0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299778,0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299778,0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17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Организация эксплуатации тепловых сетей, находящихся в коммунальной собственности района (городов областного значения)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189469</a:t>
                      </a: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75864" y="627534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тыс. тенге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87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123478"/>
            <a:ext cx="8820000" cy="432000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Arial" pitchFamily="34" charset="0"/>
                <a:cs typeface="Arial" pitchFamily="34" charset="0"/>
              </a:rPr>
              <a:t>Финансирование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712029"/>
              </p:ext>
            </p:extLst>
          </p:nvPr>
        </p:nvGraphicFramePr>
        <p:xfrm>
          <a:off x="179512" y="751531"/>
          <a:ext cx="8658471" cy="401573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6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810">
                  <a:extLst>
                    <a:ext uri="{9D8B030D-6E8A-4147-A177-3AD203B41FA5}">
                      <a16:colId xmlns:a16="http://schemas.microsoft.com/office/drawing/2014/main" val="62221802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99280883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44036895"/>
                    </a:ext>
                  </a:extLst>
                </a:gridCol>
                <a:gridCol w="1800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7971">
                <a:tc gridSpan="5"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22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Выделено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Выделено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77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Субсидирование пассажирских перевозок по социально значимым городским (сельским), пригородным и внутрирайонным сообщениям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68478,0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81141,0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81141,0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67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045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Капитальный и средний ремонт автомобильных дорог районного значения и улиц населенных пунктов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460857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34133,0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77779,0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68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058-</a:t>
                      </a:r>
                      <a:r>
                        <a:rPr lang="kk-K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Развитие системы водоснабжения и водоотведения в сельских населенных пунктах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500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000,0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37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075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Строительство сетей связи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1091,0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75864" y="555526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тыс. тенге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94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123478"/>
            <a:ext cx="8820000" cy="432000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Arial" pitchFamily="34" charset="0"/>
                <a:cs typeface="Arial" pitchFamily="34" charset="0"/>
              </a:rPr>
              <a:t>Финансирование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611162"/>
              </p:ext>
            </p:extLst>
          </p:nvPr>
        </p:nvGraphicFramePr>
        <p:xfrm>
          <a:off x="179512" y="751532"/>
          <a:ext cx="8658471" cy="245885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6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810">
                  <a:extLst>
                    <a:ext uri="{9D8B030D-6E8A-4147-A177-3AD203B41FA5}">
                      <a16:colId xmlns:a16="http://schemas.microsoft.com/office/drawing/2014/main" val="62221802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99280883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44036895"/>
                    </a:ext>
                  </a:extLst>
                </a:gridCol>
                <a:gridCol w="1800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7810">
                <a:tc gridSpan="5"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7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Выделено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Выделено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09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028-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Развитие коммунального хозяйства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2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113 - 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Целевые текущие трансферты нижестоящим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бюджетам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721310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305471,0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75864" y="555526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тыс. тенге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539552" y="1563638"/>
            <a:ext cx="8352927" cy="33843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14000"/>
              </a:lnSpc>
              <a:buClrTx/>
              <a:buNone/>
            </a:pP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58776,0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 (6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штат.ед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. госслужащих и 7 ед. тех.персонал)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на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выплату заработной платы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с отчислениями и налогами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6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шт.ед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госслужащие 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7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ед. тех.персонал,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леч.пособие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оздоровление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гос.служ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., премирование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гос.служ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по результатам оценки деятельности, страхование автомашины, приобретение ГСМ, приобретение прочих запасов (бумага, канцелярские принадлежности, подписка), на оплату связи, на оплату прочих услуг и работ (содержание автотранспорта, опубликование объявлении, текущий ремонт компьютерной техники, услуги по заправке картриджей, сопровождение программного обеспечения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работы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по составлению сметной документации с прохождением ведомственной экспертизы по объектам среднего ремонта дорог,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изготовление бланков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командировочные расходы).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sz="1500" b="1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001 </a:t>
            </a:r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Услуги по реализации государственной</a:t>
            </a:r>
          </a:p>
          <a:p>
            <a:pPr algn="ctr"/>
            <a:r>
              <a:rPr lang="ru-RU" sz="1400" b="1" i="1" dirty="0">
                <a:latin typeface="Arial" pitchFamily="34" charset="0"/>
                <a:cs typeface="Arial" pitchFamily="34" charset="0"/>
              </a:rPr>
              <a:t>политики на местном уровне в области</a:t>
            </a:r>
          </a:p>
          <a:p>
            <a:pPr algn="ctr"/>
            <a:r>
              <a:rPr lang="ru-RU" sz="1400" b="1" i="1" dirty="0">
                <a:latin typeface="Arial" pitchFamily="34" charset="0"/>
                <a:cs typeface="Arial" pitchFamily="34" charset="0"/>
              </a:rPr>
              <a:t>коммунального хозяйства, пассажирского</a:t>
            </a:r>
          </a:p>
          <a:p>
            <a:pPr algn="ctr"/>
            <a:r>
              <a:rPr lang="ru-RU" sz="1400" b="1" i="1" dirty="0">
                <a:latin typeface="Arial" pitchFamily="34" charset="0"/>
                <a:cs typeface="Arial" pitchFamily="34" charset="0"/>
              </a:rPr>
              <a:t>транспорта и автомобильных 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дорог района 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(города областного 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 значения)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/>
            </a:r>
            <a:br>
              <a:rPr lang="ru-RU" sz="1400" b="1" i="1" dirty="0"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>
                <a:latin typeface="Arial" pitchFamily="34" charset="0"/>
                <a:cs typeface="Arial" pitchFamily="34" charset="0"/>
              </a:rPr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30243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300000,0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Бюджетные средства выделены:</a:t>
            </a: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000" dirty="0" smtClean="0"/>
              <a:t>Работы </a:t>
            </a:r>
            <a:r>
              <a:rPr lang="ru-RU" sz="2000" dirty="0"/>
              <a:t>по текущему ремонту и обслуживанию систем водоснабжения в сельских округах </a:t>
            </a:r>
            <a:r>
              <a:rPr lang="ru-RU" sz="2000" dirty="0" err="1"/>
              <a:t>Бухар-Жырауского</a:t>
            </a:r>
            <a:r>
              <a:rPr lang="ru-RU" sz="2000" dirty="0"/>
              <a:t> района- </a:t>
            </a:r>
            <a:r>
              <a:rPr lang="ru-RU" sz="2000" dirty="0" smtClean="0"/>
              <a:t>300000,0 </a:t>
            </a:r>
            <a:r>
              <a:rPr lang="ru-RU" sz="2000" dirty="0" err="1" smtClean="0"/>
              <a:t>тыс.тенге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012 -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«Функционирование системы водоснабжения и водоотведения»</a:t>
            </a:r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539552" y="915565"/>
            <a:ext cx="8326177" cy="361860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3280,0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Бюджетные средства выделены:</a:t>
            </a:r>
          </a:p>
          <a:p>
            <a:pPr marL="0" indent="0" algn="just">
              <a:lnSpc>
                <a:spcPct val="114000"/>
              </a:lnSpc>
              <a:buClrTx/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747842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016 -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«Обеспечение санитарии населенных пунктов»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716645"/>
              </p:ext>
            </p:extLst>
          </p:nvPr>
        </p:nvGraphicFramePr>
        <p:xfrm>
          <a:off x="660393" y="1275606"/>
          <a:ext cx="8111245" cy="33085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8151">
                  <a:extLst>
                    <a:ext uri="{9D8B030D-6E8A-4147-A177-3AD203B41FA5}">
                      <a16:colId xmlns:a16="http://schemas.microsoft.com/office/drawing/2014/main" val="2394777881"/>
                    </a:ext>
                  </a:extLst>
                </a:gridCol>
                <a:gridCol w="1987390">
                  <a:extLst>
                    <a:ext uri="{9D8B030D-6E8A-4147-A177-3AD203B41FA5}">
                      <a16:colId xmlns:a16="http://schemas.microsoft.com/office/drawing/2014/main" val="3648460370"/>
                    </a:ext>
                  </a:extLst>
                </a:gridCol>
                <a:gridCol w="1825704">
                  <a:extLst>
                    <a:ext uri="{9D8B030D-6E8A-4147-A177-3AD203B41FA5}">
                      <a16:colId xmlns:a16="http://schemas.microsoft.com/office/drawing/2014/main" val="1282731532"/>
                    </a:ext>
                  </a:extLst>
                </a:gridCol>
              </a:tblGrid>
              <a:tr h="173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Показатели прямого </a:t>
                      </a:r>
                      <a:r>
                        <a:rPr lang="ru-RU" sz="1100" b="1" dirty="0" smtClean="0">
                          <a:effectLst/>
                        </a:rPr>
                        <a:t>результата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Единица </a:t>
                      </a:r>
                      <a:r>
                        <a:rPr lang="ru-RU" sz="1100" b="1" dirty="0" smtClean="0">
                          <a:effectLst/>
                        </a:rPr>
                        <a:t>измерения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2026 год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66467"/>
                  </a:ext>
                </a:extLst>
              </a:tr>
              <a:tr h="1259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82109"/>
                  </a:ext>
                </a:extLst>
              </a:tr>
              <a:tr h="581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Мероприятия по дератизации обеспечения недопущение грызунов на объектах и на создание неблагоприятных условий для их жизнедеятельности и размножения в местах обитания (подвальных и чердачных помещениях)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м2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194916,71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820124302"/>
                  </a:ext>
                </a:extLst>
              </a:tr>
              <a:tr h="826296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Мероприятия по дезинсекции позволят обеспечить полное уничтожение или снижение численности (до безопасного уровня) членистоногих, имеющих эпидемиологическое и санитарно-гигиеническое значение, а также защиту людей от укусов кровососущих насекомых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га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7,8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2752685450"/>
                  </a:ext>
                </a:extLst>
              </a:tr>
              <a:tr h="2242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effectLst/>
                        </a:rPr>
                        <a:t>Расходы по </a:t>
                      </a:r>
                      <a:r>
                        <a:rPr lang="ru-RU" sz="1050" b="1" dirty="0" smtClean="0">
                          <a:effectLst/>
                        </a:rPr>
                        <a:t>программе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effectLst/>
                        </a:rPr>
                        <a:t>Единица </a:t>
                      </a:r>
                      <a:r>
                        <a:rPr lang="ru-RU" sz="1050" b="1" dirty="0" smtClean="0">
                          <a:effectLst/>
                        </a:rPr>
                        <a:t>измерения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 smtClean="0">
                          <a:effectLst/>
                        </a:rPr>
                        <a:t>план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277646"/>
                  </a:ext>
                </a:extLst>
              </a:tr>
              <a:tr h="581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Проведение дезинсекции    на территории </a:t>
                      </a:r>
                      <a:r>
                        <a:rPr lang="ru-RU" sz="1000" b="1" dirty="0" err="1">
                          <a:effectLst/>
                        </a:rPr>
                        <a:t>Бухар-Жырауского</a:t>
                      </a:r>
                      <a:r>
                        <a:rPr lang="ru-RU" sz="1000" b="1" dirty="0">
                          <a:effectLst/>
                        </a:rPr>
                        <a:t> района Карагандинской области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b="1">
                          <a:effectLst/>
                        </a:rPr>
                        <a:t>тысяч тенге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600,0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/>
                </a:tc>
                <a:extLst>
                  <a:ext uri="{0D108BD9-81ED-4DB2-BD59-A6C34878D82A}">
                    <a16:rowId xmlns:a16="http://schemas.microsoft.com/office/drawing/2014/main" val="2087663407"/>
                  </a:ext>
                </a:extLst>
              </a:tr>
              <a:tr h="4362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Проведение дератизации    на территории  Бухар-Жырауского района Карагандинской области</a:t>
                      </a:r>
                      <a:endParaRPr lang="ru-RU" sz="1000" b="1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b="1" dirty="0">
                          <a:effectLst/>
                        </a:rPr>
                        <a:t>тысяч тенге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2680</a:t>
                      </a:r>
                      <a:r>
                        <a:rPr lang="en-US" sz="1000" b="1" dirty="0" smtClean="0">
                          <a:effectLst/>
                        </a:rPr>
                        <a:t>,0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/>
                </a:tc>
                <a:extLst>
                  <a:ext uri="{0D108BD9-81ED-4DB2-BD59-A6C34878D82A}">
                    <a16:rowId xmlns:a16="http://schemas.microsoft.com/office/drawing/2014/main" val="4040098410"/>
                  </a:ext>
                </a:extLst>
              </a:tr>
              <a:tr h="1986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ИТОГО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тысяч тенге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3280,0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2764827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2880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- 137469,0 тыс.тенге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Бюджетные средства выделены на  зимнее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содержание автомобильных дорог районного значения (очистка дорог от снега и открытие водопропускных труб) и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текущий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ремонт автодорог районного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значения 256,1 км.</a:t>
            </a: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marL="34290" indent="0">
              <a:buNone/>
            </a:pPr>
            <a:endParaRPr lang="ru-RU" sz="4800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023 -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«Обеспечение функционирования автомобильных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дорог»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33843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14000"/>
              </a:lnSpc>
              <a:buClrTx/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20000,0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lnSpc>
                <a:spcPct val="114000"/>
              </a:lnSpc>
              <a:buClrTx/>
              <a:buNone/>
            </a:pP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14000"/>
              </a:lnSpc>
              <a:buClrTx/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Бюджетные средства выделены на работы по подключению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к центральному теплоснабжению здания полиции и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военкомата.</a:t>
            </a:r>
            <a:endParaRPr lang="ru-RU" sz="16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026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Организация эксплуатации тепловых сетей, находящихся в коммунальной собственности района (городов областного значения)»</a:t>
            </a:r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987574"/>
            <a:ext cx="7632848" cy="3600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- 60000,0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Бюджетные средства выделены:</a:t>
            </a:r>
            <a:endParaRPr lang="ru-RU" sz="16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«Субсидирование пассажирских перевозок по социально значимым городским (сельским), пригородным и внутрирайонным сообщениям»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4294769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229799954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«Субсидирование пассажирских перевозок по социально значимым городским (сельским), пригородным и внутрирайонным сообщениям»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981539087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7560959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5841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«Субсидирование пассажирских перевозок по социально значимым городским (сельским), пригородным и внутрирайонным сообщениям»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46805860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75203107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2102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683568" y="1563637"/>
            <a:ext cx="8136904" cy="324036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34133,0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Бюджетные средства выделены на завершение работ 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по среднему ремонту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подъездной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дороги в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с.Тортколь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1,5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км.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045-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«Капитальный и средний ремонт автомобильных дорог районного значения и улиц населенных пунктов»</a:t>
            </a:r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1000000,0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/>
              <a:t> </a:t>
            </a:r>
          </a:p>
          <a:p>
            <a:pPr algn="just">
              <a:lnSpc>
                <a:spcPct val="114000"/>
              </a:lnSpc>
              <a:buFontTx/>
              <a:buChar char="-"/>
            </a:pP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Бюджетные средства выделены на продолжение строительства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инфраструктуры Индустриального парка в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г.Караганде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1 пусковой комплекс. Станция очистки хозяйственно-бытовых стоков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058-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«Развитие системы водоснабжения и водоотведения в сельских населенных пунктах»</a:t>
            </a:r>
          </a:p>
        </p:txBody>
      </p:sp>
    </p:spTree>
    <p:extLst>
      <p:ext uri="{BB962C8B-B14F-4D97-AF65-F5344CB8AC3E}">
        <p14:creationId xmlns:p14="http://schemas.microsoft.com/office/powerpoint/2010/main" val="16033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1091,0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/>
              <a:t> </a:t>
            </a:r>
          </a:p>
          <a:p>
            <a:pPr algn="just">
              <a:lnSpc>
                <a:spcPct val="114000"/>
              </a:lnSpc>
              <a:buFontTx/>
              <a:buChar char="-"/>
            </a:pP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Бюджетные средства выделены на завершение проведения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вневедомственной экспертизы ПСД по строительству АМС на трассе между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п.Ботакара-Керней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075-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«Строительство сетей связи»</a:t>
            </a:r>
          </a:p>
        </p:txBody>
      </p:sp>
    </p:spTree>
    <p:extLst>
      <p:ext uri="{BB962C8B-B14F-4D97-AF65-F5344CB8AC3E}">
        <p14:creationId xmlns:p14="http://schemas.microsoft.com/office/powerpoint/2010/main" val="50751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305471,0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/>
              <a:t> </a:t>
            </a:r>
          </a:p>
          <a:p>
            <a:pPr algn="just">
              <a:lnSpc>
                <a:spcPct val="114000"/>
              </a:lnSpc>
              <a:buFontTx/>
              <a:buChar char="-"/>
            </a:pP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Бюджетные средства выделены на целевые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текущие трансферты на развитие регионов в разрезе поселковых и сельских округов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Бухар-Жырауского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района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113 -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«Целевые текущие трансферты нижестоящим</a:t>
            </a:r>
          </a:p>
          <a:p>
            <a:pPr algn="ctr" fontAlgn="base"/>
            <a:r>
              <a:rPr lang="ru-RU" sz="1400" dirty="0">
                <a:latin typeface="Arial" pitchFamily="34" charset="0"/>
                <a:cs typeface="Arial" pitchFamily="34" charset="0"/>
              </a:rPr>
              <a:t>бюджетам»</a:t>
            </a:r>
          </a:p>
        </p:txBody>
      </p:sp>
    </p:spTree>
    <p:extLst>
      <p:ext uri="{BB962C8B-B14F-4D97-AF65-F5344CB8AC3E}">
        <p14:creationId xmlns:p14="http://schemas.microsoft.com/office/powerpoint/2010/main" val="297824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2792</TotalTime>
  <Words>862</Words>
  <Application>Microsoft Office PowerPoint</Application>
  <PresentationFormat>Экран (16:9)</PresentationFormat>
  <Paragraphs>197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Consolas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519</cp:revision>
  <cp:lastPrinted>2023-01-16T09:00:59Z</cp:lastPrinted>
  <dcterms:created xsi:type="dcterms:W3CDTF">2019-10-02T14:41:54Z</dcterms:created>
  <dcterms:modified xsi:type="dcterms:W3CDTF">2026-02-22T04:47:35Z</dcterms:modified>
</cp:coreProperties>
</file>