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408" autoAdjust="0"/>
  </p:normalViewPr>
  <p:slideViewPr>
    <p:cSldViewPr>
      <p:cViewPr varScale="1">
        <p:scale>
          <a:sx n="113" d="100"/>
          <a:sy n="113" d="100"/>
        </p:scale>
        <p:origin x="58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949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73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65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52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9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15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41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52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966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31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83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5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п.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Габидена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Мустафина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январь 202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35648"/>
            <a:ext cx="8229600" cy="3312364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гражданский бюджет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п.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Г.Мустафина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февраль 2025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 в рамках которого Вы можете ознакомиться с исполнением местного бюджета, основными направлениями расходования бюджетных средств округа.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параграфа 3 приказа Министра финансов РК от 09  января 2018 года №15 «Об утверждении Правил и составления гражданского бюджета на стадиях бюджетного планирования и исполнения  бюджетов»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по статьям расходов: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По расходам текущее исполнение при плане на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138 506,0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тенге,  исполнение составило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3 611 тыс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тенге, что составляет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2,6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от годового плана.</a:t>
            </a:r>
          </a:p>
          <a:p>
            <a:pPr algn="just"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45390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Пояснительная записка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размещению гражданского бюджета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стадии исполнения  бюджета за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891995"/>
              </p:ext>
            </p:extLst>
          </p:nvPr>
        </p:nvGraphicFramePr>
        <p:xfrm>
          <a:off x="323529" y="731805"/>
          <a:ext cx="8352926" cy="420002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60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77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6225">
                  <a:extLst>
                    <a:ext uri="{9D8B030D-6E8A-4147-A177-3AD203B41FA5}">
                      <a16:colId xmlns:a16="http://schemas.microsoft.com/office/drawing/2014/main" xmlns="" val="1686467299"/>
                    </a:ext>
                  </a:extLst>
                </a:gridCol>
                <a:gridCol w="657784">
                  <a:extLst>
                    <a:ext uri="{9D8B030D-6E8A-4147-A177-3AD203B41FA5}">
                      <a16:colId xmlns:a16="http://schemas.microsoft.com/office/drawing/2014/main" xmlns="" val="237976327"/>
                    </a:ext>
                  </a:extLst>
                </a:gridCol>
                <a:gridCol w="526225">
                  <a:extLst>
                    <a:ext uri="{9D8B030D-6E8A-4147-A177-3AD203B41FA5}">
                      <a16:colId xmlns:a16="http://schemas.microsoft.com/office/drawing/2014/main" xmlns="" val="1663235539"/>
                    </a:ext>
                  </a:extLst>
                </a:gridCol>
                <a:gridCol w="657785">
                  <a:extLst>
                    <a:ext uri="{9D8B030D-6E8A-4147-A177-3AD203B41FA5}">
                      <a16:colId xmlns:a16="http://schemas.microsoft.com/office/drawing/2014/main" xmlns="" val="189908816"/>
                    </a:ext>
                  </a:extLst>
                </a:gridCol>
                <a:gridCol w="5220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19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84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37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69823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</a:t>
                      </a: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пос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за 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мес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пост за 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kern="1200" dirty="0" err="1" smtClean="0">
                          <a:latin typeface="Arial" pitchFamily="34" charset="0"/>
                          <a:cs typeface="Arial" pitchFamily="34" charset="0"/>
                        </a:rPr>
                        <a:t>мес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202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.ДОХОДЫ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138506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3163,1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121,74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3850,6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183,47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7064,8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70,37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4971,6</a:t>
                      </a:r>
                      <a:endParaRPr lang="en-US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5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НАЛОГОВЫЕ ПОСТУПЛЕНИЯ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64206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1866,1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103,34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1928,5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1051,8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563,6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Индивидуальный подоходный налог с    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доходов, не облагаемых у источника выплаты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1535,8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105,88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1626,1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910,8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145,2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4697688"/>
                  </a:ext>
                </a:extLst>
              </a:tr>
              <a:tr h="1759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i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 на имущество с физических лиц</a:t>
                      </a:r>
                      <a:endParaRPr lang="ru-RU" sz="80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2213930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    Земельный налог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Налог на транспортные средства с юридических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006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физических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313,6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302,1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304,9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136,90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417,4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342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8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Плата за пользование земельными участками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2299287"/>
                  </a:ext>
                </a:extLst>
              </a:tr>
              <a:tr h="20058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НЕНАЛОГОВЫЕ</a:t>
                      </a:r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 ПОСТУПЛЕНИЯ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9478">
                <a:tc>
                  <a:txBody>
                    <a:bodyPr/>
                    <a:lstStyle/>
                    <a:p>
                      <a:pPr marL="173038" indent="0" fontAlgn="base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Доходы от аренды имущества коммунальной собственности города районного значения, села, поселка, сельского округа</a:t>
                      </a:r>
                    </a:p>
                  </a:txBody>
                  <a:tcPr marL="35719" marR="35719" marT="21431" marB="214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583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62176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1297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147,11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315,15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6013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4408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9036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40817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1297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147,11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314,47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1727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33315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,2</a:t>
                      </a:r>
                      <a:endParaRPr lang="x-none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2681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390710" cy="324036"/>
          </a:xfrm>
        </p:spPr>
        <p:txBody>
          <a:bodyPr>
            <a:normAutofit fontScale="90000"/>
          </a:bodyPr>
          <a:lstStyle/>
          <a:p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Аппарата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п.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Габидена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Мустафина за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годы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9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Аппарата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п.Г.Мустафина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619754"/>
              </p:ext>
            </p:extLst>
          </p:nvPr>
        </p:nvGraphicFramePr>
        <p:xfrm>
          <a:off x="539552" y="573528"/>
          <a:ext cx="7920882" cy="403220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1367941745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3311055159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2393836236"/>
                    </a:ext>
                  </a:extLst>
                </a:gridCol>
                <a:gridCol w="857409">
                  <a:extLst>
                    <a:ext uri="{9D8B030D-6E8A-4147-A177-3AD203B41FA5}">
                      <a16:colId xmlns:a16="http://schemas.microsoft.com/office/drawing/2014/main" xmlns="" val="328440078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581598101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173436246"/>
                    </a:ext>
                  </a:extLst>
                </a:gridCol>
              </a:tblGrid>
              <a:tr h="1134126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00" kern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за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январь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 2026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январь 2025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январь 2024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январь 2023 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1 890,2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2 736,6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Государственные услуги общего характера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1 890,2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2 736,6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124001 «Услуги по обеспечению деятельности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акима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города районного значения, села, поселка, сельского округа»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1 890,2 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2736, 6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124022 «Капитальные расходы государственного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124107 «Проведение мероприятий за счет резерва местного исполнительного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 Жилищно-коммунальное хозяйство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41 306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124008 «Освещение улиц в населенных пунктах»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124009 «Обеспечение санитарии населенных пунктов»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124011 «Благоустройство и озеленение населенных пунктов»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442396"/>
              </p:ext>
            </p:extLst>
          </p:nvPr>
        </p:nvGraphicFramePr>
        <p:xfrm>
          <a:off x="683568" y="123478"/>
          <a:ext cx="8136904" cy="363218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0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49415245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357148341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69380138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60080515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302408563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378741880"/>
                    </a:ext>
                  </a:extLst>
                </a:gridCol>
              </a:tblGrid>
              <a:tr h="972108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00" kern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за январь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 2026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январь 2025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январь 2024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январь 2023 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1 890,2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2 736,6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08 Культура, спорт, туризм и информационное пространство 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124006 «Проведение культурно-досуговых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</a:t>
                      </a:r>
                      <a:r>
                        <a:rPr lang="en-US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02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«Проведение физкультурно-оздоровительных и спортивных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Транспорт и коммуникации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124013 «Обеспечение функционирования автомобильных дорог в городах районного значения, селах, поселках, сельских округах»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12695</TotalTime>
  <Words>751</Words>
  <Application>Microsoft Office PowerPoint</Application>
  <PresentationFormat>Экран (16:9)</PresentationFormat>
  <Paragraphs>355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Пояснительная записка к размещению гражданского бюджета на стадии исполнения  бюджета за 2026 год</vt:lpstr>
      <vt:lpstr> Основные параметры бюджета  Аппарата акима п. Габидена Мустафина за 2023-2026 годы                                                                                                               </vt:lpstr>
      <vt:lpstr>Основные параметры бюджета Аппарата акима п.Г.Мустафина  за 2023-2026 годы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318</cp:revision>
  <cp:lastPrinted>2022-01-28T10:04:18Z</cp:lastPrinted>
  <dcterms:created xsi:type="dcterms:W3CDTF">2019-10-02T14:41:54Z</dcterms:created>
  <dcterms:modified xsi:type="dcterms:W3CDTF">2026-09-15T06:20:33Z</dcterms:modified>
</cp:coreProperties>
</file>