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450" r:id="rId2"/>
    <p:sldId id="451" r:id="rId3"/>
    <p:sldId id="454" r:id="rId4"/>
    <p:sldId id="45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CCECFF"/>
    <a:srgbClr val="0000FF"/>
    <a:srgbClr val="000099"/>
    <a:srgbClr val="FF6600"/>
    <a:srgbClr val="0017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1" autoAdjust="0"/>
    <p:restoredTop sz="94707" autoAdjust="0"/>
  </p:normalViewPr>
  <p:slideViewPr>
    <p:cSldViewPr>
      <p:cViewPr varScale="1">
        <p:scale>
          <a:sx n="115" d="100"/>
          <a:sy n="115" d="100"/>
        </p:scale>
        <p:origin x="13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75B7C-BE50-44A6-90A4-022B6CE1941E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91901-957B-47A5-83FE-20A006C8A4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97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  <a:defRPr/>
            </a:pPr>
            <a:fld id="{184CB09E-7A9A-4249-AB14-FE43E8986DE4}" type="slidenum">
              <a:rPr lang="ru-RU">
                <a:cs typeface="Arial" charset="0"/>
              </a:rPr>
              <a:pPr defTabSz="1042988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73EB-9A3C-4ED7-B050-69EAE8CFE2DB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A9782-9FD6-49BE-8739-F0CCB6A53823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41CF-7AB9-40DA-AB1F-0477DA67BD3E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EAD6-EAD0-476E-9115-44819585C26D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38369-37CE-4F78-B970-ED24C068F7A4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B975D-E9EE-444F-AD61-6DF917CE3104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5BFF-9BAC-4AC9-A544-5B2A20382611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08E0-7282-43C4-B3E6-C98FB520C431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13C40-435A-4AB2-9517-1B6F303EE04B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9053-6646-49DF-BBA2-CF16560B7429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339F-687B-4041-AFB9-3549C3D7F223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3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2C633-51B3-4E1C-9322-CB01C53E0A73}" type="datetime1">
              <a:rPr lang="ru-RU" smtClean="0"/>
              <a:pPr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D:\Работа\Логотипы\Управление\эмблема управле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251967" cy="12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24"/>
          <p:cNvSpPr txBox="1">
            <a:spLocks noChangeArrowheads="1"/>
          </p:cNvSpPr>
          <p:nvPr/>
        </p:nvSpPr>
        <p:spPr bwMode="auto">
          <a:xfrm>
            <a:off x="2699792" y="332656"/>
            <a:ext cx="6015612" cy="35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47" tIns="40074" rIns="80147" bIns="40074">
            <a:spAutoFit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Павлодар облысының білім беру басқармасы</a:t>
            </a:r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7988328" cy="157163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/>
              <a:t>    </a:t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en-US" altLang="ru-RU" sz="3600" b="1" i="1" dirty="0" smtClean="0"/>
              <a:t/>
            </a:r>
            <a:br>
              <a:rPr lang="en-US" altLang="ru-RU" sz="3600" b="1" i="1" dirty="0" smtClean="0"/>
            </a:br>
            <a:r>
              <a:rPr lang="kk-KZ" altLang="ru-RU" sz="3600" b="1" i="1" dirty="0" smtClean="0">
                <a:latin typeface="Arial" pitchFamily="34" charset="0"/>
                <a:cs typeface="Arial" pitchFamily="34" charset="0"/>
              </a:rPr>
              <a:t>АЗАМАТТЫҚ</a:t>
            </a: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> БЮДЖЕТ</a:t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2026-202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8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арналған </a:t>
            </a:r>
            <a:br>
              <a:rPr lang="ru-RU" sz="2400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/>
              <a:t>  </a:t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2400" b="1" i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Құрметті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сайтқа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кірушілер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90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altLang="ru-RU" sz="21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>
              <a:buNone/>
            </a:pPr>
            <a:r>
              <a:rPr lang="ru-RU" sz="21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ru-RU" sz="1600" dirty="0" smtClean="0"/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Сіздердің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білім беру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басқармасы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негізгі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көрсеткіштері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ақпараттық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мазмұндағы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2026-202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8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арналған Павлодар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облысы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білім беру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басқармасының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қайта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бекітілген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азаматтық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бюджеті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ұсынылады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altLang="ru-RU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alt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Білім беру басқармасының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Павлодар облыстық мәслихатының 202</a:t>
            </a:r>
            <a:r>
              <a:rPr lang="kk-KZ" altLang="ru-RU" sz="1600" dirty="0">
                <a:latin typeface="Arial" pitchFamily="34" charset="0"/>
                <a:cs typeface="Arial" pitchFamily="34" charset="0"/>
              </a:rPr>
              <a:t>6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 жылғы </a:t>
            </a:r>
            <a:r>
              <a:rPr lang="en-US" altLang="ru-RU" sz="1600" dirty="0" smtClean="0">
                <a:latin typeface="Arial" pitchFamily="34" charset="0"/>
                <a:cs typeface="Arial" pitchFamily="34" charset="0"/>
              </a:rPr>
              <a:t>21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тамыздағы «2026-2028 жылдарға арналған облыстық бюджет туралы» № 293/33» шешіміне сәйкес бекітілді.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>
              <a:buNone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altLang="ru-RU" sz="1600" dirty="0" smtClean="0">
                <a:cs typeface="Times New Roman" pitchFamily="18" charset="0"/>
              </a:rPr>
              <a:t> 	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Білім беру басқармасының бюджеттік бағдарламалары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басшының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2026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жылғы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31 тамыздағы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№ 2-02/453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бұйрығымен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бекітілді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		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8229600" cy="439718"/>
          </a:xfrm>
        </p:spPr>
        <p:txBody>
          <a:bodyPr>
            <a:noAutofit/>
          </a:bodyPr>
          <a:lstStyle/>
          <a:p>
            <a:r>
              <a:rPr lang="ru-RU" alt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Білім беруге арналған бюджет шығыстары, млн. теңге</a:t>
            </a:r>
            <a:endParaRPr lang="ru-RU" altLang="ru-RU" sz="18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17577"/>
              </p:ext>
            </p:extLst>
          </p:nvPr>
        </p:nvGraphicFramePr>
        <p:xfrm>
          <a:off x="357159" y="725449"/>
          <a:ext cx="8463314" cy="5702046"/>
        </p:xfrm>
        <a:graphic>
          <a:graphicData uri="http://schemas.openxmlformats.org/drawingml/2006/table">
            <a:tbl>
              <a:tblPr/>
              <a:tblGrid>
                <a:gridCol w="5294961">
                  <a:extLst>
                    <a:ext uri="{9D8B030D-6E8A-4147-A177-3AD203B41FA5}">
                      <a16:colId xmlns:a16="http://schemas.microsoft.com/office/drawing/2014/main" val="258700828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1580713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247040113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3486344004"/>
                    </a:ext>
                  </a:extLst>
                </a:gridCol>
              </a:tblGrid>
              <a:tr h="2074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ж.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ж.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2028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ж.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305184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Барлығы: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232 443,0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016,5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735,3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57614"/>
                  </a:ext>
                </a:extLst>
              </a:tr>
              <a:tr h="2090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 ішінде: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609701"/>
                  </a:ext>
                </a:extLst>
              </a:tr>
              <a:tr h="24257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 дейінгі тәрбиелеу және оқыту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4 011,5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4 053,4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08332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 дейінгі тәрбиелеу және оқыту ұйымдарының қызметін қамтамасыз ету және онда медициналық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қызмет көрсетуді ұйымдастыру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694800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 дейінгі білім беру ұйымдарында мемлекеттік білім беру тапсырысын іске асыру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686,2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31 732,1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313,9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143196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Арнайы білім беретін оқу бағдарламалары бойынша жалпы білім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4 189,1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4 260,5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1047344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Мамандырылған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білім беру ұйымдарында дарынды балаларға жалпы білім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8 254,6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893423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Мемлекеттік орта білім беру ұйымдарында жан басына шаққандағы қаржыландыруды іске асыру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39 116,4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39 686,1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40 128,0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6539833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Бастауыш, негізгі және жалпы орта білім беретін мемлекеттік ұйымдардағы жалпы білім беру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7 868,6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86 511,9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87 716,7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309948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Ауылдық жерлерде балаларды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жақын жердегі мектепке дейін тегін алып баруды және кері алып келуді ұйымдастыру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963,2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1 045,5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038154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Жеке меншік орта білім беру ұйымдарында мемлекеттік білім беру тапсырысын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орналастыру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624,6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9100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Мемлекеттік білім беру ұйымдарына оқулықтар, оқу әдістемелік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кешендер сатып алу және жеткізу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1 884,9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269706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 олимпиадаларын,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мектептен тыс іс-шаралар мен конкурстар өткізу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572758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Балалар мен жасөспірімдерге қосымша білім беру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8 430,2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8 596,1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90117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8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182929"/>
              </p:ext>
            </p:extLst>
          </p:nvPr>
        </p:nvGraphicFramePr>
        <p:xfrm>
          <a:off x="251520" y="1052736"/>
          <a:ext cx="8643998" cy="2786622"/>
        </p:xfrm>
        <a:graphic>
          <a:graphicData uri="http://schemas.openxmlformats.org/drawingml/2006/table">
            <a:tbl>
              <a:tblPr/>
              <a:tblGrid>
                <a:gridCol w="5825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3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ж.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ж.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ж.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 және кәсіптік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білім беру ұйымдарында мамандар даярлау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 </a:t>
                      </a:r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456,6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26 341,3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27 097,6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білімнен кейінгі білім беру ұйымдарында мамандар даярлау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2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Жоғары, жоғары орнынан кейінгі білімі бар мамандар даярлау және білім алушыларға әлеуметтік қолдау көрсету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83,8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8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Мемлекеттік білім беру ұйымдарында білім беру жүйесін ақпараттандыру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Ведомстволық бағыныстағы мемлекеттік мекемелер мен ұйымдардың күрделі шығыстары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396,2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 шығыстар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429,6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7 324,9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7 488,3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10390</TotalTime>
  <Words>429</Words>
  <Application>Microsoft Office PowerPoint</Application>
  <PresentationFormat>Экран (4:3)</PresentationFormat>
  <Paragraphs>102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</vt:lpstr>
      <vt:lpstr>Тема Office</vt:lpstr>
      <vt:lpstr>            АЗАМАТТЫҚ БЮДЖЕТ                               2026-2028  жылдарға арналған        </vt:lpstr>
      <vt:lpstr>Құрметті сайтқа кірушілер!</vt:lpstr>
      <vt:lpstr>Білім беруге арналған бюджет шығыстары, млн. теңге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Рашитова Надия Танырбергеновна</cp:lastModifiedBy>
  <cp:revision>948</cp:revision>
  <dcterms:created xsi:type="dcterms:W3CDTF">2017-08-21T03:24:38Z</dcterms:created>
  <dcterms:modified xsi:type="dcterms:W3CDTF">2026-09-24T04:17:48Z</dcterms:modified>
</cp:coreProperties>
</file>