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9"/>
  </p:notesMasterIdLst>
  <p:sldIdLst>
    <p:sldId id="495" r:id="rId2"/>
    <p:sldId id="494" r:id="rId3"/>
    <p:sldId id="496" r:id="rId4"/>
    <p:sldId id="502" r:id="rId5"/>
    <p:sldId id="503" r:id="rId6"/>
    <p:sldId id="498" r:id="rId7"/>
    <p:sldId id="499" r:id="rId8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  <p:cmAuthor id="1" name="Бух Кабинет" initials="БК" lastIdx="1" clrIdx="1">
    <p:extLst>
      <p:ext uri="{19B8F6BF-5375-455C-9EA6-DF929625EA0E}">
        <p15:presenceInfo xmlns:p15="http://schemas.microsoft.com/office/powerpoint/2012/main" userId="7dc7eff9fbcfa39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4845"/>
    <a:srgbClr val="C0504D"/>
    <a:srgbClr val="D0D8E8"/>
    <a:srgbClr val="AE48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03" autoAdjust="0"/>
  </p:normalViewPr>
  <p:slideViewPr>
    <p:cSldViewPr>
      <p:cViewPr varScale="1">
        <p:scale>
          <a:sx n="107" d="100"/>
          <a:sy n="107" d="100"/>
        </p:scale>
        <p:origin x="173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34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112CD-4C18-45F5-9457-D9058C22AD5E}" type="datetimeFigureOut">
              <a:rPr lang="ru-RU" smtClean="0"/>
              <a:pPr/>
              <a:t>03.07.2026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E5D810-76A0-421A-827C-B4453EC16B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788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03.07.2026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110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03.07.2026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11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03.07.2026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905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03.07.2026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165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03.07.2026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893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03.07.2026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496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03.07.2026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339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03.07.2026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762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03.07.2026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498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03.07.2026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993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03.07.2026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940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03.07.2026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117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63294" y="1772816"/>
            <a:ext cx="627691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altLang="ru-RU" sz="4400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lang="ru-RU" altLang="ru-RU" sz="4400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</a:t>
            </a:r>
            <a:endParaRPr lang="ru-RU" sz="4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03848" y="4797152"/>
            <a:ext cx="3433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rgbClr val="0000FF"/>
                </a:solidFill>
              </a:rPr>
              <a:t>2026-2028 </a:t>
            </a:r>
            <a:r>
              <a:rPr lang="ru-RU" altLang="ru-RU" i="1" dirty="0" err="1">
                <a:solidFill>
                  <a:srgbClr val="0000FF"/>
                </a:solidFill>
              </a:rPr>
              <a:t>жылдарға</a:t>
            </a:r>
            <a:r>
              <a:rPr lang="ru-RU" altLang="ru-RU" i="1" dirty="0">
                <a:solidFill>
                  <a:srgbClr val="0000FF"/>
                </a:solidFill>
              </a:rPr>
              <a:t> </a:t>
            </a:r>
            <a:r>
              <a:rPr lang="ru-RU" altLang="ru-RU" i="1" dirty="0" err="1">
                <a:solidFill>
                  <a:srgbClr val="0000FF"/>
                </a:solidFill>
              </a:rPr>
              <a:t>арналған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1708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404664"/>
            <a:ext cx="4958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Құрметті</a:t>
            </a:r>
            <a:r>
              <a:rPr lang="ru-RU" altLang="ru-RU" sz="28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сайтқа</a:t>
            </a:r>
            <a:r>
              <a:rPr lang="ru-RU" altLang="ru-RU" sz="28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кірушілер</a:t>
            </a:r>
            <a:r>
              <a:rPr lang="ru-RU" altLang="ru-RU" sz="2800" b="1" dirty="0">
                <a:solidFill>
                  <a:srgbClr val="00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492" y="1556792"/>
            <a:ext cx="7776864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None/>
            </a:pPr>
            <a:r>
              <a:rPr lang="ru-RU" dirty="0"/>
              <a:t>	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Сіздердің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назарларыңызға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Павлодар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облысының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мәдениет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тілдерді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архив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ісі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басқармасының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2026-2028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ұсынылады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alt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None/>
            </a:pP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	 Павлодар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облысының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мәдениет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тілдерді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архив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ісі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басқармасының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облыстық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мәслихат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сессиясының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2024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08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желтоқсандағы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№ 229/26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шешімімен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бекітілген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endParaRPr lang="ru-RU" alt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None/>
            </a:pP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Павлодар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облысының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мәдениет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тілдерді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архив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ісі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басқармасының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нақтыланған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Павлодар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облыстық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мәслихатының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VIII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шақырылым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XXXI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кезект</a:t>
            </a: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і)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сессия)                   2026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25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маусымдағы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«2026-2028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облыстық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бюджет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» № 278/31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шешімімен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бекітілді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None/>
            </a:pP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518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672" y="0"/>
            <a:ext cx="712879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Облыстың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мәдениет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тілдерді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архив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ісі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басқармасының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шығыстары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мы</a:t>
            </a:r>
            <a:r>
              <a:rPr lang="kk-KZ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altLang="ru-RU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br>
              <a:rPr lang="ru-RU" altLang="ru-RU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990163"/>
              </p:ext>
            </p:extLst>
          </p:nvPr>
        </p:nvGraphicFramePr>
        <p:xfrm>
          <a:off x="107504" y="692695"/>
          <a:ext cx="9036496" cy="5513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8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1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79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79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4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800" b="1" i="0" u="none" strike="noStrike" kern="120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lang="ru-RU" sz="1800" b="0" i="0" u="none" strike="noStrike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2027 </a:t>
                      </a:r>
                      <a:r>
                        <a:rPr lang="ru-RU" sz="1800" b="1" i="0" u="none" strike="noStrike" kern="120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lang="ru-RU" sz="1800" b="0" i="0" u="none" strike="noStrike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2028 </a:t>
                      </a:r>
                      <a:r>
                        <a:rPr lang="ru-RU" sz="1800" b="1" i="0" u="none" strike="noStrike" kern="120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lang="ru-RU" sz="1800" b="0" i="0" u="none" strike="noStrike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017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7 036 739,0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6 170 283,0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6 301 971,0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001 - Жерг</a:t>
                      </a:r>
                      <a:r>
                        <a:rPr kumimoji="0" lang="en-US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  <a:r>
                        <a:rPr kumimoji="0" lang="en-US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кт</a:t>
                      </a:r>
                      <a:r>
                        <a:rPr kumimoji="0" lang="en-US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en-US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деңгейде мәдениет, тілдерді дамыту және архив ісі саласындағы мемлекеттік саясатты іске асыру жөніндегі қызметтер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213 682,0</a:t>
                      </a:r>
                      <a:endParaRPr lang="ru-RU" sz="12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219 669,0</a:t>
                      </a:r>
                      <a:endParaRPr lang="ru-RU" sz="12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221 884,0</a:t>
                      </a:r>
                    </a:p>
                    <a:p>
                      <a:pPr algn="ctr"/>
                      <a:endParaRPr lang="ru-RU" sz="12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 Жергілікті бюджет қаражаты есебінен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213 682,0</a:t>
                      </a:r>
                    </a:p>
                    <a:p>
                      <a:pPr algn="ctr"/>
                      <a:endParaRPr lang="ru-RU" sz="12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219 669,0</a:t>
                      </a:r>
                      <a:endParaRPr lang="ru-RU" sz="12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221 884,0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1734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002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</a:t>
                      </a: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ік тілді және Қазақстан халықтарының басқа да тілдерін дамыту</a:t>
                      </a: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57 847,0</a:t>
                      </a:r>
                      <a:endParaRPr lang="ru-RU" sz="12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60 739,0</a:t>
                      </a:r>
                      <a:endParaRPr lang="ru-RU" sz="12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0" i="0" u="none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63 776,0</a:t>
                      </a:r>
                      <a:endParaRPr lang="ru-RU" sz="1200" b="0" i="0" u="none" strike="noStrike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610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005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Мәдени-демалыс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жұмысын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қолдау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1 657 682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1 732 671,0</a:t>
                      </a:r>
                    </a:p>
                    <a:p>
                      <a:pPr algn="ctr"/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1 806 447,0</a:t>
                      </a:r>
                    </a:p>
                    <a:p>
                      <a:pPr algn="ctr"/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 Жергілікті бюджет қаражаты есебінен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1 657 682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1 732 671,0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1 806 447,0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539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007 Тарихи-мәдени мұраны сақтауды және оған қолжетімділікті қамтамасыз ету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1 035 </a:t>
                      </a: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587</a:t>
                      </a: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1 064 578,0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1 083 909,0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 Жергілікті бюджет қаражаты есебінен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1 035 </a:t>
                      </a: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587</a:t>
                      </a: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1 064 578,0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1 083 909,0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474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7681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424935" cy="4534440"/>
          </a:xfrm>
        </p:spPr>
        <p:txBody>
          <a:bodyPr/>
          <a:lstStyle/>
          <a:p>
            <a:pPr algn="l"/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8568952" cy="72008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Облыстың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мәдениет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тілдерді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архив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ісі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басқармасының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шығыстары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altLang="ru-RU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652050"/>
              </p:ext>
            </p:extLst>
          </p:nvPr>
        </p:nvGraphicFramePr>
        <p:xfrm>
          <a:off x="395536" y="980727"/>
          <a:ext cx="8496944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>
                  <a:extLst>
                    <a:ext uri="{9D8B030D-6E8A-4147-A177-3AD203B41FA5}">
                      <a16:colId xmlns:a16="http://schemas.microsoft.com/office/drawing/2014/main" val="1724524230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3931322541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3666840995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1635915869"/>
                    </a:ext>
                  </a:extLst>
                </a:gridCol>
              </a:tblGrid>
              <a:tr h="3600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жыл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жыл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жыл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162919"/>
                  </a:ext>
                </a:extLst>
              </a:tr>
              <a:tr h="224017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580151"/>
                  </a:ext>
                </a:extLst>
              </a:tr>
              <a:tr h="432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008 Театр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музыка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өнерін</a:t>
                      </a: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қолдау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2 10</a:t>
                      </a: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510</a:t>
                      </a: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1 994 615,0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2 013 756,0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528291"/>
                  </a:ext>
                </a:extLst>
              </a:tr>
              <a:tr h="432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 Жергілікті бюджет қаражаты есебінен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2 10</a:t>
                      </a: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510</a:t>
                      </a: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1 994 615,0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2 013 756,0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45889"/>
                  </a:ext>
                </a:extLst>
              </a:tr>
              <a:tr h="432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009 </a:t>
                      </a: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Облыстық кiтапханалардың жұмыс iстеуiн қамтамасыз ету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372 </a:t>
                      </a: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104</a:t>
                      </a: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373 545,0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377 388,0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468224"/>
                  </a:ext>
                </a:extLst>
              </a:tr>
              <a:tr h="432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 Жергілікті бюджет қаражаты есебінен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372 </a:t>
                      </a: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104</a:t>
                      </a: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373 545,0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377 388,0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57572"/>
                  </a:ext>
                </a:extLst>
              </a:tr>
              <a:tr h="432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 </a:t>
                      </a: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Архив қорының сақталуын қамтамасыз ету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720 969,0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718 866,0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729 211,0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620580"/>
                  </a:ext>
                </a:extLst>
              </a:tr>
              <a:tr h="4327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 Жергілікті бюджет қаражаты есебінен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720 969,0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718 866,0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729 211,0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532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8686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7EA85D-CD0B-56BE-AD47-C92DD3FC7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1196752"/>
            <a:ext cx="8136903" cy="1512168"/>
          </a:xfrm>
        </p:spPr>
        <p:txBody>
          <a:bodyPr/>
          <a:lstStyle/>
          <a:p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62F098-CBD0-EFDB-2142-39A088CBF5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5536" y="188640"/>
            <a:ext cx="8424936" cy="1080120"/>
          </a:xfrm>
        </p:spPr>
        <p:txBody>
          <a:bodyPr>
            <a:normAutofit/>
          </a:bodyPr>
          <a:lstStyle/>
          <a:p>
            <a:pPr algn="ctr"/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Облыстың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мәдениет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тілдерді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архив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ісі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басқармасының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шығыстары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lang="ru-RU" altLang="ru-RU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altLang="ru-RU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altLang="ru-RU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KZ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117EBC8-D634-A52B-328F-A45EDDD01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117896"/>
              </p:ext>
            </p:extLst>
          </p:nvPr>
        </p:nvGraphicFramePr>
        <p:xfrm>
          <a:off x="683567" y="1196752"/>
          <a:ext cx="8136904" cy="3428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4226">
                  <a:extLst>
                    <a:ext uri="{9D8B030D-6E8A-4147-A177-3AD203B41FA5}">
                      <a16:colId xmlns:a16="http://schemas.microsoft.com/office/drawing/2014/main" val="1599192985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val="3701225816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val="1776807834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val="489009255"/>
                    </a:ext>
                  </a:extLst>
                </a:gridCol>
              </a:tblGrid>
              <a:tr h="4108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жыл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жыл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жыл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78489"/>
                  </a:ext>
                </a:extLst>
              </a:tr>
              <a:tr h="237182"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796363"/>
                  </a:ext>
                </a:extLst>
              </a:tr>
              <a:tr h="4108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032 </a:t>
                      </a: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Ведомстволық бағыныстағы мемлекеттік мекемелерінің және ұйымдарының күрделі шығыстары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220 513,0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5 600,0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5 600,0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248760"/>
                  </a:ext>
                </a:extLst>
              </a:tr>
              <a:tr h="4108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 Жергілікті бюджет қаражаты есебінен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641 620,0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5 600,0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5 600,0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467868"/>
                  </a:ext>
                </a:extLst>
              </a:tr>
              <a:tr h="4108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 Жергілікті бюджеттерден берілетін ағымдағы нысаналы трансферттер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641 620,0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748583"/>
                  </a:ext>
                </a:extLst>
              </a:tr>
              <a:tr h="4108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 Жергілікті бюджет қаражаты есебінен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220 513,0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092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3109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332656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Ведомствалық</a:t>
            </a:r>
            <a:r>
              <a:rPr lang="ru-RU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бағыныстағы</a:t>
            </a:r>
            <a:r>
              <a:rPr lang="ru-RU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мекемелерінің</a:t>
            </a:r>
            <a:r>
              <a:rPr lang="ru-RU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ұйымдарының</a:t>
            </a:r>
            <a:r>
              <a:rPr lang="ru-RU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күрделі</a:t>
            </a:r>
            <a:r>
              <a:rPr lang="ru-RU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шығыстары</a:t>
            </a:r>
            <a:r>
              <a:rPr lang="ru-RU" alt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млн. </a:t>
            </a:r>
            <a:r>
              <a:rPr lang="ru-RU" altLang="ru-RU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alt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282918"/>
              </p:ext>
            </p:extLst>
          </p:nvPr>
        </p:nvGraphicFramePr>
        <p:xfrm>
          <a:off x="251520" y="1124744"/>
          <a:ext cx="8784976" cy="417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28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91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Атауы</a:t>
                      </a:r>
                      <a:endParaRPr lang="ru-RU" sz="1800" b="0" i="0" u="none" strike="noStrike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sz="1800" b="1" i="0" u="none" strike="noStrike" kern="120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</a:t>
                      </a:r>
                      <a:endParaRPr lang="ru-RU" sz="1800" b="0" i="0" u="none" strike="noStrike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98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"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Облыстық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халық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шығармашылығы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мәдени-демалыс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қызметі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</a:t>
                      </a:r>
                      <a:r>
                        <a:rPr lang="kk-KZ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ң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ырак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КДҚ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ғимаратының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тарих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мәдениет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ескерткішінің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ғылыми-жобалық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құжаттамасын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</a:t>
                      </a: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12 660,0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099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облыстық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кітапхана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әдебиет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сатып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алу</a:t>
                      </a: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25 752,0</a:t>
                      </a:r>
                      <a:endParaRPr lang="ru-RU" sz="1200" b="0" i="0" u="none" strike="noStrik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023138"/>
                  </a:ext>
                </a:extLst>
              </a:tr>
              <a:tr h="33069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dirty="0">
                          <a:effectLst/>
                        </a:rPr>
                        <a:t>"И. </a:t>
                      </a:r>
                      <a:r>
                        <a:rPr lang="ru-RU" sz="1200" dirty="0" err="1">
                          <a:effectLst/>
                        </a:rPr>
                        <a:t>Байзақова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аты</a:t>
                      </a:r>
                      <a:r>
                        <a:rPr lang="kk-KZ" sz="1200" dirty="0">
                          <a:effectLst/>
                        </a:rPr>
                        <a:t>ңдағы 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Павлодар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облыстық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филармониясы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" </a:t>
                      </a:r>
                      <a:r>
                        <a:rPr lang="ru-RU" sz="1200" dirty="0" err="1">
                          <a:effectLst/>
                        </a:rPr>
                        <a:t>үшін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аспаптар</a:t>
                      </a:r>
                      <a:r>
                        <a:rPr lang="ru-RU" sz="1200" dirty="0">
                          <a:effectLst/>
                        </a:rPr>
                        <a:t>, </a:t>
                      </a:r>
                      <a:r>
                        <a:rPr lang="ru-RU" sz="1200" dirty="0" err="1">
                          <a:effectLst/>
                        </a:rPr>
                        <a:t>мұз</a:t>
                      </a:r>
                      <a:r>
                        <a:rPr lang="ru-RU" sz="1200" dirty="0">
                          <a:effectLst/>
                        </a:rPr>
                        <a:t> экран, </a:t>
                      </a:r>
                      <a:r>
                        <a:rPr lang="ru-RU" sz="1200" dirty="0" err="1">
                          <a:effectLst/>
                        </a:rPr>
                        <a:t>жарық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және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дыбыс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сатып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алу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150 891,0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501627"/>
                  </a:ext>
                </a:extLst>
              </a:tr>
              <a:tr h="44498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dirty="0">
                          <a:effectLst/>
                        </a:rPr>
                        <a:t>Ж. </a:t>
                      </a:r>
                      <a:r>
                        <a:rPr lang="ru-RU" sz="1200" dirty="0" err="1">
                          <a:effectLst/>
                        </a:rPr>
                        <a:t>Аймауытова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атыңдағы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</a:t>
                      </a:r>
                      <a:r>
                        <a:rPr lang="ru-RU" sz="1200" dirty="0" err="1">
                          <a:effectLst/>
                        </a:rPr>
                        <a:t>еатрға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арналған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жарық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жабдықтарының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жиынтығы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сатып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алу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7 610,0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892026"/>
                  </a:ext>
                </a:extLst>
              </a:tr>
              <a:tr h="44501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dirty="0">
                          <a:effectLst/>
                        </a:rPr>
                        <a:t>С. </a:t>
                      </a:r>
                      <a:r>
                        <a:rPr lang="ru-RU" sz="1200" dirty="0" err="1">
                          <a:effectLst/>
                        </a:rPr>
                        <a:t>Торайғыров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атыңдағы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облыстық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кітапханаға</a:t>
                      </a:r>
                      <a:r>
                        <a:rPr lang="ru-RU" sz="1200" dirty="0">
                          <a:effectLst/>
                        </a:rPr>
                        <a:t> микроавтобус </a:t>
                      </a:r>
                      <a:r>
                        <a:rPr lang="ru-RU" sz="1200" dirty="0" err="1">
                          <a:effectLst/>
                        </a:rPr>
                        <a:t>сатып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алу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JAC sunray 6</a:t>
                      </a:r>
                      <a:r>
                        <a:rPr lang="ru-RU" sz="1200" dirty="0">
                          <a:effectLst/>
                        </a:rPr>
                        <a:t>С 2.0 МКПП 15 + 1 </a:t>
                      </a: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18 000,0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554226"/>
                  </a:ext>
                </a:extLst>
              </a:tr>
              <a:tr h="44501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dirty="0">
                          <a:effectLst/>
                        </a:rPr>
                        <a:t>И. </a:t>
                      </a:r>
                      <a:r>
                        <a:rPr lang="ru-RU" sz="1200" dirty="0" err="1">
                          <a:effectLst/>
                        </a:rPr>
                        <a:t>Байзақова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атыңдағы</a:t>
                      </a:r>
                      <a:r>
                        <a:rPr lang="ru-RU" sz="1200" dirty="0">
                          <a:effectLst/>
                        </a:rPr>
                        <a:t> Павлодар </a:t>
                      </a:r>
                      <a:r>
                        <a:rPr lang="ru-RU" sz="1200" dirty="0" err="1">
                          <a:effectLst/>
                        </a:rPr>
                        <a:t>облыстық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филармониясы</a:t>
                      </a:r>
                      <a:r>
                        <a:rPr lang="ru-RU" sz="1200" dirty="0">
                          <a:effectLst/>
                        </a:rPr>
                        <a:t>" КМҚК </a:t>
                      </a:r>
                      <a:r>
                        <a:rPr lang="ru-RU" sz="1200" dirty="0" err="1">
                          <a:effectLst/>
                        </a:rPr>
                        <a:t>ғимаратының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тарих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және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мәдениет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ескерткішінің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ғылыми-жобалық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құжаттамасын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әзірлеу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5 600,0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1899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9208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1" y="1124744"/>
            <a:ext cx="7694240" cy="43904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332656"/>
            <a:ext cx="6400800" cy="792088"/>
          </a:xfrm>
        </p:spPr>
        <p:txBody>
          <a:bodyPr>
            <a:normAutofit fontScale="92500"/>
          </a:bodyPr>
          <a:lstStyle/>
          <a:p>
            <a:pPr algn="ctr"/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Жергілікті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бюджеттерден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берілетін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ағымдағы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нысаналы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трансферттер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мың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311386"/>
              </p:ext>
            </p:extLst>
          </p:nvPr>
        </p:nvGraphicFramePr>
        <p:xfrm>
          <a:off x="642257" y="1138736"/>
          <a:ext cx="7632848" cy="2329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1248">
                  <a:extLst>
                    <a:ext uri="{9D8B030D-6E8A-4147-A177-3AD203B41FA5}">
                      <a16:colId xmlns:a16="http://schemas.microsoft.com/office/drawing/2014/main" val="1470336888"/>
                    </a:ext>
                  </a:extLst>
                </a:gridCol>
                <a:gridCol w="5139220">
                  <a:extLst>
                    <a:ext uri="{9D8B030D-6E8A-4147-A177-3AD203B41FA5}">
                      <a16:colId xmlns:a16="http://schemas.microsoft.com/office/drawing/2014/main" val="1634142247"/>
                    </a:ext>
                  </a:extLst>
                </a:gridCol>
                <a:gridCol w="1562380">
                  <a:extLst>
                    <a:ext uri="{9D8B030D-6E8A-4147-A177-3AD203B41FA5}">
                      <a16:colId xmlns:a16="http://schemas.microsoft.com/office/drawing/2014/main" val="3453145831"/>
                    </a:ext>
                  </a:extLst>
                </a:gridCol>
              </a:tblGrid>
              <a:tr h="40973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р/б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</a:t>
                      </a:r>
                      <a:r>
                        <a:rPr lang="ru-RU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104763"/>
                  </a:ext>
                </a:extLst>
              </a:tr>
              <a:tr h="40973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effectLst/>
                        </a:rPr>
                        <a:t>Ертіс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ауданы</a:t>
                      </a:r>
                      <a:r>
                        <a:rPr lang="ru-RU" dirty="0">
                          <a:effectLst/>
                        </a:rPr>
                        <a:t>, </a:t>
                      </a:r>
                      <a:r>
                        <a:rPr lang="ru-RU" dirty="0" err="1">
                          <a:effectLst/>
                        </a:rPr>
                        <a:t>Ертіс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ауылының</a:t>
                      </a:r>
                      <a:r>
                        <a:rPr lang="ru-RU" dirty="0">
                          <a:effectLst/>
                        </a:rPr>
                        <a:t> МҮ </a:t>
                      </a:r>
                      <a:r>
                        <a:rPr lang="ru-RU" dirty="0" err="1">
                          <a:effectLst/>
                        </a:rPr>
                        <a:t>ғимаратын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күрделі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жөндеу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258 833,0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16486"/>
                  </a:ext>
                </a:extLst>
              </a:tr>
              <a:tr h="40973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</a:rPr>
                        <a:t>Май </a:t>
                      </a:r>
                      <a:r>
                        <a:rPr lang="ru-RU" dirty="0" err="1">
                          <a:effectLst/>
                        </a:rPr>
                        <a:t>ауданының</a:t>
                      </a:r>
                      <a:r>
                        <a:rPr lang="ru-RU" dirty="0">
                          <a:effectLst/>
                        </a:rPr>
                        <a:t>" </a:t>
                      </a:r>
                      <a:r>
                        <a:rPr lang="ru-RU" dirty="0" err="1">
                          <a:effectLst/>
                        </a:rPr>
                        <a:t>мәдени-демалыс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орталығы</a:t>
                      </a:r>
                      <a:r>
                        <a:rPr lang="ru-RU" dirty="0">
                          <a:effectLst/>
                        </a:rPr>
                        <a:t> " МКҚК </a:t>
                      </a:r>
                      <a:r>
                        <a:rPr lang="ru-RU" dirty="0" err="1">
                          <a:effectLst/>
                        </a:rPr>
                        <a:t>әкімшілік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ғимаратын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күрделі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жөндеу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222 843,0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435239"/>
                  </a:ext>
                </a:extLst>
              </a:tr>
              <a:tr h="40973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effectLst/>
                        </a:rPr>
                        <a:t>Успен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ауданы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Қызылағаш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ауылының</a:t>
                      </a:r>
                      <a:r>
                        <a:rPr lang="ru-RU" dirty="0">
                          <a:effectLst/>
                        </a:rPr>
                        <a:t> МҮ </a:t>
                      </a:r>
                      <a:r>
                        <a:rPr lang="ru-RU" dirty="0" err="1">
                          <a:effectLst/>
                        </a:rPr>
                        <a:t>ғимаратын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күрделі</a:t>
                      </a:r>
                      <a:r>
                        <a:rPr lang="ru-RU" dirty="0">
                          <a:effectLst/>
                        </a:rPr>
                        <a:t> </a:t>
                      </a:r>
                      <a:r>
                        <a:rPr lang="ru-RU" dirty="0" err="1">
                          <a:effectLst/>
                        </a:rPr>
                        <a:t>жөндеу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159 944,0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364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170521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3872</TotalTime>
  <Words>611</Words>
  <Application>Microsoft Office PowerPoint</Application>
  <PresentationFormat>Экран (4:3)</PresentationFormat>
  <Paragraphs>136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Georgia</vt:lpstr>
      <vt:lpstr>Trebuchet MS</vt:lpstr>
      <vt:lpstr>Wingdings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Павлодар облысының мәдениет, архивтер  және құжаттама  басқармасы</dc:title>
  <dc:creator>Администратор</dc:creator>
  <cp:lastModifiedBy>Бух Кабинет</cp:lastModifiedBy>
  <cp:revision>527</cp:revision>
  <cp:lastPrinted>2017-02-06T13:13:39Z</cp:lastPrinted>
  <dcterms:created xsi:type="dcterms:W3CDTF">2017-02-06T04:05:52Z</dcterms:created>
  <dcterms:modified xsi:type="dcterms:W3CDTF">2026-07-03T09:38:19Z</dcterms:modified>
</cp:coreProperties>
</file>