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9.xml" ContentType="application/vnd.openxmlformats-officedocument.drawingml.chart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2.xml" ContentType="application/vnd.openxmlformats-officedocument.drawingml.chart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drawings/drawing8.xml" ContentType="application/vnd.openxmlformats-officedocument.drawingml.chartshapes+xml"/>
  <Override PartName="/ppt/charts/chart14.xml" ContentType="application/vnd.openxmlformats-officedocument.drawingml.chart+xml"/>
  <Override PartName="/ppt/drawings/drawing9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36" r:id="rId2"/>
    <p:sldId id="441" r:id="rId3"/>
    <p:sldId id="446" r:id="rId4"/>
    <p:sldId id="478" r:id="rId5"/>
    <p:sldId id="482" r:id="rId6"/>
    <p:sldId id="480" r:id="rId7"/>
    <p:sldId id="471" r:id="rId8"/>
    <p:sldId id="481" r:id="rId9"/>
    <p:sldId id="416" r:id="rId10"/>
    <p:sldId id="425" r:id="rId11"/>
    <p:sldId id="379" r:id="rId12"/>
    <p:sldId id="418" r:id="rId13"/>
  </p:sldIdLst>
  <p:sldSz cx="9906000" cy="6858000" type="A4"/>
  <p:notesSz cx="6797675" cy="992505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341" userDrawn="1">
          <p15:clr>
            <a:srgbClr val="A4A3A4"/>
          </p15:clr>
        </p15:guide>
        <p15:guide id="2" pos="248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66FF99"/>
    <a:srgbClr val="66FF66"/>
    <a:srgbClr val="7DFFB8"/>
    <a:srgbClr val="66CCFF"/>
    <a:srgbClr val="CCFFFF"/>
    <a:srgbClr val="CCCCFF"/>
    <a:srgbClr val="FFCCCC"/>
    <a:srgbClr val="0A259A"/>
    <a:srgbClr val="57D6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32" autoAdjust="0"/>
    <p:restoredTop sz="91377" autoAdjust="0"/>
  </p:normalViewPr>
  <p:slideViewPr>
    <p:cSldViewPr snapToGrid="0">
      <p:cViewPr varScale="1">
        <p:scale>
          <a:sx n="66" d="100"/>
          <a:sy n="66" d="100"/>
        </p:scale>
        <p:origin x="60" y="786"/>
      </p:cViewPr>
      <p:guideLst>
        <p:guide orient="horz" pos="2341"/>
        <p:guide pos="248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576699051357605E-2"/>
          <c:y val="0.1456782872821708"/>
          <c:w val="0.94484660189728475"/>
          <c:h val="0.656538775660025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8DAD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D7B-4B4B-990E-CCD5FDDB06DF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D7B-4B4B-990E-CCD5FDDB06D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D7B-4B4B-990E-CCD5FDDB06DF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D7B-4B4B-990E-CCD5FDDB06DF}"/>
              </c:ext>
            </c:extLst>
          </c:dPt>
          <c:dLbls>
            <c:dLbl>
              <c:idx val="0"/>
              <c:layout>
                <c:manualLayout>
                  <c:x val="2.506972641032498E-3"/>
                  <c:y val="3.3071838895873291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  <a:sym typeface="Calibri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D7B-4B4B-990E-CCD5FDDB06DF}"/>
                </c:ext>
              </c:extLst>
            </c:dLbl>
            <c:dLbl>
              <c:idx val="1"/>
              <c:layout>
                <c:manualLayout>
                  <c:x val="7.5209179230974824E-3"/>
                  <c:y val="3.3173928404283598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D7B-4B4B-990E-CCD5FDDB06DF}"/>
                </c:ext>
              </c:extLst>
            </c:dLbl>
            <c:dLbl>
              <c:idx val="2"/>
              <c:layout>
                <c:manualLayout>
                  <c:x val="7.5209179230975283E-3"/>
                  <c:y val="1.7387908013911702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D7B-4B4B-990E-CCD5FDDB06DF}"/>
                </c:ext>
              </c:extLst>
            </c:dLbl>
            <c:dLbl>
              <c:idx val="3"/>
              <c:layout>
                <c:manualLayout>
                  <c:x val="-9.1921268288856792E-17"/>
                  <c:y val="3.4187941049617782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kumimoji="0" lang="ru-KZ" sz="1400" b="0" i="0" u="none" strike="noStrike" kern="0" cap="none" spc="0" normalizeH="0" baseline="0">
                      <a:ln>
                        <a:noFill/>
                      </a:ln>
                      <a:solidFill>
                        <a:srgbClr val="B8CCE4">
                          <a:lumMod val="50000"/>
                        </a:srgbClr>
                      </a:solidFill>
                      <a:effectLst/>
                      <a:uLnTx/>
                      <a:uFillTx/>
                      <a:latin typeface="Cambria" panose="02040503050406030204" pitchFamily="18" charset="0"/>
                      <a:ea typeface="Cambria" panose="02040503050406030204" pitchFamily="18" charset="0"/>
                      <a:cs typeface="Helvetica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7B-4B4B-990E-CCD5FDDB06DF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1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1261544</c:v>
                </c:pt>
                <c:pt idx="1">
                  <c:v>1682433.4</c:v>
                </c:pt>
                <c:pt idx="2">
                  <c:v>2248888.9342999998</c:v>
                </c:pt>
                <c:pt idx="3">
                  <c:v>2234930.0999999996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7B-4B4B-990E-CCD5FDDB06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5434511"/>
        <c:axId val="1218030095"/>
      </c:barChart>
      <c:catAx>
        <c:axId val="905434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218030095"/>
        <c:crosses val="autoZero"/>
        <c:auto val="1"/>
        <c:lblAlgn val="ctr"/>
        <c:lblOffset val="100"/>
        <c:noMultiLvlLbl val="0"/>
      </c:catAx>
      <c:valAx>
        <c:axId val="12180300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905434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292696225542521E-2"/>
          <c:y val="3.8334884964022126E-2"/>
          <c:w val="0.89767232406670561"/>
          <c:h val="0.8594873144977115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Лист1!$B$2:$B$7</c:f>
              <c:numCache>
                <c:formatCode>#\ ##0.0</c:formatCode>
                <c:ptCount val="6"/>
                <c:pt idx="0">
                  <c:v>291801.8</c:v>
                </c:pt>
                <c:pt idx="1">
                  <c:v>382735.6</c:v>
                </c:pt>
                <c:pt idx="2">
                  <c:v>180160.3</c:v>
                </c:pt>
                <c:pt idx="3">
                  <c:v>2673.8</c:v>
                </c:pt>
                <c:pt idx="4">
                  <c:v>16484.7</c:v>
                </c:pt>
                <c:pt idx="5">
                  <c:v>18091.900000000001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0D-4750-9E46-281701C0A46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30D-4750-9E46-281701C0A4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Лист1!$C$2:$C$7</c:f>
              <c:numCache>
                <c:formatCode>#\ ##0.0</c:formatCode>
                <c:ptCount val="6"/>
                <c:pt idx="0">
                  <c:v>427490.3</c:v>
                </c:pt>
                <c:pt idx="1">
                  <c:v>445218.7</c:v>
                </c:pt>
                <c:pt idx="2">
                  <c:v>235399</c:v>
                </c:pt>
                <c:pt idx="3">
                  <c:v>3145.9</c:v>
                </c:pt>
                <c:pt idx="4">
                  <c:v>14952.3</c:v>
                </c:pt>
                <c:pt idx="5">
                  <c:v>21206.400000000001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0D-4750-9E46-281701C0A46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Лист1!$D$2:$D$7</c:f>
              <c:numCache>
                <c:formatCode>#\ ##0.0</c:formatCode>
                <c:ptCount val="6"/>
                <c:pt idx="0">
                  <c:v>470507.67719999998</c:v>
                </c:pt>
                <c:pt idx="1">
                  <c:v>514876.41769999999</c:v>
                </c:pt>
                <c:pt idx="2">
                  <c:v>289516.56579999998</c:v>
                </c:pt>
                <c:pt idx="3">
                  <c:v>5226.1108999999997</c:v>
                </c:pt>
                <c:pt idx="4">
                  <c:v>14929.5237</c:v>
                </c:pt>
                <c:pt idx="5">
                  <c:v>24725.575000000001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0D-4750-9E46-281701C0A46A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lt1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+mn-cs"/>
                  </a:defRPr>
                </a:pPr>
                <a:endParaRPr lang="ru-KZ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КТС</c:v>
                </c:pt>
                <c:pt idx="1">
                  <c:v>ЖТС</c:v>
                </c:pt>
                <c:pt idx="2">
                  <c:v>Әлеуметтік салық</c:v>
                </c:pt>
                <c:pt idx="3">
                  <c:v>Жарнама орнал-ғы үшін төлем</c:v>
                </c:pt>
                <c:pt idx="4">
                  <c:v>Акциздер</c:v>
                </c:pt>
                <c:pt idx="5">
                  <c:v>Мемлекеттік баж</c:v>
                </c:pt>
              </c:strCache>
            </c:strRef>
          </c:cat>
          <c:val>
            <c:numRef>
              <c:f>Лист1!$E$2:$E$7</c:f>
              <c:numCache>
                <c:formatCode>#\ ##0.0</c:formatCode>
                <c:ptCount val="6"/>
                <c:pt idx="0">
                  <c:v>360762.9</c:v>
                </c:pt>
                <c:pt idx="1">
                  <c:v>552486.69999999995</c:v>
                </c:pt>
                <c:pt idx="2">
                  <c:v>257873.4</c:v>
                </c:pt>
                <c:pt idx="3">
                  <c:v>7436.9</c:v>
                </c:pt>
                <c:pt idx="4">
                  <c:v>18690.099999999999</c:v>
                </c:pt>
                <c:pt idx="5">
                  <c:v>29571.9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0D-4750-9E46-281701C0A46A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434829679"/>
        <c:axId val="834603519"/>
      </c:barChart>
      <c:catAx>
        <c:axId val="434829679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34603519"/>
        <c:crosses val="autoZero"/>
        <c:auto val="1"/>
        <c:lblAlgn val="ctr"/>
        <c:lblOffset val="100"/>
        <c:noMultiLvlLbl val="0"/>
      </c:catAx>
      <c:valAx>
        <c:axId val="83460351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348296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latin typeface="Cambria" panose="02040503050406030204" pitchFamily="18" charset="0"/>
          <a:ea typeface="Cambria" panose="02040503050406030204" pitchFamily="18" charset="0"/>
        </a:defRPr>
      </a:pPr>
      <a:endParaRPr lang="ru-KZ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601262752963971E-2"/>
          <c:y val="9.7794483513140143E-2"/>
          <c:w val="0.48260159990219637"/>
          <c:h val="0.8729758212867865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7D74F4"/>
              </a:solidFill>
            </c:spPr>
            <c:extLst>
              <c:ext xmlns:c16="http://schemas.microsoft.com/office/drawing/2014/chart" uri="{C3380CC4-5D6E-409C-BE32-E72D297353CC}">
                <c16:uniqueId val="{00000000-2871-4D0E-853C-4D2AC755330B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2871-4D0E-853C-4D2AC755330B}"/>
              </c:ext>
            </c:extLst>
          </c:dPt>
          <c:dPt>
            <c:idx val="2"/>
            <c:bubble3D val="0"/>
            <c:spPr>
              <a:solidFill>
                <a:srgbClr val="88ADF8"/>
              </a:solidFill>
            </c:spPr>
            <c:extLst>
              <c:ext xmlns:c16="http://schemas.microsoft.com/office/drawing/2014/chart" uri="{C3380CC4-5D6E-409C-BE32-E72D297353CC}">
                <c16:uniqueId val="{00000002-2871-4D0E-853C-4D2AC755330B}"/>
              </c:ext>
            </c:extLst>
          </c:dPt>
          <c:dLbls>
            <c:dLbl>
              <c:idx val="0"/>
              <c:layout>
                <c:manualLayout>
                  <c:x val="6.1782406998731998E-2"/>
                  <c:y val="1.0441237221022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871-4D0E-853C-4D2AC755330B}"/>
                </c:ext>
              </c:extLst>
            </c:dLbl>
            <c:dLbl>
              <c:idx val="1"/>
              <c:layout>
                <c:manualLayout>
                  <c:x val="-0.20033593428019872"/>
                  <c:y val="9.2647007819424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871-4D0E-853C-4D2AC755330B}"/>
                </c:ext>
              </c:extLst>
            </c:dLbl>
            <c:dLbl>
              <c:idx val="2"/>
              <c:layout>
                <c:manualLayout>
                  <c:x val="0.15331045046820271"/>
                  <c:y val="-0.1601819575997723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871-4D0E-853C-4D2AC755330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ctr">
                  <a:defRPr kumimoji="0" lang="ru-KZ" sz="1400" b="1" i="0" u="none" strike="noStrike" kern="1200" cap="none" spc="0" normalizeH="0" baseline="0">
                    <a:ln>
                      <a:noFill/>
                    </a:ln>
                    <a:solidFill>
                      <a:schemeClr val="accent1">
                        <a:lumMod val="25000"/>
                      </a:schemeClr>
                    </a:solidFill>
                    <a:effectLst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Helvetica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мүлікті жалға беруден түсетін түсімдер</c:v>
                </c:pt>
                <c:pt idx="1">
                  <c:v>айыппұлдар, өсімпұлдар, санкциялар</c:v>
                </c:pt>
                <c:pt idx="2">
                  <c:v>басқа да салықтық емес түсімдер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1750.2</c:v>
                </c:pt>
                <c:pt idx="1">
                  <c:v>32951.1</c:v>
                </c:pt>
                <c:pt idx="2">
                  <c:v>37560.1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71-4D0E-853C-4D2AC7553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0">
          <a:noFill/>
        </a:ln>
      </c:spPr>
    </c:plotArea>
    <c:legend>
      <c:legendPos val="tr"/>
      <c:layout>
        <c:manualLayout>
          <c:xMode val="edge"/>
          <c:yMode val="edge"/>
          <c:x val="0.59612312553284674"/>
          <c:y val="0.1229652619220379"/>
          <c:w val="0.37560597899973186"/>
          <c:h val="0.77267524853997471"/>
        </c:manualLayout>
      </c:layout>
      <c:overlay val="0"/>
      <c:txPr>
        <a:bodyPr/>
        <a:lstStyle/>
        <a:p>
          <a:pPr>
            <a:defRPr sz="1400" b="0"/>
          </a:pPr>
          <a:endParaRPr lang="ru-KZ"/>
        </a:p>
      </c:txPr>
    </c:legend>
    <c:plotVisOnly val="1"/>
    <c:dispBlanksAs val="zero"/>
    <c:showDLblsOverMax val="0"/>
  </c:chart>
  <c:txPr>
    <a:bodyPr/>
    <a:lstStyle/>
    <a:p>
      <a:pPr>
        <a:defRPr kumimoji="0" lang="ru-RU" altLang="ru-RU" sz="2800" b="1" i="0" u="none" strike="noStrike" cap="none" spc="0" normalizeH="0" baseline="0" dirty="0">
          <a:ln>
            <a:noFill/>
          </a:ln>
          <a:solidFill>
            <a:schemeClr val="accent1">
              <a:lumMod val="50000"/>
            </a:schemeClr>
          </a:solidFill>
          <a:effectLst/>
          <a:uFillTx/>
          <a:latin typeface="Cambria Math" pitchFamily="18" charset="0"/>
          <a:ea typeface="Cambria Math" pitchFamily="18" charset="0"/>
          <a:cs typeface="Myriad Pro Semibold"/>
          <a:sym typeface="Myriad Pro Semibold"/>
        </a:defRPr>
      </a:pPr>
      <a:endParaRPr lang="ru-KZ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3231144020465923E-2"/>
          <c:y val="0.15992028812796275"/>
          <c:w val="0.93561661639762195"/>
          <c:h val="0.627436181432134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0-B606-47CC-AE14-7F91428D2C9A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</c:spPr>
            <c:extLst>
              <c:ext xmlns:c16="http://schemas.microsoft.com/office/drawing/2014/chart" uri="{C3380CC4-5D6E-409C-BE32-E72D297353CC}">
                <c16:uniqueId val="{00000001-B606-47CC-AE14-7F91428D2C9A}"/>
              </c:ext>
            </c:extLst>
          </c:dPt>
          <c:dPt>
            <c:idx val="2"/>
            <c:invertIfNegative val="0"/>
            <c:bubble3D val="0"/>
            <c:spPr>
              <a:solidFill>
                <a:srgbClr val="439BB3"/>
              </a:solidFill>
            </c:spPr>
            <c:extLst>
              <c:ext xmlns:c16="http://schemas.microsoft.com/office/drawing/2014/chart" uri="{C3380CC4-5D6E-409C-BE32-E72D297353CC}">
                <c16:uniqueId val="{00000002-B606-47CC-AE14-7F91428D2C9A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3-B606-47CC-AE14-7F91428D2C9A}"/>
              </c:ext>
            </c:extLst>
          </c:dPt>
          <c:dLbls>
            <c:dLbl>
              <c:idx val="0"/>
              <c:layout>
                <c:manualLayout>
                  <c:x val="-1.3461325732185264E-17"/>
                  <c:y val="3.381328697364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606-47CC-AE14-7F91428D2C9A}"/>
                </c:ext>
              </c:extLst>
            </c:dLbl>
            <c:dLbl>
              <c:idx val="1"/>
              <c:layout>
                <c:manualLayout>
                  <c:x val="0"/>
                  <c:y val="2.4112568678857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606-47CC-AE14-7F91428D2C9A}"/>
                </c:ext>
              </c:extLst>
            </c:dLbl>
            <c:dLbl>
              <c:idx val="2"/>
              <c:layout>
                <c:manualLayout>
                  <c:x val="2.9370504520512719E-3"/>
                  <c:y val="2.73788549343627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606-47CC-AE14-7F91428D2C9A}"/>
                </c:ext>
              </c:extLst>
            </c:dLbl>
            <c:dLbl>
              <c:idx val="3"/>
              <c:layout>
                <c:manualLayout>
                  <c:x val="-2.9370504520513795E-3"/>
                  <c:y val="2.3326276566080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606-47CC-AE14-7F91428D2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>
                    <a:solidFill>
                      <a:schemeClr val="accent1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16213.9</c:v>
                </c:pt>
                <c:pt idx="1">
                  <c:v>35133.599999999999</c:v>
                </c:pt>
                <c:pt idx="2">
                  <c:v>52113.9</c:v>
                </c:pt>
                <c:pt idx="3">
                  <c:v>72261.399999999994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06-47CC-AE14-7F91428D2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43840"/>
        <c:axId val="41045376"/>
      </c:barChart>
      <c:catAx>
        <c:axId val="41043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41045376"/>
        <c:crosses val="autoZero"/>
        <c:auto val="1"/>
        <c:lblAlgn val="ctr"/>
        <c:lblOffset val="100"/>
        <c:noMultiLvlLbl val="0"/>
      </c:catAx>
      <c:valAx>
        <c:axId val="41045376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one"/>
        <c:crossAx val="41043840"/>
        <c:crosses val="autoZero"/>
        <c:crossBetween val="between"/>
      </c:valAx>
      <c:spPr>
        <a:noFill/>
        <a:ln w="25419">
          <a:noFill/>
        </a:ln>
      </c:spPr>
    </c:plotArea>
    <c:plotVisOnly val="1"/>
    <c:dispBlanksAs val="gap"/>
    <c:showDLblsOverMax val="0"/>
  </c:chart>
  <c:txPr>
    <a:bodyPr/>
    <a:lstStyle/>
    <a:p>
      <a:pPr>
        <a:defRPr sz="1800">
          <a:solidFill>
            <a:schemeClr val="accent1">
              <a:lumMod val="25000"/>
            </a:schemeClr>
          </a:solidFill>
        </a:defRPr>
      </a:pPr>
      <a:endParaRPr lang="ru-KZ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9676360102175983E-2"/>
          <c:y val="0.10675163966497117"/>
          <c:w val="0.96127634656514527"/>
          <c:h val="0.711301806670955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6-B6A5-4857-BBBD-7237430FBD08}"/>
              </c:ext>
            </c:extLst>
          </c:dPt>
          <c:dPt>
            <c:idx val="1"/>
            <c:invertIfNegative val="0"/>
            <c:bubble3D val="0"/>
            <c:spPr>
              <a:solidFill>
                <a:srgbClr val="99CCFF"/>
              </a:solidFill>
            </c:spPr>
            <c:extLst>
              <c:ext xmlns:c16="http://schemas.microsoft.com/office/drawing/2014/chart" uri="{C3380CC4-5D6E-409C-BE32-E72D297353CC}">
                <c16:uniqueId val="{00000000-6D78-459B-841B-128AB29F4E67}"/>
              </c:ext>
            </c:extLst>
          </c:dPt>
          <c:dPt>
            <c:idx val="2"/>
            <c:invertIfNegative val="0"/>
            <c:bubble3D val="0"/>
            <c:spPr>
              <a:solidFill>
                <a:srgbClr val="439BB3"/>
              </a:solidFill>
            </c:spPr>
            <c:extLst>
              <c:ext xmlns:c16="http://schemas.microsoft.com/office/drawing/2014/chart" uri="{C3380CC4-5D6E-409C-BE32-E72D297353CC}">
                <c16:uniqueId val="{00000001-6D78-459B-841B-128AB29F4E67}"/>
              </c:ext>
            </c:extLst>
          </c:dPt>
          <c:dPt>
            <c:idx val="3"/>
            <c:invertIfNegative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2-6D78-459B-841B-128AB29F4E67}"/>
              </c:ext>
            </c:extLst>
          </c:dPt>
          <c:dLbls>
            <c:dLbl>
              <c:idx val="0"/>
              <c:layout>
                <c:manualLayout>
                  <c:x val="3.6968280169342623E-5"/>
                  <c:y val="2.80776888023713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A5-4857-BBBD-7237430FBD08}"/>
                </c:ext>
              </c:extLst>
            </c:dLbl>
            <c:dLbl>
              <c:idx val="1"/>
              <c:layout>
                <c:manualLayout>
                  <c:x val="-1.2915647568597377E-3"/>
                  <c:y val="2.24590442969280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D78-459B-841B-128AB29F4E67}"/>
                </c:ext>
              </c:extLst>
            </c:dLbl>
            <c:dLbl>
              <c:idx val="2"/>
              <c:layout>
                <c:manualLayout>
                  <c:x val="1.1090484050802788E-4"/>
                  <c:y val="3.3696411980710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D78-459B-841B-128AB29F4E67}"/>
                </c:ext>
              </c:extLst>
            </c:dLbl>
            <c:dLbl>
              <c:idx val="3"/>
              <c:layout>
                <c:manualLayout>
                  <c:x val="1.1090484050802788E-4"/>
                  <c:y val="1.68442832226960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D78-459B-841B-128AB29F4E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chemeClr val="accent1">
                        <a:lumMod val="25000"/>
                      </a:schemeClr>
                    </a:solidFill>
                    <a:latin typeface="Cambria" panose="02040503050406030204" pitchFamily="18" charset="0"/>
                    <a:ea typeface="Cambria" panose="02040503050406030204" pitchFamily="18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20710.599999999999</c:v>
                </c:pt>
                <c:pt idx="1">
                  <c:v>6746.5</c:v>
                </c:pt>
                <c:pt idx="2">
                  <c:v>6049.2</c:v>
                </c:pt>
                <c:pt idx="3">
                  <c:v>6764.3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78-459B-841B-128AB29F4E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1066496"/>
        <c:axId val="41068032"/>
      </c:barChart>
      <c:catAx>
        <c:axId val="41066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accent1">
                    <a:lumMod val="25000"/>
                  </a:schemeClr>
                </a:solidFill>
              </a:defRPr>
            </a:pPr>
            <a:endParaRPr lang="ru-KZ"/>
          </a:p>
        </c:txPr>
        <c:crossAx val="41068032"/>
        <c:crosses val="autoZero"/>
        <c:auto val="1"/>
        <c:lblAlgn val="ctr"/>
        <c:lblOffset val="100"/>
        <c:noMultiLvlLbl val="0"/>
      </c:catAx>
      <c:valAx>
        <c:axId val="41068032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one"/>
        <c:crossAx val="410664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796"/>
      </a:pPr>
      <a:endParaRPr lang="ru-KZ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9236826165961"/>
          <c:y val="0.13705528842634085"/>
          <c:w val="0.44655976176054918"/>
          <c:h val="0.74486995062793171"/>
        </c:manualLayout>
      </c:layout>
      <c:doughnutChart>
        <c:varyColors val="1"/>
        <c:ser>
          <c:idx val="1"/>
          <c:order val="0"/>
          <c:tx>
            <c:strRef>
              <c:f>Лист1!$B$1</c:f>
              <c:strCache>
                <c:ptCount val="1"/>
                <c:pt idx="0">
                  <c:v>65</c:v>
                </c:pt>
              </c:strCache>
            </c:strRef>
          </c:tx>
          <c:dPt>
            <c:idx val="0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D345-4BB4-9453-D2495DFD8D7F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D345-4BB4-9453-D2495DFD8D7F}"/>
              </c:ext>
            </c:extLst>
          </c:dPt>
          <c:dPt>
            <c:idx val="2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D345-4BB4-9453-D2495DFD8D7F}"/>
              </c:ext>
            </c:extLst>
          </c:dPt>
          <c:dPt>
            <c:idx val="3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D345-4BB4-9453-D2495DFD8D7F}"/>
              </c:ext>
            </c:extLst>
          </c:dPt>
          <c:dPt>
            <c:idx val="4"/>
            <c:bubble3D val="0"/>
            <c:spPr>
              <a:solidFill>
                <a:srgbClr val="5C7D9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D345-4BB4-9453-D2495DFD8D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D345-4BB4-9453-D2495DFD8D7F}"/>
              </c:ext>
            </c:extLst>
          </c:dPt>
          <c:dPt>
            <c:idx val="6"/>
            <c:bubble3D val="0"/>
            <c:spPr>
              <a:solidFill>
                <a:srgbClr val="FFCC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D345-4BB4-9453-D2495DFD8D7F}"/>
              </c:ext>
            </c:extLst>
          </c:dPt>
          <c:dLbls>
            <c:delete val="1"/>
          </c:dLbls>
          <c:cat>
            <c:strRef>
              <c:f>Лист1!$A$2:$A$8</c:f>
              <c:strCache>
                <c:ptCount val="7"/>
                <c:pt idx="0">
                  <c:v>ӘЛЕУМЕТТІК САЛА (ОНЫҢ ІШІНДЕ БІЛІМ БЕРУ, ДЕНСАУЛЫҚ САҚТАУ, ӘЛЕУМЕТТІК ҚОРҒАУ, МӘДЕНИЕТ, СПОРТ, ТУРИЗМ)</c:v>
                </c:pt>
                <c:pt idx="1">
                  <c:v>ҚОРҒАНЫС, ҚОҒАМДЫҚ ТӘРТІП ЖӘНЕ ҚАУІПСІЗДІК</c:v>
                </c:pt>
                <c:pt idx="2">
                  <c:v>ТКШ</c:v>
                </c:pt>
                <c:pt idx="3">
                  <c:v>КӨРКЕЙТУ ЖӘНЕ ТАБИҒАТТЫ ҚОРҒАУ ІС-ШАРАЛАРЫ</c:v>
                </c:pt>
                <c:pt idx="4">
                  <c:v>КӨЛІК</c:v>
                </c:pt>
                <c:pt idx="5">
                  <c:v>БЮДЖЕТТІК АЛЫП ҚОЮЛАР</c:v>
                </c:pt>
                <c:pt idx="6">
                  <c:v>КӘСІПТІ ҚОЛДАУ </c:v>
                </c:pt>
              </c:strCache>
            </c:strRef>
          </c:cat>
          <c:val>
            <c:numRef>
              <c:f>Лист1!$B$2:$B$8</c:f>
              <c:numCache>
                <c:formatCode>0.00</c:formatCode>
                <c:ptCount val="7"/>
                <c:pt idx="0">
                  <c:v>496582.2</c:v>
                </c:pt>
                <c:pt idx="1">
                  <c:v>48197.9</c:v>
                </c:pt>
                <c:pt idx="2">
                  <c:v>460126.6</c:v>
                </c:pt>
                <c:pt idx="3">
                  <c:v>183554.6</c:v>
                </c:pt>
                <c:pt idx="4">
                  <c:v>496582.2</c:v>
                </c:pt>
                <c:pt idx="5">
                  <c:v>361869.9</c:v>
                </c:pt>
                <c:pt idx="6">
                  <c:v>12164.2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345-4BB4-9453-D2495DFD8D7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lang="ru-KZ" sz="1197" b="0" i="0" u="none" strike="noStrike" kern="1200" baseline="0">
                <a:solidFill>
                  <a:schemeClr val="dk1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KZ"/>
          </a:p>
        </c:txPr>
      </c:legendEntry>
      <c:layout>
        <c:manualLayout>
          <c:xMode val="edge"/>
          <c:yMode val="edge"/>
          <c:x val="0.66942115889359988"/>
          <c:y val="5.2141659326498377E-2"/>
          <c:w val="0.33057884110640012"/>
          <c:h val="0.91597739806286915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KZ" sz="1197" b="0" i="0" u="none" strike="noStrike" kern="120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ru-KZ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lang="ru-KZ" sz="1197" b="0" i="0" u="none" strike="noStrike" kern="1200" baseline="0">
          <a:solidFill>
            <a:schemeClr val="dk1"/>
          </a:solidFill>
          <a:latin typeface="+mn-lt"/>
          <a:ea typeface="+mn-ea"/>
          <a:cs typeface="+mn-cs"/>
        </a:defRPr>
      </a:pPr>
      <a:endParaRPr lang="ru-KZ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338410316476479E-2"/>
          <c:y val="6.7129624191566692E-2"/>
          <c:w val="0.93879581086459785"/>
          <c:h val="0.83590536308728147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7766272"/>
        <c:axId val="196807488"/>
      </c:barChart>
      <c:catAx>
        <c:axId val="2677662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6807488"/>
        <c:crosses val="autoZero"/>
        <c:auto val="1"/>
        <c:lblAlgn val="ctr"/>
        <c:lblOffset val="100"/>
        <c:noMultiLvlLbl val="0"/>
      </c:catAx>
      <c:valAx>
        <c:axId val="196807488"/>
        <c:scaling>
          <c:orientation val="minMax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267766272"/>
        <c:crosses val="autoZero"/>
        <c:crossBetween val="between"/>
      </c:valAx>
      <c:spPr>
        <a:noFill/>
        <a:ln w="24569">
          <a:noFill/>
        </a:ln>
      </c:spPr>
    </c:plotArea>
    <c:plotVisOnly val="1"/>
    <c:dispBlanksAs val="gap"/>
    <c:showDLblsOverMax val="0"/>
  </c:chart>
  <c:txPr>
    <a:bodyPr/>
    <a:lstStyle/>
    <a:p>
      <a:pPr>
        <a:defRPr sz="1548">
          <a:solidFill>
            <a:schemeClr val="bg1"/>
          </a:solidFill>
        </a:defRPr>
      </a:pPr>
      <a:endParaRPr lang="ru-KZ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381141173139365E-2"/>
          <c:y val="5.7218902286897605E-2"/>
          <c:w val="0.93306832157677044"/>
          <c:h val="0.8426480187110324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AE-43C5-A125-4B9AE1AF2E7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4AE-43C5-A125-4B9AE1AF2E7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4AE-43C5-A125-4B9AE1AF2E7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4AE-43C5-A125-4B9AE1AF2E79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#\ ##0.0</c:formatCode>
                <c:ptCount val="4"/>
                <c:pt idx="0">
                  <c:v>326777.09999999998</c:v>
                </c:pt>
                <c:pt idx="1">
                  <c:v>348416.3</c:v>
                </c:pt>
                <c:pt idx="2">
                  <c:v>470295.4</c:v>
                </c:pt>
                <c:pt idx="3">
                  <c:v>496582.2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4AE-43C5-A125-4B9AE1AF2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7243008"/>
        <c:axId val="217104384"/>
      </c:barChart>
      <c:catAx>
        <c:axId val="3072430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7104384"/>
        <c:crosses val="autoZero"/>
        <c:auto val="1"/>
        <c:lblAlgn val="ctr"/>
        <c:lblOffset val="100"/>
        <c:noMultiLvlLbl val="0"/>
      </c:catAx>
      <c:valAx>
        <c:axId val="217104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tint val="75000"/>
                  <a:shade val="95000"/>
                  <a:satMod val="104999"/>
                </a:schemeClr>
              </a:solidFill>
              <a:prstDash val="solid"/>
              <a:round/>
            </a:ln>
            <a:effectLst/>
          </c:spPr>
        </c:majorGridlines>
        <c:numFmt formatCode="#\ ##0.0" sourceLinked="1"/>
        <c:majorTickMark val="out"/>
        <c:minorTickMark val="none"/>
        <c:tickLblPos val="nextTo"/>
        <c:crossAx val="30724300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211"/>
      </a:pPr>
      <a:endParaRPr lang="ru-KZ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403934904626036E-4"/>
          <c:y val="8.6791282130961489E-2"/>
          <c:w val="0.93879581086460484"/>
          <c:h val="0.8751094569801918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38100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EDE-43E0-B7A7-E3B94CBEE42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EDE-43E0-B7A7-E3B94CBEE429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9525" cap="flat" cmpd="sng" algn="ctr">
                <a:noFill/>
                <a:prstDash val="solid"/>
              </a:ln>
              <a:effectLst>
                <a:outerShdw blurRad="381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EDE-43E0-B7A7-E3B94CBEE429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августа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863762.8</c:v>
                </c:pt>
                <c:pt idx="1">
                  <c:v>499094.9</c:v>
                </c:pt>
                <c:pt idx="2">
                  <c:v>496582.2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DE-43E0-B7A7-E3B94CBEE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242496"/>
        <c:axId val="307763392"/>
      </c:barChart>
      <c:catAx>
        <c:axId val="307242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7763392"/>
        <c:crosses val="autoZero"/>
        <c:auto val="1"/>
        <c:lblAlgn val="ctr"/>
        <c:lblOffset val="100"/>
        <c:noMultiLvlLbl val="0"/>
      </c:catAx>
      <c:valAx>
        <c:axId val="307763392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72424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KZ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ru-RU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4.1473822578582439E-2"/>
          <c:y val="0.25660053263821658"/>
          <c:w val="0.94275122765218156"/>
          <c:h val="0.6233355732160085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08D-420F-8964-C3F9724AE29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08D-420F-8964-C3F9724AE29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808D-420F-8964-C3F9724AE29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808D-420F-8964-C3F9724AE291}"/>
              </c:ext>
            </c:extLst>
          </c:dPt>
          <c:cat>
            <c:strRef>
              <c:f>Лист1!$A$2:$A$5</c:f>
              <c:strCache>
                <c:ptCount val="4"/>
                <c:pt idx="0">
                  <c:v>2023ж.</c:v>
                </c:pt>
                <c:pt idx="1">
                  <c:v>2024ж.</c:v>
                </c:pt>
                <c:pt idx="2">
                  <c:v>2025ж.</c:v>
                </c:pt>
                <c:pt idx="3">
                  <c:v>2026ж.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26505.599999999999</c:v>
                </c:pt>
                <c:pt idx="1">
                  <c:v>28989.7</c:v>
                </c:pt>
                <c:pt idx="2">
                  <c:v>38452.199999999997</c:v>
                </c:pt>
                <c:pt idx="3">
                  <c:v>48197.9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08D-420F-8964-C3F9724AE2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2023ж.</c:v>
                </c:pt>
                <c:pt idx="1">
                  <c:v>2024ж.</c:v>
                </c:pt>
                <c:pt idx="2">
                  <c:v>2025ж.</c:v>
                </c:pt>
                <c:pt idx="3">
                  <c:v>2026ж.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808D-420F-8964-C3F9724AE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5844736"/>
        <c:axId val="307760512"/>
      </c:barChart>
      <c:catAx>
        <c:axId val="3058447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kumimoji="0" lang="ru-RU" sz="1400" b="1" i="0" u="none" strike="noStrike" kern="1200" cap="none" spc="0" normalizeH="0" baseline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FillTx/>
                <a:latin typeface="Cambria Math" pitchFamily="18" charset="0"/>
                <a:ea typeface="Cambria Math" pitchFamily="18" charset="0"/>
                <a:cs typeface="+mn-cs"/>
                <a:sym typeface="Calibri"/>
              </a:defRPr>
            </a:pPr>
            <a:endParaRPr lang="ru-KZ"/>
          </a:p>
        </c:txPr>
        <c:crossAx val="307760512"/>
        <c:crosses val="autoZero"/>
        <c:auto val="1"/>
        <c:lblAlgn val="ctr"/>
        <c:lblOffset val="100"/>
        <c:noMultiLvlLbl val="0"/>
      </c:catAx>
      <c:valAx>
        <c:axId val="307760512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05844736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400" b="1">
          <a:solidFill>
            <a:schemeClr val="tx1"/>
          </a:solidFill>
        </a:defRPr>
      </a:pPr>
      <a:endParaRPr lang="ru-KZ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5833333333334114E-2"/>
          <c:y val="0.05"/>
          <c:w val="0.9541666666666665"/>
          <c:h val="0.8409323326771656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83A-42B0-AEBB-19B113EBCEC7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883A-42B0-AEBB-19B113EBCEC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883A-42B0-AEBB-19B113EBCEC7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сентября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83096.899999999994</c:v>
                </c:pt>
                <c:pt idx="1">
                  <c:v>48848.6</c:v>
                </c:pt>
                <c:pt idx="2">
                  <c:v>48197.9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3A-42B0-AEBB-19B113EBCE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11360"/>
        <c:axId val="306360256"/>
      </c:barChart>
      <c:catAx>
        <c:axId val="30811136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6360256"/>
        <c:crosses val="autoZero"/>
        <c:auto val="1"/>
        <c:lblAlgn val="ctr"/>
        <c:lblOffset val="100"/>
        <c:noMultiLvlLbl val="0"/>
      </c:catAx>
      <c:valAx>
        <c:axId val="306360256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8111360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624386173909232E-2"/>
          <c:y val="0.21808421345727164"/>
          <c:w val="0.94275122765219799"/>
          <c:h val="0.5903008723422255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1024128"/>
        <c:axId val="309172416"/>
      </c:barChart>
      <c:catAx>
        <c:axId val="311024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09172416"/>
        <c:crosses val="autoZero"/>
        <c:auto val="1"/>
        <c:lblAlgn val="ctr"/>
        <c:lblOffset val="100"/>
        <c:noMultiLvlLbl val="0"/>
      </c:catAx>
      <c:valAx>
        <c:axId val="30917241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11024128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131"/>
      </a:pPr>
      <a:endParaRPr lang="ru-KZ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5774945886055266E-2"/>
          <c:y val="0.29037332894315121"/>
          <c:w val="0.94275122765220065"/>
          <c:h val="0.590300872342225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1F35-47EF-B690-A60ED93C06DE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1F35-47EF-B690-A60ED93C06D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1F35-47EF-B690-A60ED93C06D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1F35-47EF-B690-A60ED93C06DE}"/>
              </c:ext>
            </c:extLst>
          </c:dPt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206241.1</c:v>
                </c:pt>
                <c:pt idx="1">
                  <c:v>259635.6</c:v>
                </c:pt>
                <c:pt idx="2">
                  <c:v>540373</c:v>
                </c:pt>
                <c:pt idx="3">
                  <c:v>846077.3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F35-47EF-B690-A60ED93C06D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  <c:pt idx="3">
                  <c:v>2026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9-1F35-47EF-B690-A60ED93C0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8110336"/>
        <c:axId val="264024576"/>
      </c:barChart>
      <c:catAx>
        <c:axId val="3081103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solidFill>
                  <a:schemeClr val="bg1"/>
                </a:solidFill>
                <a:latin typeface="Book Antiqua" pitchFamily="18" charset="0"/>
              </a:defRPr>
            </a:pPr>
            <a:endParaRPr lang="ru-KZ"/>
          </a:p>
        </c:txPr>
        <c:crossAx val="264024576"/>
        <c:crosses val="autoZero"/>
        <c:auto val="1"/>
        <c:lblAlgn val="ctr"/>
        <c:lblOffset val="100"/>
        <c:noMultiLvlLbl val="0"/>
      </c:catAx>
      <c:valAx>
        <c:axId val="264024576"/>
        <c:scaling>
          <c:orientation val="minMax"/>
        </c:scaling>
        <c:delete val="1"/>
        <c:axPos val="l"/>
        <c:majorGridlines/>
        <c:numFmt formatCode="#,##0.00" sourceLinked="1"/>
        <c:majorTickMark val="out"/>
        <c:minorTickMark val="none"/>
        <c:tickLblPos val="nextTo"/>
        <c:crossAx val="308110336"/>
        <c:crosses val="autoZero"/>
        <c:crossBetween val="between"/>
      </c:valAx>
      <c:spPr>
        <a:noFill/>
        <a:ln w="21442">
          <a:noFill/>
        </a:ln>
      </c:spPr>
    </c:plotArea>
    <c:plotVisOnly val="1"/>
    <c:dispBlanksAs val="gap"/>
    <c:showDLblsOverMax val="0"/>
  </c:chart>
  <c:txPr>
    <a:bodyPr/>
    <a:lstStyle/>
    <a:p>
      <a:pPr>
        <a:defRPr sz="1131"/>
      </a:pPr>
      <a:endParaRPr lang="ru-KZ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321828614116814E-2"/>
          <c:y val="7.1251632235173501E-2"/>
          <c:w val="0.9541666666666665"/>
          <c:h val="0.819680754043843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82C2-4E21-81A7-3DB370473B6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3-82C2-4E21-81A7-3DB370473B68}"/>
              </c:ext>
            </c:extLst>
          </c:dPt>
          <c:dPt>
            <c:idx val="2"/>
            <c:invertIfNegative val="0"/>
            <c:bubble3D val="0"/>
            <c:spPr>
              <a:solidFill>
                <a:srgbClr val="57D6E7"/>
              </a:solidFill>
            </c:spPr>
            <c:extLst>
              <c:ext xmlns:c16="http://schemas.microsoft.com/office/drawing/2014/chart" uri="{C3380CC4-5D6E-409C-BE32-E72D297353CC}">
                <c16:uniqueId val="{00000005-82C2-4E21-81A7-3DB370473B68}"/>
              </c:ext>
            </c:extLst>
          </c:dPt>
          <c:cat>
            <c:strRef>
              <c:f>Лист1!$A$2:$A$4</c:f>
              <c:strCache>
                <c:ptCount val="3"/>
                <c:pt idx="0">
                  <c:v>План на год</c:v>
                </c:pt>
                <c:pt idx="1">
                  <c:v>План на 1 сентября</c:v>
                </c:pt>
                <c:pt idx="2">
                  <c:v>Исполнение</c:v>
                </c:pt>
              </c:strCache>
            </c:strRef>
          </c:cat>
          <c:val>
            <c:numRef>
              <c:f>Лист1!$B$2:$B$4</c:f>
              <c:numCache>
                <c:formatCode>#\ ##0.0</c:formatCode>
                <c:ptCount val="3"/>
                <c:pt idx="0">
                  <c:v>1451496</c:v>
                </c:pt>
                <c:pt idx="1">
                  <c:v>867818.9</c:v>
                </c:pt>
                <c:pt idx="2">
                  <c:v>846077.3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C2-4E21-81A7-3DB37047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09343744"/>
        <c:axId val="264021120"/>
      </c:barChart>
      <c:catAx>
        <c:axId val="3093437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64021120"/>
        <c:crosses val="autoZero"/>
        <c:auto val="1"/>
        <c:lblAlgn val="ctr"/>
        <c:lblOffset val="100"/>
        <c:noMultiLvlLbl val="0"/>
      </c:catAx>
      <c:valAx>
        <c:axId val="264021120"/>
        <c:scaling>
          <c:orientation val="minMax"/>
        </c:scaling>
        <c:delete val="1"/>
        <c:axPos val="l"/>
        <c:majorGridlines/>
        <c:numFmt formatCode="#\ ##0.0" sourceLinked="1"/>
        <c:majorTickMark val="out"/>
        <c:minorTickMark val="none"/>
        <c:tickLblPos val="nextTo"/>
        <c:crossAx val="309343744"/>
        <c:crosses val="autoZero"/>
        <c:crossBetween val="between"/>
      </c:valAx>
      <c:spPr>
        <a:noFill/>
        <a:ln w="17584">
          <a:noFill/>
        </a:ln>
      </c:spPr>
    </c:plotArea>
    <c:plotVisOnly val="1"/>
    <c:dispBlanksAs val="gap"/>
    <c:showDLblsOverMax val="0"/>
  </c:chart>
  <c:txPr>
    <a:bodyPr/>
    <a:lstStyle/>
    <a:p>
      <a:pPr>
        <a:defRPr sz="1246"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8CE105-0AF3-481C-9D0C-09E010405373}" type="doc">
      <dgm:prSet loTypeId="urn:microsoft.com/office/officeart/2005/8/layout/default#1" loCatId="list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24890685-345E-4AF9-B410-885830EDFC48}">
      <dgm:prSet phldrT="[Текст]" custT="1"/>
      <dgm:spPr/>
      <dgm:t>
        <a:bodyPr spcFirstLastPara="0" vert="horz" wrap="square" lIns="121920" tIns="121920" rIns="121920" bIns="121920" numCol="1" spcCol="1270" anchor="ctr" anchorCtr="0"/>
        <a:lstStyle/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ТҮСІМДЕР</a:t>
          </a:r>
        </a:p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2 234 930,1 млн. те</a:t>
          </a:r>
          <a:r>
            <a:rPr lang="kk-KZ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ң</a:t>
          </a:r>
          <a:r>
            <a:rPr lang="ru-RU" sz="3200" b="1" i="0" u="none" strike="noStrike" kern="1200" cap="none" spc="0" baseline="0" dirty="0" err="1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ге</a:t>
          </a:r>
          <a:endParaRPr lang="ru-RU" sz="3200" b="1" i="0" u="none" strike="noStrike" kern="1200" cap="none" spc="0" baseline="0" dirty="0">
            <a:ln/>
            <a:solidFill>
              <a:srgbClr val="FFFFFF"/>
            </a:solidFill>
            <a:uFillTx/>
            <a:latin typeface="Cambria Math" pitchFamily="18" charset="0"/>
            <a:ea typeface="Cambria Math" pitchFamily="18" charset="0"/>
            <a:cs typeface="Helvetica"/>
            <a:sym typeface="Myriad Pro Semibold"/>
          </a:endParaRPr>
        </a:p>
      </dgm:t>
    </dgm:pt>
    <dgm:pt modelId="{B62D0F14-77D3-44EE-961D-D13966703BE1}" type="par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6E03A5E-7B1A-4C17-96D7-4EAA2288BAE4}" type="sibTrans" cxnId="{DB62A1F7-2C33-4B6D-8FAF-28FC1F0CC0B5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821540ED-A0EC-41B4-860C-7D080CFE3128}">
      <dgm:prSet phldrT="[Текст]" custT="1"/>
      <dgm:spPr/>
      <dgm:t>
        <a:bodyPr/>
        <a:lstStyle/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ШЫҒЫСТАР</a:t>
          </a:r>
        </a:p>
        <a:p>
          <a:pPr marL="0"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1 721 899,7</a:t>
          </a:r>
          <a:r>
            <a:rPr lang="ru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 </a:t>
          </a: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млн. </a:t>
          </a:r>
          <a:r>
            <a:rPr lang="ru-RU" sz="3200" b="1" i="0" u="none" strike="noStrike" kern="1200" cap="none" spc="0" baseline="0" dirty="0" err="1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теңге</a:t>
          </a:r>
          <a:endParaRPr lang="ru-RU" sz="3200" b="1" i="0" u="none" strike="noStrike" kern="1200" cap="none" spc="0" baseline="0" dirty="0">
            <a:ln/>
            <a:solidFill>
              <a:srgbClr val="002060"/>
            </a:solidFill>
            <a:uFillTx/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dgm:t>
    </dgm:pt>
    <dgm:pt modelId="{1CB26B0D-1C82-4EF0-BD3D-90C8856D7183}" type="par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4A478537-BD4E-4564-A69C-72D844741ECA}" type="sibTrans" cxnId="{80ECD7C6-D1D6-42BF-BD40-140F579FEAE7}">
      <dgm:prSet/>
      <dgm:spPr/>
      <dgm:t>
        <a:bodyPr/>
        <a:lstStyle/>
        <a:p>
          <a:endParaRPr lang="ru-RU" sz="2600" b="1">
            <a:latin typeface="Book Antiqua" panose="02040602050305030304" pitchFamily="18" charset="0"/>
          </a:endParaRPr>
        </a:p>
      </dgm:t>
    </dgm:pt>
    <dgm:pt modelId="{5CBD62D1-8394-4965-B76E-FB7B5E68F70D}" type="pres">
      <dgm:prSet presAssocID="{EF8CE105-0AF3-481C-9D0C-09E010405373}" presName="diagram" presStyleCnt="0">
        <dgm:presLayoutVars>
          <dgm:dir/>
          <dgm:resizeHandles val="exact"/>
        </dgm:presLayoutVars>
      </dgm:prSet>
      <dgm:spPr/>
    </dgm:pt>
    <dgm:pt modelId="{10CDEEF6-DBC1-49AA-8593-E4F52973EE38}" type="pres">
      <dgm:prSet presAssocID="{24890685-345E-4AF9-B410-885830EDFC48}" presName="node" presStyleLbl="node1" presStyleIdx="0" presStyleCnt="2" custScaleX="131183" custScaleY="105220" custLinFactNeighborX="2507" custLinFactNeighborY="-27526">
        <dgm:presLayoutVars>
          <dgm:bulletEnabled val="1"/>
        </dgm:presLayoutVars>
      </dgm:prSet>
      <dgm:spPr>
        <a:xfrm>
          <a:off x="274170" y="197941"/>
          <a:ext cx="4715991" cy="2829594"/>
        </a:xfrm>
        <a:prstGeom prst="roundRect">
          <a:avLst/>
        </a:prstGeom>
      </dgm:spPr>
    </dgm:pt>
    <dgm:pt modelId="{EE12ECF6-7FB0-4FD8-91C9-F2A066FAA398}" type="pres">
      <dgm:prSet presAssocID="{46E03A5E-7B1A-4C17-96D7-4EAA2288BAE4}" presName="sibTrans" presStyleCnt="0"/>
      <dgm:spPr/>
    </dgm:pt>
    <dgm:pt modelId="{655AA037-6153-4A31-B1B6-6E97A96C353C}" type="pres">
      <dgm:prSet presAssocID="{821540ED-A0EC-41B4-860C-7D080CFE3128}" presName="node" presStyleLbl="node1" presStyleIdx="1" presStyleCnt="2" custScaleX="124077" custScaleY="106973" custLinFactNeighborX="-3473" custLinFactNeighborY="12733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9C4FC02-65C5-46F0-988D-0B2E25C13FBC}" type="presOf" srcId="{24890685-345E-4AF9-B410-885830EDFC48}" destId="{10CDEEF6-DBC1-49AA-8593-E4F52973EE38}" srcOrd="0" destOrd="0" presId="urn:microsoft.com/office/officeart/2005/8/layout/default#1"/>
    <dgm:cxn modelId="{4BA8885C-3EB1-4AE4-A31C-833D18091860}" type="presOf" srcId="{EF8CE105-0AF3-481C-9D0C-09E010405373}" destId="{5CBD62D1-8394-4965-B76E-FB7B5E68F70D}" srcOrd="0" destOrd="0" presId="urn:microsoft.com/office/officeart/2005/8/layout/default#1"/>
    <dgm:cxn modelId="{7714AA51-E4AD-4684-9850-D7E9651E809F}" type="presOf" srcId="{821540ED-A0EC-41B4-860C-7D080CFE3128}" destId="{655AA037-6153-4A31-B1B6-6E97A96C353C}" srcOrd="0" destOrd="0" presId="urn:microsoft.com/office/officeart/2005/8/layout/default#1"/>
    <dgm:cxn modelId="{80ECD7C6-D1D6-42BF-BD40-140F579FEAE7}" srcId="{EF8CE105-0AF3-481C-9D0C-09E010405373}" destId="{821540ED-A0EC-41B4-860C-7D080CFE3128}" srcOrd="1" destOrd="0" parTransId="{1CB26B0D-1C82-4EF0-BD3D-90C8856D7183}" sibTransId="{4A478537-BD4E-4564-A69C-72D844741ECA}"/>
    <dgm:cxn modelId="{DB62A1F7-2C33-4B6D-8FAF-28FC1F0CC0B5}" srcId="{EF8CE105-0AF3-481C-9D0C-09E010405373}" destId="{24890685-345E-4AF9-B410-885830EDFC48}" srcOrd="0" destOrd="0" parTransId="{B62D0F14-77D3-44EE-961D-D13966703BE1}" sibTransId="{46E03A5E-7B1A-4C17-96D7-4EAA2288BAE4}"/>
    <dgm:cxn modelId="{8EFD8E2D-9E7E-46B9-A450-0A51BC05F857}" type="presParOf" srcId="{5CBD62D1-8394-4965-B76E-FB7B5E68F70D}" destId="{10CDEEF6-DBC1-49AA-8593-E4F52973EE38}" srcOrd="0" destOrd="0" presId="urn:microsoft.com/office/officeart/2005/8/layout/default#1"/>
    <dgm:cxn modelId="{7E9F6A77-7F89-4A64-B781-A88641482F16}" type="presParOf" srcId="{5CBD62D1-8394-4965-B76E-FB7B5E68F70D}" destId="{EE12ECF6-7FB0-4FD8-91C9-F2A066FAA398}" srcOrd="1" destOrd="0" presId="urn:microsoft.com/office/officeart/2005/8/layout/default#1"/>
    <dgm:cxn modelId="{691BC422-0DE7-47EB-9835-0E19F7BF0CCA}" type="presParOf" srcId="{5CBD62D1-8394-4965-B76E-FB7B5E68F70D}" destId="{655AA037-6153-4A31-B1B6-6E97A96C353C}" srcOrd="2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CDEEF6-DBC1-49AA-8593-E4F52973EE38}">
      <dsp:nvSpPr>
        <dsp:cNvPr id="0" name=""/>
        <dsp:cNvSpPr/>
      </dsp:nvSpPr>
      <dsp:spPr>
        <a:xfrm>
          <a:off x="94080" y="398251"/>
          <a:ext cx="4898501" cy="2357410"/>
        </a:xfrm>
        <a:prstGeom prst="round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ТҮСІМДЕР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2 234 930,1 млн. те</a:t>
          </a:r>
          <a:r>
            <a:rPr lang="kk-KZ" sz="3200" b="1" i="0" u="none" strike="noStrike" kern="1200" cap="none" spc="0" baseline="0" dirty="0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ң</a:t>
          </a:r>
          <a:r>
            <a:rPr lang="ru-RU" sz="3200" b="1" i="0" u="none" strike="noStrike" kern="1200" cap="none" spc="0" baseline="0" dirty="0" err="1">
              <a:ln/>
              <a:solidFill>
                <a:srgbClr val="FFFFFF"/>
              </a:solidFill>
              <a:uFillTx/>
              <a:latin typeface="Cambria Math" pitchFamily="18" charset="0"/>
              <a:ea typeface="Cambria Math" pitchFamily="18" charset="0"/>
              <a:cs typeface="Helvetica"/>
              <a:sym typeface="Myriad Pro Semibold"/>
            </a:rPr>
            <a:t>ге</a:t>
          </a:r>
          <a:endParaRPr lang="ru-RU" sz="3200" b="1" i="0" u="none" strike="noStrike" kern="1200" cap="none" spc="0" baseline="0" dirty="0">
            <a:ln/>
            <a:solidFill>
              <a:srgbClr val="FFFFFF"/>
            </a:solidFill>
            <a:uFillTx/>
            <a:latin typeface="Cambria Math" pitchFamily="18" charset="0"/>
            <a:ea typeface="Cambria Math" pitchFamily="18" charset="0"/>
            <a:cs typeface="Helvetica"/>
            <a:sym typeface="Myriad Pro Semibold"/>
          </a:endParaRPr>
        </a:p>
      </dsp:txBody>
      <dsp:txXfrm>
        <a:off x="209159" y="513330"/>
        <a:ext cx="4668343" cy="2127252"/>
      </dsp:txXfrm>
    </dsp:sp>
    <dsp:sp modelId="{655AA037-6153-4A31-B1B6-6E97A96C353C}">
      <dsp:nvSpPr>
        <dsp:cNvPr id="0" name=""/>
        <dsp:cNvSpPr/>
      </dsp:nvSpPr>
      <dsp:spPr>
        <a:xfrm>
          <a:off x="5142692" y="1280599"/>
          <a:ext cx="4633156" cy="2396685"/>
        </a:xfrm>
        <a:prstGeom prst="roundRect">
          <a:avLst/>
        </a:prstGeom>
        <a:solidFill>
          <a:schemeClr val="accent5">
            <a:shade val="80000"/>
            <a:hueOff val="205221"/>
            <a:satOff val="-2238"/>
            <a:lumOff val="255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ШЫҒЫСТАР</a:t>
          </a:r>
        </a:p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1 721 899,7</a:t>
          </a:r>
          <a:r>
            <a:rPr lang="ru-KZ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</a:rPr>
            <a:t> </a:t>
          </a:r>
          <a:r>
            <a:rPr lang="ru-RU" sz="3200" b="1" i="0" u="none" strike="noStrike" kern="1200" cap="none" spc="0" baseline="0" dirty="0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млн. </a:t>
          </a:r>
          <a:r>
            <a:rPr lang="ru-RU" sz="3200" b="1" i="0" u="none" strike="noStrike" kern="1200" cap="none" spc="0" baseline="0" dirty="0" err="1">
              <a:ln/>
              <a:solidFill>
                <a:srgbClr val="002060"/>
              </a:solidFill>
              <a:uFillTx/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теңге</a:t>
          </a:r>
          <a:endParaRPr lang="ru-RU" sz="3200" b="1" i="0" u="none" strike="noStrike" kern="1200" cap="none" spc="0" baseline="0" dirty="0">
            <a:ln/>
            <a:solidFill>
              <a:srgbClr val="002060"/>
            </a:solidFill>
            <a:uFillTx/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dsp:txBody>
      <dsp:txXfrm>
        <a:off x="5259689" y="1397596"/>
        <a:ext cx="4399162" cy="21626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0.01601</cdr:x>
      <cdr:y>0.78449</cdr:y>
    </cdr:from>
    <cdr:to>
      <cdr:x>0.09178</cdr:x>
      <cdr:y>0.8521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F5D5E126-1713-481E-B671-E6BF23EF5EF0}"/>
            </a:ext>
          </a:extLst>
        </cdr:cNvPr>
        <cdr:cNvSpPr txBox="1"/>
      </cdr:nvSpPr>
      <cdr:spPr>
        <a:xfrm xmlns:a="http://schemas.openxmlformats.org/drawingml/2006/main">
          <a:off x="153152" y="4284918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lang="ru-RU" sz="18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3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0.01682</cdr:x>
      <cdr:y>0.62796</cdr:y>
    </cdr:from>
    <cdr:to>
      <cdr:x>0.09259</cdr:x>
      <cdr:y>0.69557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CC82F974-F8D7-440C-89F8-7A474E725E00}"/>
            </a:ext>
          </a:extLst>
        </cdr:cNvPr>
        <cdr:cNvSpPr txBox="1"/>
      </cdr:nvSpPr>
      <cdr:spPr>
        <a:xfrm xmlns:a="http://schemas.openxmlformats.org/drawingml/2006/main">
          <a:off x="160820" y="3429945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4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0.01491</cdr:x>
      <cdr:y>0.41141</cdr:y>
    </cdr:from>
    <cdr:to>
      <cdr:x>0.09068</cdr:x>
      <cdr:y>0.47903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9BB6B90-FF61-4EC2-BCCC-7932E10D0CAC}"/>
            </a:ext>
          </a:extLst>
        </cdr:cNvPr>
        <cdr:cNvSpPr txBox="1"/>
      </cdr:nvSpPr>
      <cdr:spPr>
        <a:xfrm xmlns:a="http://schemas.openxmlformats.org/drawingml/2006/main">
          <a:off x="142608" y="2247167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5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0.01571</cdr:x>
      <cdr:y>0.14275</cdr:y>
    </cdr:from>
    <cdr:to>
      <cdr:x>0.09148</cdr:x>
      <cdr:y>0.21037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F5A062E1-F7C0-4639-9082-69A733B5DC13}"/>
            </a:ext>
          </a:extLst>
        </cdr:cNvPr>
        <cdr:cNvSpPr txBox="1"/>
      </cdr:nvSpPr>
      <cdr:spPr>
        <a:xfrm xmlns:a="http://schemas.openxmlformats.org/drawingml/2006/main">
          <a:off x="150276" y="779718"/>
          <a:ext cx="724619" cy="36932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en-US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202</a:t>
          </a:r>
          <a:r>
            <a:rPr kumimoji="0" lang="ru-RU" sz="1800" b="0" i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6</a:t>
          </a:r>
          <a:endParaRPr kumimoji="0" lang="ru-KZ" sz="1800" b="0" i="0" u="none" strike="noStrike" cap="none" spc="0" normalizeH="0" baseline="0" dirty="0">
            <a:ln>
              <a:noFill/>
            </a:ln>
            <a:solidFill>
              <a:srgbClr val="00206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0.05058</cdr:x>
      <cdr:y>0.90924</cdr:y>
    </cdr:from>
    <cdr:to>
      <cdr:x>0.24091</cdr:x>
      <cdr:y>0.99086</cdr:y>
    </cdr:to>
    <cdr:sp macro="" textlink="">
      <cdr:nvSpPr>
        <cdr:cNvPr id="6" name="TextBox 5">
          <a:extLst xmlns:a="http://schemas.openxmlformats.org/drawingml/2006/main">
            <a:ext uri="{FF2B5EF4-FFF2-40B4-BE49-F238E27FC236}">
              <a16:creationId xmlns:a16="http://schemas.microsoft.com/office/drawing/2014/main" id="{C4C6EDFC-F449-4933-BE5C-8A23759EC0B4}"/>
            </a:ext>
          </a:extLst>
        </cdr:cNvPr>
        <cdr:cNvSpPr txBox="1"/>
      </cdr:nvSpPr>
      <cdr:spPr>
        <a:xfrm xmlns:a="http://schemas.openxmlformats.org/drawingml/2006/main">
          <a:off x="483736" y="5143118"/>
          <a:ext cx="1820211" cy="4616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clip" horzOverflow="overflow" vert="horz" wrap="squar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algn="ctr" rtl="0" hangingPunct="0"/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Корпоративтік</a:t>
          </a:r>
          <a:r>
            <a:rPr lang="ru-RU" sz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</a:p>
        <a:p xmlns:a="http://schemas.openxmlformats.org/drawingml/2006/main">
          <a:pPr algn="ctr" rtl="0" hangingPunct="0"/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табыс</a:t>
          </a:r>
          <a:r>
            <a:rPr lang="ru-RU" sz="1200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ru-RU" sz="1200" dirty="0" err="1">
              <a:latin typeface="Cambria" panose="02040503050406030204" pitchFamily="18" charset="0"/>
              <a:ea typeface="Cambria" panose="02040503050406030204" pitchFamily="18" charset="0"/>
            </a:rPr>
            <a:t>салығы</a:t>
          </a:r>
          <a:endParaRPr kumimoji="0" lang="ru-KZ" sz="120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0.20733</cdr:x>
      <cdr:y>0.90924</cdr:y>
    </cdr:from>
    <cdr:to>
      <cdr:x>0.38242</cdr:x>
      <cdr:y>0.99085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19C0A35B-5F14-4812-BDEC-033249E69108}"/>
            </a:ext>
          </a:extLst>
        </cdr:cNvPr>
        <cdr:cNvSpPr txBox="1"/>
      </cdr:nvSpPr>
      <cdr:spPr>
        <a:xfrm xmlns:a="http://schemas.openxmlformats.org/drawingml/2006/main">
          <a:off x="1982786" y="5143118"/>
          <a:ext cx="16744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Жеке табыс</a:t>
          </a:r>
        </a:p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салығы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0.37843</cdr:x>
      <cdr:y>0.90819</cdr:y>
    </cdr:from>
    <cdr:to>
      <cdr:x>0.51664</cdr:x>
      <cdr:y>0.99271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6804E292-8326-4D2B-8E5E-55A74136A5AD}"/>
            </a:ext>
          </a:extLst>
        </cdr:cNvPr>
        <cdr:cNvSpPr txBox="1"/>
      </cdr:nvSpPr>
      <cdr:spPr>
        <a:xfrm xmlns:a="http://schemas.openxmlformats.org/drawingml/2006/main">
          <a:off x="3619096" y="5137193"/>
          <a:ext cx="1321764" cy="4780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Әлеуметт</a:t>
          </a:r>
          <a:r>
            <a:rPr lang="en-US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i</a:t>
          </a:r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к салық 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0.52896</cdr:x>
      <cdr:y>0.90924</cdr:y>
    </cdr:from>
    <cdr:to>
      <cdr:x>0.66717</cdr:x>
      <cdr:y>0.99085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860564F5-8469-4880-85E4-ECFC1273A1FE}"/>
            </a:ext>
          </a:extLst>
        </cdr:cNvPr>
        <cdr:cNvSpPr txBox="1"/>
      </cdr:nvSpPr>
      <cdr:spPr>
        <a:xfrm xmlns:a="http://schemas.openxmlformats.org/drawingml/2006/main">
          <a:off x="5058682" y="5143118"/>
          <a:ext cx="13217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Жарнама орнал-ғы үшін төлем</a:t>
          </a:r>
          <a:endParaRPr lang="ru-KZ" sz="1200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0.6814</cdr:x>
      <cdr:y>0.92632</cdr:y>
    </cdr:from>
    <cdr:to>
      <cdr:x>0.81961</cdr:x>
      <cdr:y>0.97529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B913E679-0747-4D12-ADE0-0DF42E523469}"/>
            </a:ext>
          </a:extLst>
        </cdr:cNvPr>
        <cdr:cNvSpPr txBox="1"/>
      </cdr:nvSpPr>
      <cdr:spPr>
        <a:xfrm xmlns:a="http://schemas.openxmlformats.org/drawingml/2006/main">
          <a:off x="6516534" y="5239746"/>
          <a:ext cx="1321764" cy="2769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kk-KZ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  <a:sym typeface="Calibri"/>
            </a:rPr>
            <a:t>Акциздер </a:t>
          </a:r>
          <a:endParaRPr kumimoji="0" lang="ru-KZ" sz="12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  <cdr:relSizeAnchor xmlns:cdr="http://schemas.openxmlformats.org/drawingml/2006/chartDrawing">
    <cdr:from>
      <cdr:x>0.82743</cdr:x>
      <cdr:y>0.90633</cdr:y>
    </cdr:from>
    <cdr:to>
      <cdr:x>0.96564</cdr:x>
      <cdr:y>0.98795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EF69AA88-AC78-42AF-8932-F119415116C3}"/>
            </a:ext>
          </a:extLst>
        </cdr:cNvPr>
        <cdr:cNvSpPr txBox="1"/>
      </cdr:nvSpPr>
      <cdr:spPr>
        <a:xfrm xmlns:a="http://schemas.openxmlformats.org/drawingml/2006/main">
          <a:off x="7913085" y="5126672"/>
          <a:ext cx="1321764" cy="46166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hangingPunct="0"/>
          <a:r>
            <a:rPr lang="ru-RU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Мемлекеттік</a:t>
          </a:r>
          <a:r>
            <a:rPr lang="ru-RU" sz="1200" dirty="0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 </a:t>
          </a:r>
        </a:p>
        <a:p xmlns:a="http://schemas.openxmlformats.org/drawingml/2006/main">
          <a:pPr algn="ctr" rtl="0" hangingPunct="0"/>
          <a:r>
            <a:rPr lang="ru-RU" sz="1200" dirty="0" err="1">
              <a:solidFill>
                <a:srgbClr val="000000"/>
              </a:solidFill>
              <a:latin typeface="Cambria" panose="02040503050406030204" pitchFamily="18" charset="0"/>
              <a:ea typeface="Cambria" panose="02040503050406030204" pitchFamily="18" charset="0"/>
              <a:cs typeface="+mj-cs"/>
            </a:rPr>
            <a:t>баж</a:t>
          </a:r>
          <a:endParaRPr lang="ru-KZ" sz="1200" dirty="0">
            <a:solidFill>
              <a:srgbClr val="000000"/>
            </a:solidFill>
            <a:latin typeface="Cambria" panose="02040503050406030204" pitchFamily="18" charset="0"/>
            <a:ea typeface="Cambria" panose="02040503050406030204" pitchFamily="18" charset="0"/>
            <a:cs typeface="+mj-cs"/>
            <a:sym typeface="Calibri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0.37163</cdr:x>
      <cdr:y>0.6768</cdr:y>
    </cdr:from>
    <cdr:to>
      <cdr:x>0.38639</cdr:x>
      <cdr:y>0.78421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2325999" y="1939251"/>
          <a:ext cx="92394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Overflow="overflow" horzOverflow="overflow" vert="horz" wrap="none" lIns="45718" tIns="45718" rIns="45718" bIns="45718" numCol="1" spcCol="38100" rtlCol="0" anchor="t">
          <a:spAutoFit/>
        </a:bodyPr>
        <a:lstStyle xmlns:a="http://schemas.openxmlformats.org/drawingml/2006/main"/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400" b="0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0.22744</cdr:x>
      <cdr:y>0.34804</cdr:y>
    </cdr:from>
    <cdr:to>
      <cdr:x>0.24006</cdr:x>
      <cdr:y>0.35546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91754" y="2141213"/>
          <a:ext cx="114300" cy="457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0.12747</cdr:x>
      <cdr:y>0.20048</cdr:y>
    </cdr:from>
    <cdr:to>
      <cdr:x>0.16429</cdr:x>
      <cdr:y>0.24223</cdr:y>
    </cdr:to>
    <cdr:sp macro="" textlink="">
      <cdr:nvSpPr>
        <cdr:cNvPr id="4" name="Прямая со стрелкой 3"/>
        <cdr:cNvSpPr/>
      </cdr:nvSpPr>
      <cdr:spPr>
        <a:xfrm xmlns:a="http://schemas.openxmlformats.org/drawingml/2006/main">
          <a:off x="1262733" y="1179573"/>
          <a:ext cx="364739" cy="245642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0.4979</cdr:x>
      <cdr:y>0.2198</cdr:y>
    </cdr:from>
    <cdr:to>
      <cdr:x>0.53594</cdr:x>
      <cdr:y>0.25391</cdr:y>
    </cdr:to>
    <cdr:sp macro="" textlink="">
      <cdr:nvSpPr>
        <cdr:cNvPr id="13" name="Прямая со стрелкой 12"/>
        <cdr:cNvSpPr/>
      </cdr:nvSpPr>
      <cdr:spPr>
        <a:xfrm xmlns:a="http://schemas.openxmlformats.org/drawingml/2006/main" flipH="1">
          <a:off x="4932196" y="1305369"/>
          <a:ext cx="376782" cy="202548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0.31963</cdr:x>
      <cdr:y>0.06813</cdr:y>
    </cdr:from>
    <cdr:to>
      <cdr:x>0.33341</cdr:x>
      <cdr:y>0.12788</cdr:y>
    </cdr:to>
    <cdr:sp macro="" textlink="">
      <cdr:nvSpPr>
        <cdr:cNvPr id="17" name="Прямая со стрелкой 16"/>
        <cdr:cNvSpPr/>
      </cdr:nvSpPr>
      <cdr:spPr>
        <a:xfrm xmlns:a="http://schemas.openxmlformats.org/drawingml/2006/main" flipH="1">
          <a:off x="3166280" y="404616"/>
          <a:ext cx="136477" cy="354843"/>
        </a:xfrm>
        <a:prstGeom xmlns:a="http://schemas.openxmlformats.org/drawingml/2006/main" prst="straightConnector1">
          <a:avLst/>
        </a:prstGeom>
        <a:ln xmlns:a="http://schemas.openxmlformats.org/drawingml/2006/main" w="19050">
          <a:tailEnd type="arrow"/>
        </a:ln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0.54188</cdr:x>
      <cdr:y>0.16873</cdr:y>
    </cdr:from>
    <cdr:to>
      <cdr:x>0.65309</cdr:x>
      <cdr:y>0.25803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5367819" y="1002060"/>
          <a:ext cx="1101646" cy="530333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/>
        <a:p xmlns:a="http://schemas.openxmlformats.org/drawingml/2006/main">
          <a:pPr algn="ctr" rtl="0" fontAlgn="ctr" latinLnBrk="0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496 582,2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algn="ctr" rtl="0" fontAlgn="ctr" latinLnBrk="0"/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28,1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0.33846</cdr:x>
      <cdr:y>0.0138</cdr:y>
    </cdr:from>
    <cdr:to>
      <cdr:x>0.43413</cdr:x>
      <cdr:y>0.09642</cdr:y>
    </cdr:to>
    <cdr:sp macro="" textlink="">
      <cdr:nvSpPr>
        <cdr:cNvPr id="23" name="Скругленный прямоугольник 22"/>
        <cdr:cNvSpPr/>
      </cdr:nvSpPr>
      <cdr:spPr>
        <a:xfrm xmlns:a="http://schemas.openxmlformats.org/drawingml/2006/main">
          <a:off x="3352825" y="81966"/>
          <a:ext cx="947707" cy="490663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12 164,2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0,7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  <a:p xmlns:a="http://schemas.openxmlformats.org/drawingml/2006/main">
          <a:pPr marL="0" indent="0" algn="ctr"/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</cdr:txBody>
    </cdr:sp>
  </cdr:relSizeAnchor>
  <cdr:relSizeAnchor xmlns:cdr="http://schemas.openxmlformats.org/drawingml/2006/chartDrawing">
    <cdr:from>
      <cdr:x>0.01799</cdr:x>
      <cdr:y>0.72083</cdr:y>
    </cdr:from>
    <cdr:to>
      <cdr:x>0.10965</cdr:x>
      <cdr:y>0.80026</cdr:y>
    </cdr:to>
    <cdr:sp macro="" textlink="">
      <cdr:nvSpPr>
        <cdr:cNvPr id="26" name="Скругленный прямоугольник 25"/>
        <cdr:cNvSpPr/>
      </cdr:nvSpPr>
      <cdr:spPr>
        <a:xfrm xmlns:a="http://schemas.openxmlformats.org/drawingml/2006/main">
          <a:off x="178206" y="4241123"/>
          <a:ext cx="907984" cy="467338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202 396,1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11,5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0.45659</cdr:x>
      <cdr:y>0.89303</cdr:y>
    </cdr:from>
    <cdr:to>
      <cdr:x>0.54865</cdr:x>
      <cdr:y>0.97262</cdr:y>
    </cdr:to>
    <cdr:sp macro="" textlink="">
      <cdr:nvSpPr>
        <cdr:cNvPr id="29" name="Скругленный прямоугольник 28"/>
        <cdr:cNvSpPr/>
      </cdr:nvSpPr>
      <cdr:spPr>
        <a:xfrm xmlns:a="http://schemas.openxmlformats.org/drawingml/2006/main">
          <a:off x="4523014" y="5303501"/>
          <a:ext cx="911946" cy="472667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460 126,6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26,1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 </a:t>
          </a:r>
        </a:p>
      </cdr:txBody>
    </cdr:sp>
  </cdr:relSizeAnchor>
  <cdr:relSizeAnchor xmlns:cdr="http://schemas.openxmlformats.org/drawingml/2006/chartDrawing">
    <cdr:from>
      <cdr:x>0.56229</cdr:x>
      <cdr:y>0.40151</cdr:y>
    </cdr:from>
    <cdr:to>
      <cdr:x>0.65329</cdr:x>
      <cdr:y>0.48019</cdr:y>
    </cdr:to>
    <cdr:sp macro="" textlink="">
      <cdr:nvSpPr>
        <cdr:cNvPr id="30" name="Скругленный прямоугольник 29"/>
        <cdr:cNvSpPr/>
      </cdr:nvSpPr>
      <cdr:spPr>
        <a:xfrm xmlns:a="http://schemas.openxmlformats.org/drawingml/2006/main">
          <a:off x="5570016" y="2362349"/>
          <a:ext cx="901446" cy="462925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 algn="ctr"/>
          <a:r>
            <a:rPr lang="kk-KZ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48 197,9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marL="0" indent="0" algn="ctr"/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2,7</a:t>
          </a:r>
          <a:r>
            <a:rPr lang="en-US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</a:t>
          </a:r>
          <a:r>
            <a:rPr lang="ru-RU" sz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)</a:t>
          </a:r>
        </a:p>
        <a:p xmlns:a="http://schemas.openxmlformats.org/drawingml/2006/main">
          <a:pPr marL="0" indent="0" algn="ctr"/>
          <a:r>
            <a:rPr lang="ru-RU" sz="1200" b="1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 </a:t>
          </a:r>
        </a:p>
      </cdr:txBody>
    </cdr:sp>
  </cdr:relSizeAnchor>
  <cdr:relSizeAnchor xmlns:cdr="http://schemas.openxmlformats.org/drawingml/2006/chartDrawing">
    <cdr:from>
      <cdr:x>0.05197</cdr:x>
      <cdr:y>0.1016</cdr:y>
    </cdr:from>
    <cdr:to>
      <cdr:x>0.15362</cdr:x>
      <cdr:y>0.19247</cdr:y>
    </cdr:to>
    <cdr:sp macro="" textlink="">
      <cdr:nvSpPr>
        <cdr:cNvPr id="31" name="Скругленный прямоугольник 30"/>
        <cdr:cNvSpPr/>
      </cdr:nvSpPr>
      <cdr:spPr>
        <a:xfrm xmlns:a="http://schemas.openxmlformats.org/drawingml/2006/main">
          <a:off x="514773" y="597759"/>
          <a:ext cx="1006945" cy="534646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361 869,9</a:t>
          </a:r>
          <a:endParaRPr lang="ru-RU" sz="1200" b="1" dirty="0">
            <a:solidFill>
              <a:srgbClr val="B8CCE4">
                <a:lumMod val="50000"/>
              </a:srgbClr>
            </a:solidFill>
            <a:latin typeface="Cambria Math" pitchFamily="18" charset="0"/>
            <a:ea typeface="Cambria Math" pitchFamily="18" charset="0"/>
            <a:cs typeface="Myriad Pro Semibold"/>
            <a:sym typeface="Myriad Pro Semibold"/>
          </a:endParaRPr>
        </a:p>
        <a:p xmlns:a="http://schemas.openxmlformats.org/drawingml/2006/main">
          <a:pPr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20,5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0.11142</cdr:x>
      <cdr:y>0.88454</cdr:y>
    </cdr:from>
    <cdr:to>
      <cdr:x>0.21639</cdr:x>
      <cdr:y>0.9707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1103752" y="5204301"/>
          <a:ext cx="1039842" cy="506950"/>
        </a:xfrm>
        <a:prstGeom xmlns:a="http://schemas.openxmlformats.org/drawingml/2006/main" prst="roundRect">
          <a:avLst/>
        </a:prstGeom>
        <a:ln xmlns:a="http://schemas.openxmlformats.org/drawingml/2006/main" w="9525">
          <a:headEnd type="none" w="med" len="med"/>
          <a:tailEnd type="none" w="med" len="med"/>
        </a:ln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ctr"/>
          <a:r>
            <a:rPr lang="kk-KZ" sz="1200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183 554,6</a:t>
          </a:r>
        </a:p>
        <a:p xmlns:a="http://schemas.openxmlformats.org/drawingml/2006/main">
          <a:pPr algn="ctr"/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(</a:t>
          </a:r>
          <a:r>
            <a:rPr lang="kk-KZ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10,4</a:t>
          </a:r>
          <a:r>
            <a:rPr lang="ru-RU" sz="1200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Myriad Pro Semibold"/>
              <a:sym typeface="Myriad Pro Semibold"/>
            </a:rPr>
            <a:t>%)</a:t>
          </a:r>
        </a:p>
      </cdr:txBody>
    </cdr:sp>
  </cdr:relSizeAnchor>
  <cdr:relSizeAnchor xmlns:cdr="http://schemas.openxmlformats.org/drawingml/2006/chartDrawing">
    <cdr:from>
      <cdr:x>0.06689</cdr:x>
      <cdr:y>0.66768</cdr:y>
    </cdr:from>
    <cdr:to>
      <cdr:x>0.11622</cdr:x>
      <cdr:y>0.70951</cdr:y>
    </cdr:to>
    <cdr:sp macro="" textlink="">
      <cdr:nvSpPr>
        <cdr:cNvPr id="16" name="Прямая со стрелкой 15"/>
        <cdr:cNvSpPr/>
      </cdr:nvSpPr>
      <cdr:spPr>
        <a:xfrm xmlns:a="http://schemas.openxmlformats.org/drawingml/2006/main" flipV="1">
          <a:off x="662644" y="3928381"/>
          <a:ext cx="488663" cy="246113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1pPr>
          <a:lvl2pPr marL="457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2pPr>
          <a:lvl3pPr marL="914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3pPr>
          <a:lvl4pPr marL="1371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4pPr>
          <a:lvl5pPr marL="18288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5pPr>
          <a:lvl6pPr marL="22860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6pPr>
          <a:lvl7pPr marL="27432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7pPr>
          <a:lvl8pPr marL="32004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8pPr>
          <a:lvl9pPr marL="3657600" indent="0">
            <a:defRPr sz="1100">
              <a:solidFill>
                <a:srgbClr val="000000"/>
              </a:solidFill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0.22652</cdr:x>
      <cdr:y>0.8748</cdr:y>
    </cdr:from>
    <cdr:to>
      <cdr:x>0.26755</cdr:x>
      <cdr:y>0.9133</cdr:y>
    </cdr:to>
    <cdr:sp macro="" textlink="">
      <cdr:nvSpPr>
        <cdr:cNvPr id="18" name="Прямая со стрелкой 17">
          <a:extLst xmlns:a="http://schemas.openxmlformats.org/drawingml/2006/main">
            <a:ext uri="{FF2B5EF4-FFF2-40B4-BE49-F238E27FC236}">
              <a16:creationId xmlns:a16="http://schemas.microsoft.com/office/drawing/2014/main" id="{07B69E46-826D-44C0-AB2E-DAC94BB93DC0}"/>
            </a:ext>
          </a:extLst>
        </cdr:cNvPr>
        <cdr:cNvSpPr/>
      </cdr:nvSpPr>
      <cdr:spPr>
        <a:xfrm xmlns:a="http://schemas.openxmlformats.org/drawingml/2006/main" flipV="1">
          <a:off x="2243950" y="5147020"/>
          <a:ext cx="406443" cy="22652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0.45283</cdr:x>
      <cdr:y>0.82293</cdr:y>
    </cdr:from>
    <cdr:to>
      <cdr:x>0.49103</cdr:x>
      <cdr:y>0.87581</cdr:y>
    </cdr:to>
    <cdr:sp macro="" textlink="">
      <cdr:nvSpPr>
        <cdr:cNvPr id="19" name="Прямая со стрелкой 18">
          <a:extLst xmlns:a="http://schemas.openxmlformats.org/drawingml/2006/main">
            <a:ext uri="{FF2B5EF4-FFF2-40B4-BE49-F238E27FC236}">
              <a16:creationId xmlns:a16="http://schemas.microsoft.com/office/drawing/2014/main" id="{8D640199-8E77-479D-A43E-AEA28687F340}"/>
            </a:ext>
          </a:extLst>
        </cdr:cNvPr>
        <cdr:cNvSpPr/>
      </cdr:nvSpPr>
      <cdr:spPr>
        <a:xfrm xmlns:a="http://schemas.openxmlformats.org/drawingml/2006/main" flipH="1" flipV="1">
          <a:off x="4485706" y="4887205"/>
          <a:ext cx="378394" cy="314030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 dirty="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  <cdr:relSizeAnchor xmlns:cdr="http://schemas.openxmlformats.org/drawingml/2006/chartDrawing">
    <cdr:from>
      <cdr:x>0.55305</cdr:x>
      <cdr:y>0.48662</cdr:y>
    </cdr:from>
    <cdr:to>
      <cdr:x>0.60681</cdr:x>
      <cdr:y>0.51876</cdr:y>
    </cdr:to>
    <cdr:sp macro="" textlink="">
      <cdr:nvSpPr>
        <cdr:cNvPr id="20" name="Прямая со стрелкой 19">
          <a:extLst xmlns:a="http://schemas.openxmlformats.org/drawingml/2006/main">
            <a:ext uri="{FF2B5EF4-FFF2-40B4-BE49-F238E27FC236}">
              <a16:creationId xmlns:a16="http://schemas.microsoft.com/office/drawing/2014/main" id="{85CDD885-6AFA-4709-ACFF-DFD2C7430819}"/>
            </a:ext>
          </a:extLst>
        </cdr:cNvPr>
        <cdr:cNvSpPr/>
      </cdr:nvSpPr>
      <cdr:spPr>
        <a:xfrm xmlns:a="http://schemas.openxmlformats.org/drawingml/2006/main" flipH="1">
          <a:off x="5478558" y="2863121"/>
          <a:ext cx="532497" cy="189085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19050" cap="flat" cmpd="sng" algn="ctr">
          <a:solidFill>
            <a:srgbClr val="B8CCE4"/>
          </a:solidFill>
          <a:prstDash val="solid"/>
          <a:tailEnd type="arrow"/>
        </a:ln>
        <a:effectLst xmlns:a="http://schemas.openxmlformats.org/drawingml/2006/main">
          <a:outerShdw blurRad="381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2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indent="0"/>
          <a:endParaRPr lang="ru-RU" sz="1100" dirty="0">
            <a:solidFill>
              <a:srgbClr val="000000"/>
            </a:solidFill>
            <a:latin typeface="Helvetica"/>
            <a:ea typeface="Helvetica"/>
            <a:cs typeface="Helvetica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0.69738</cdr:x>
      <cdr:y>0.50596</cdr:y>
    </cdr:from>
    <cdr:to>
      <cdr:x>0.95883</cdr:x>
      <cdr:y>0.7048</cdr:y>
    </cdr:to>
    <cdr:sp macro="" textlink="">
      <cdr:nvSpPr>
        <cdr:cNvPr id="4" name="TextBox 1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183572" y="861486"/>
          <a:ext cx="1193532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>
            <a:defRPr lang="ru-RU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Calibri" pitchFamily="34" charset="0"/>
              <a:ea typeface="+mn-ea"/>
              <a:cs typeface="+mn-cs"/>
            </a:defRPr>
          </a:lvl9pPr>
        </a:lstStyle>
        <a:p xmlns:a="http://schemas.openxmlformats.org/drawingml/2006/main">
          <a:endParaRPr lang="ru-RU" sz="16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0.42387</cdr:x>
      <cdr:y>0.68762</cdr:y>
    </cdr:from>
    <cdr:to>
      <cdr:x>0.61919</cdr:x>
      <cdr:y>0.86838</cdr:y>
    </cdr:to>
    <cdr:sp macro="" textlink="">
      <cdr:nvSpPr>
        <cdr:cNvPr id="3" name="TextBox 39"/>
        <cdr:cNvSpPr txBox="1"/>
      </cdr:nvSpPr>
      <cdr:spPr>
        <a:xfrm xmlns:a="http://schemas.openxmlformats.org/drawingml/2006/main">
          <a:off x="1934986" y="1170794"/>
          <a:ext cx="891645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0.10403</cdr:x>
      <cdr:y>0.08385</cdr:y>
    </cdr:from>
    <cdr:to>
      <cdr:x>0.29809</cdr:x>
      <cdr:y>0.26461</cdr:y>
    </cdr:to>
    <cdr:sp macro="" textlink="">
      <cdr:nvSpPr>
        <cdr:cNvPr id="5" name="TextBox 39"/>
        <cdr:cNvSpPr txBox="1"/>
      </cdr:nvSpPr>
      <cdr:spPr>
        <a:xfrm xmlns:a="http://schemas.openxmlformats.org/drawingml/2006/main">
          <a:off x="474902" y="142769"/>
          <a:ext cx="885893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0.74041</cdr:x>
      <cdr:y>0.69271</cdr:y>
    </cdr:from>
    <cdr:to>
      <cdr:x>0.99452</cdr:x>
      <cdr:y>0.87347</cdr:y>
    </cdr:to>
    <cdr:sp macro="" textlink="">
      <cdr:nvSpPr>
        <cdr:cNvPr id="6" name="TextBox 39"/>
        <cdr:cNvSpPr txBox="1"/>
      </cdr:nvSpPr>
      <cdr:spPr>
        <a:xfrm xmlns:a="http://schemas.openxmlformats.org/drawingml/2006/main">
          <a:off x="3380006" y="1179461"/>
          <a:ext cx="1160025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endParaRPr lang="ru-RU" sz="14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0.26715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0" y="-4093029"/>
          <a:ext cx="4941816" cy="738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2023-2026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жж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.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қорғаныс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,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қоғамдық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тәртіп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және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қауіпсіздік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бойынша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бюджеттің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атқарылу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динамикасы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 (</a:t>
          </a:r>
          <a:r>
            <a:rPr lang="ru-RU" altLang="ru-RU" sz="1400" b="1" kern="1200" dirty="0" err="1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млн.теңге</a:t>
          </a: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  <a:sym typeface="Myriad Pro Semibold"/>
            </a:rPr>
            <a:t>)</a:t>
          </a:r>
        </a:p>
      </cdr:txBody>
    </cdr:sp>
  </cdr:relSizeAnchor>
  <cdr:relSizeAnchor xmlns:cdr="http://schemas.openxmlformats.org/drawingml/2006/chartDrawing">
    <cdr:from>
      <cdr:x>0.67679</cdr:x>
      <cdr:y>0.27615</cdr:y>
    </cdr:from>
    <cdr:to>
      <cdr:x>0.98913</cdr:x>
      <cdr:y>0.37633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3344572" y="806404"/>
          <a:ext cx="1543526" cy="2925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48 197,9</a:t>
          </a:r>
        </a:p>
      </cdr:txBody>
    </cdr:sp>
  </cdr:relSizeAnchor>
  <cdr:relSizeAnchor xmlns:cdr="http://schemas.openxmlformats.org/drawingml/2006/chartDrawing">
    <cdr:from>
      <cdr:x>0.0511</cdr:x>
      <cdr:y>0.48226</cdr:y>
    </cdr:from>
    <cdr:to>
      <cdr:x>0.20954</cdr:x>
      <cdr:y>0.58244</cdr:y>
    </cdr:to>
    <cdr:sp macro="" textlink="">
      <cdr:nvSpPr>
        <cdr:cNvPr id="3" name="TextBox 23">
          <a:extLst xmlns:a="http://schemas.openxmlformats.org/drawingml/2006/main">
            <a:ext uri="{FF2B5EF4-FFF2-40B4-BE49-F238E27FC236}">
              <a16:creationId xmlns:a16="http://schemas.microsoft.com/office/drawing/2014/main" id="{9AF7EC37-8BAF-712A-A8EB-A3DE03872F84}"/>
            </a:ext>
          </a:extLst>
        </cdr:cNvPr>
        <cdr:cNvSpPr txBox="1"/>
      </cdr:nvSpPr>
      <cdr:spPr>
        <a:xfrm xmlns:a="http://schemas.openxmlformats.org/drawingml/2006/main">
          <a:off x="252521" y="1408284"/>
          <a:ext cx="782981" cy="2925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 fontAlgn="b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26 505,6</a:t>
          </a:r>
        </a:p>
      </cdr:txBody>
    </cdr:sp>
  </cdr:relSizeAnchor>
  <cdr:relSizeAnchor xmlns:cdr="http://schemas.openxmlformats.org/drawingml/2006/chartDrawing">
    <cdr:from>
      <cdr:x>0.28061</cdr:x>
      <cdr:y>0.45265</cdr:y>
    </cdr:from>
    <cdr:to>
      <cdr:x>0.4356</cdr:x>
      <cdr:y>0.55283</cdr:y>
    </cdr:to>
    <cdr:sp macro="" textlink="">
      <cdr:nvSpPr>
        <cdr:cNvPr id="6" name="TextBox 22">
          <a:extLst xmlns:a="http://schemas.openxmlformats.org/drawingml/2006/main">
            <a:ext uri="{FF2B5EF4-FFF2-40B4-BE49-F238E27FC236}">
              <a16:creationId xmlns:a16="http://schemas.microsoft.com/office/drawing/2014/main" id="{58D5738C-C643-1562-F44D-CF0D161D79B5}"/>
            </a:ext>
          </a:extLst>
        </cdr:cNvPr>
        <cdr:cNvSpPr txBox="1"/>
      </cdr:nvSpPr>
      <cdr:spPr>
        <a:xfrm xmlns:a="http://schemas.openxmlformats.org/drawingml/2006/main">
          <a:off x="1386739" y="1321825"/>
          <a:ext cx="765932" cy="29254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algn="ctr" fontAlgn="ctr"/>
          <a:r>
            <a:rPr lang="ru-RU" sz="1200" b="1" dirty="0">
              <a:latin typeface="Cambria Math" pitchFamily="18" charset="0"/>
              <a:ea typeface="Cambria Math" pitchFamily="18" charset="0"/>
            </a:rPr>
            <a:t>28 989,7</a:t>
          </a:r>
          <a:endParaRPr lang="ru-KZ" sz="1200" b="1" dirty="0">
            <a:latin typeface="Cambria Math" pitchFamily="18" charset="0"/>
            <a:ea typeface="Cambria Math" pitchFamily="18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0.07347</cdr:x>
      <cdr:y>0.86879</cdr:y>
    </cdr:from>
    <cdr:to>
      <cdr:x>0.34791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314797" y="1998664"/>
          <a:ext cx="1175953" cy="30185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r>
            <a:rPr lang="kk-KZ" sz="1100" b="1" dirty="0">
              <a:latin typeface="Cambria Math" pitchFamily="18" charset="0"/>
              <a:ea typeface="Cambria Math" pitchFamily="18" charset="0"/>
            </a:rPr>
            <a:t>Жылдық  жоспар</a:t>
          </a:r>
          <a:endParaRPr lang="ru-RU" sz="1100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0.36504</cdr:x>
      <cdr:y>0.8835</cdr:y>
    </cdr:from>
    <cdr:to>
      <cdr:x>0.78336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64184" y="2032505"/>
          <a:ext cx="1792468" cy="26800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r>
            <a:rPr lang="kk-KZ" sz="1100" b="1" dirty="0">
              <a:latin typeface="Cambria Math" pitchFamily="18" charset="0"/>
              <a:ea typeface="Cambria Math" pitchFamily="18" charset="0"/>
            </a:rPr>
            <a:t>01.09.2026 ж. жоспар </a:t>
          </a:r>
          <a:endParaRPr lang="ru-RU" sz="1100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0.68403</cdr:x>
      <cdr:y>0.87997</cdr:y>
    </cdr:from>
    <cdr:to>
      <cdr:x>1</cdr:x>
      <cdr:y>0.99369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2931015" y="2024383"/>
          <a:ext cx="135389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algn="l" rtl="0" hangingPunct="0"/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cs typeface="Calibri"/>
              <a:sym typeface="Calibri"/>
            </a:rPr>
            <a:t>01.09.2026ж. нақты </a:t>
          </a:r>
          <a:endParaRPr lang="ru-RU" b="1" dirty="0">
            <a:solidFill>
              <a:srgbClr val="000000"/>
            </a:solidFill>
            <a:latin typeface="Cambria Math" pitchFamily="18" charset="0"/>
            <a:ea typeface="Cambria Math" pitchFamily="18" charset="0"/>
            <a:cs typeface="Calibri"/>
            <a:sym typeface="Calibri"/>
          </a:endParaRPr>
        </a:p>
      </cdr:txBody>
    </cdr:sp>
  </cdr:relSizeAnchor>
  <cdr:relSizeAnchor xmlns:cdr="http://schemas.openxmlformats.org/drawingml/2006/chartDrawing">
    <cdr:from>
      <cdr:x>0.11763</cdr:x>
      <cdr:y>0.0183</cdr:y>
    </cdr:from>
    <cdr:to>
      <cdr:x>0.31932</cdr:x>
      <cdr:y>0.1454</cdr:y>
    </cdr:to>
    <cdr:sp macro="" textlink="">
      <cdr:nvSpPr>
        <cdr:cNvPr id="5" name="TextBox 11"/>
        <cdr:cNvSpPr txBox="1"/>
      </cdr:nvSpPr>
      <cdr:spPr>
        <a:xfrm xmlns:a="http://schemas.openxmlformats.org/drawingml/2006/main">
          <a:off x="504019" y="42110"/>
          <a:ext cx="864225" cy="29239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fontAlgn="auto">
            <a:spcBef>
              <a:spcPts val="0"/>
            </a:spcBef>
            <a:spcAft>
              <a:spcPts val="0"/>
            </a:spcAft>
          </a:pPr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83 096,9</a:t>
          </a:r>
          <a:endParaRPr lang="ru-RU" sz="1200" b="1" dirty="0">
            <a:solidFill>
              <a:schemeClr val="accent1">
                <a:lumMod val="25000"/>
              </a:schemeClr>
            </a:solidFill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0.40648</cdr:x>
      <cdr:y>0.31826</cdr:y>
    </cdr:from>
    <cdr:to>
      <cdr:x>0.63005</cdr:x>
      <cdr:y>0.43866</cdr:y>
    </cdr:to>
    <cdr:sp macro="" textlink="">
      <cdr:nvSpPr>
        <cdr:cNvPr id="6" name="TextBox 11"/>
        <cdr:cNvSpPr txBox="1"/>
      </cdr:nvSpPr>
      <cdr:spPr>
        <a:xfrm xmlns:a="http://schemas.openxmlformats.org/drawingml/2006/main">
          <a:off x="1741734" y="732151"/>
          <a:ext cx="957979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48 848,6</a:t>
          </a:r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0.72364</cdr:x>
      <cdr:y>0.32166</cdr:y>
    </cdr:from>
    <cdr:to>
      <cdr:x>0.95401</cdr:x>
      <cdr:y>0.44206</cdr:y>
    </cdr:to>
    <cdr:sp macro="" textlink="">
      <cdr:nvSpPr>
        <cdr:cNvPr id="7" name="TextBox 11"/>
        <cdr:cNvSpPr txBox="1"/>
      </cdr:nvSpPr>
      <cdr:spPr>
        <a:xfrm xmlns:a="http://schemas.openxmlformats.org/drawingml/2006/main">
          <a:off x="3100749" y="739972"/>
          <a:ext cx="987117" cy="2769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 fontAlgn="ctr"/>
          <a:r>
            <a:rPr lang="ru-RU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  <a:sym typeface="Calibri"/>
            </a:rPr>
            <a:t>48 197,9</a:t>
          </a:r>
          <a:endParaRPr lang="ru-KZ" sz="1200" b="1" dirty="0">
            <a:solidFill>
              <a:schemeClr val="tx1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0.03783</cdr:x>
      <cdr:y>0</cdr:y>
    </cdr:from>
    <cdr:to>
      <cdr:x>0.99746</cdr:x>
      <cdr:y>0.13778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4628" y="0"/>
          <a:ext cx="4683430" cy="3077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endParaRPr lang="ru-RU" altLang="ru-RU" sz="1400" b="1" kern="1200" dirty="0">
            <a:solidFill>
              <a:srgbClr val="B8CCE4">
                <a:lumMod val="25000"/>
              </a:srgbClr>
            </a:solidFill>
            <a:latin typeface="Book Antiqua" panose="02040602050305030304" pitchFamily="18" charset="0"/>
            <a:cs typeface="Arial" panose="020B0604020202020204" pitchFamily="34" charset="0"/>
            <a:sym typeface="Myriad Pro Semibold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0.04743</cdr:x>
      <cdr:y>0</cdr:y>
    </cdr:from>
    <cdr:to>
      <cdr:x>1</cdr:x>
      <cdr:y>0.22909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34394" y="-4265201"/>
          <a:ext cx="4707493" cy="5232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algn="ctr">
            <a:defRPr kumimoji="0" lang="ru-RU" altLang="ru-RU" sz="1600" b="1" i="0" u="none" strike="noStrike" kern="1200" cap="none" spc="0" normalizeH="0" baseline="0" dirty="0">
              <a:ln>
                <a:noFill/>
              </a:ln>
              <a:solidFill>
                <a:srgbClr val="B8CCE4">
                  <a:lumMod val="50000"/>
                </a:srgbClr>
              </a:solidFill>
              <a:effectLst/>
              <a:uFillTx/>
              <a:latin typeface="Book Antiqua" panose="02040602050305030304" pitchFamily="18" charset="0"/>
              <a:ea typeface="Helvetica"/>
              <a:cs typeface="Arial" panose="020B0604020202020204" pitchFamily="34" charset="0"/>
              <a:sym typeface="Myriad Pro Semibold"/>
            </a:defRPr>
          </a:pPr>
          <a:r>
            <a:rPr lang="ru-RU" altLang="ru-RU" sz="1400" b="1" kern="1200" dirty="0">
              <a:solidFill>
                <a:srgbClr val="B8CCE4">
                  <a:lumMod val="25000"/>
                </a:srgbClr>
              </a:solidFill>
              <a:latin typeface="Book Antiqua" panose="02040602050305030304" pitchFamily="18" charset="0"/>
              <a:cs typeface="Arial" panose="020B0604020202020204" pitchFamily="34" charset="0"/>
              <a:sym typeface="Myriad Pro Semibold"/>
            </a:rPr>
            <a:t>Динамика исполнения бюджета по реальному сектору за 2023-2026жж. (млн.тенге)</a:t>
          </a:r>
        </a:p>
      </cdr:txBody>
    </cdr:sp>
  </cdr:relSizeAnchor>
  <cdr:relSizeAnchor xmlns:cdr="http://schemas.openxmlformats.org/drawingml/2006/chartDrawing">
    <cdr:from>
      <cdr:x>0.03859</cdr:x>
      <cdr:y>0.85549</cdr:y>
    </cdr:from>
    <cdr:to>
      <cdr:x>0.23228</cdr:x>
      <cdr:y>0.99025</cdr:y>
    </cdr:to>
    <cdr:sp macro="" textlink="">
      <cdr:nvSpPr>
        <cdr:cNvPr id="3" name="TextBox 18"/>
        <cdr:cNvSpPr txBox="1"/>
      </cdr:nvSpPr>
      <cdr:spPr>
        <a:xfrm xmlns:a="http://schemas.openxmlformats.org/drawingml/2006/main">
          <a:off x="190707" y="1953851"/>
          <a:ext cx="95719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3</a:t>
          </a: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ж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.</a:t>
          </a:r>
          <a:endParaRPr lang="ru-RU" sz="1400" b="1" kern="1200" dirty="0">
            <a:solidFill>
              <a:schemeClr val="accent1">
                <a:lumMod val="25000"/>
              </a:schemeClr>
            </a:solidFill>
            <a:latin typeface="Cambria Math" pitchFamily="18" charset="0"/>
            <a:ea typeface="Cambria Math" pitchFamily="18" charset="0"/>
            <a:cs typeface="+mn-cs"/>
          </a:endParaRPr>
        </a:p>
      </cdr:txBody>
    </cdr:sp>
  </cdr:relSizeAnchor>
  <cdr:relSizeAnchor xmlns:cdr="http://schemas.openxmlformats.org/drawingml/2006/chartDrawing">
    <cdr:from>
      <cdr:x>0.29306</cdr:x>
      <cdr:y>0.86189</cdr:y>
    </cdr:from>
    <cdr:to>
      <cdr:x>0.42477</cdr:x>
      <cdr:y>0.99665</cdr:y>
    </cdr:to>
    <cdr:sp macro="" textlink="">
      <cdr:nvSpPr>
        <cdr:cNvPr id="5" name="TextBox 17"/>
        <cdr:cNvSpPr txBox="1"/>
      </cdr:nvSpPr>
      <cdr:spPr>
        <a:xfrm xmlns:a="http://schemas.openxmlformats.org/drawingml/2006/main">
          <a:off x="1448269" y="1968457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</a:t>
          </a:r>
          <a:r>
            <a:rPr lang="en-US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4</a:t>
          </a:r>
          <a:r>
            <a:rPr lang="kk-KZ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ж</a:t>
          </a: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.</a:t>
          </a:r>
        </a:p>
      </cdr:txBody>
    </cdr:sp>
  </cdr:relSizeAnchor>
  <cdr:relSizeAnchor xmlns:cdr="http://schemas.openxmlformats.org/drawingml/2006/chartDrawing">
    <cdr:from>
      <cdr:x>0.52483</cdr:x>
      <cdr:y>0.85239</cdr:y>
    </cdr:from>
    <cdr:to>
      <cdr:x>0.65654</cdr:x>
      <cdr:y>0.98715</cdr:y>
    </cdr:to>
    <cdr:sp macro="" textlink="">
      <cdr:nvSpPr>
        <cdr:cNvPr id="6" name="TextBox 16"/>
        <cdr:cNvSpPr txBox="1"/>
      </cdr:nvSpPr>
      <cdr:spPr>
        <a:xfrm xmlns:a="http://schemas.openxmlformats.org/drawingml/2006/main">
          <a:off x="2593651" y="1946760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2025ж.</a:t>
          </a:r>
        </a:p>
      </cdr:txBody>
    </cdr:sp>
  </cdr:relSizeAnchor>
  <cdr:relSizeAnchor xmlns:cdr="http://schemas.openxmlformats.org/drawingml/2006/chartDrawing">
    <cdr:from>
      <cdr:x>0.75147</cdr:x>
      <cdr:y>0.85698</cdr:y>
    </cdr:from>
    <cdr:to>
      <cdr:x>0.88318</cdr:x>
      <cdr:y>0.99174</cdr:y>
    </cdr:to>
    <cdr:sp macro="" textlink="">
      <cdr:nvSpPr>
        <cdr:cNvPr id="7" name="TextBox 15"/>
        <cdr:cNvSpPr txBox="1"/>
      </cdr:nvSpPr>
      <cdr:spPr>
        <a:xfrm xmlns:a="http://schemas.openxmlformats.org/drawingml/2006/main">
          <a:off x="3713680" y="1957243"/>
          <a:ext cx="650880" cy="30777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rPr>
            <a:t>2026ж.</a:t>
          </a:r>
        </a:p>
      </cdr:txBody>
    </cdr:sp>
  </cdr:relSizeAnchor>
  <cdr:relSizeAnchor xmlns:cdr="http://schemas.openxmlformats.org/drawingml/2006/chartDrawing">
    <cdr:from>
      <cdr:x>0.73251</cdr:x>
      <cdr:y>0.18166</cdr:y>
    </cdr:from>
    <cdr:to>
      <cdr:x>0.88944</cdr:x>
      <cdr:y>0.30294</cdr:y>
    </cdr:to>
    <cdr:sp macro="" textlink="">
      <cdr:nvSpPr>
        <cdr:cNvPr id="8" name="TextBox 23"/>
        <cdr:cNvSpPr txBox="1"/>
      </cdr:nvSpPr>
      <cdr:spPr>
        <a:xfrm xmlns:a="http://schemas.openxmlformats.org/drawingml/2006/main">
          <a:off x="3619982" y="414883"/>
          <a:ext cx="775530" cy="27698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846 077,3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0.10982</cdr:x>
      <cdr:y>0.86266</cdr:y>
    </cdr:from>
    <cdr:to>
      <cdr:x>0.13046</cdr:x>
      <cdr:y>1</cdr:y>
    </cdr:to>
    <cdr:sp macro="" textlink="">
      <cdr:nvSpPr>
        <cdr:cNvPr id="2" name="TextBox 20"/>
        <cdr:cNvSpPr txBox="1"/>
      </cdr:nvSpPr>
      <cdr:spPr>
        <a:xfrm xmlns:a="http://schemas.openxmlformats.org/drawingml/2006/main">
          <a:off x="491588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0.33625</cdr:x>
      <cdr:y>0.86266</cdr:y>
    </cdr:from>
    <cdr:to>
      <cdr:x>0.35689</cdr:x>
      <cdr:y>1</cdr:y>
    </cdr:to>
    <cdr:sp macro="" textlink="">
      <cdr:nvSpPr>
        <cdr:cNvPr id="3" name="TextBox 23"/>
        <cdr:cNvSpPr txBox="1"/>
      </cdr:nvSpPr>
      <cdr:spPr>
        <a:xfrm xmlns:a="http://schemas.openxmlformats.org/drawingml/2006/main">
          <a:off x="1505159" y="1546570"/>
          <a:ext cx="92394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defPPr marL="0" marR="0" indent="0" algn="l" defTabSz="914400" rtl="0" fontAlgn="auto" latinLnBrk="1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defRPr>
          </a:defPPr>
          <a:lvl1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1pPr>
          <a:lvl2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2pPr>
          <a:lvl3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3pPr>
          <a:lvl4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4pPr>
          <a:lvl5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5pPr>
          <a:lvl6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6pPr>
          <a:lvl7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7pPr>
          <a:lvl8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8pPr>
          <a:lvl9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kumimoji="0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0.6933</cdr:x>
      <cdr:y>0.91416</cdr:y>
    </cdr:from>
    <cdr:to>
      <cdr:x>0.92464</cdr:x>
      <cdr:y>1</cdr:y>
    </cdr:to>
    <cdr:sp macro="" textlink="">
      <cdr:nvSpPr>
        <cdr:cNvPr id="4" name="TextBox 23"/>
        <cdr:cNvSpPr txBox="1"/>
      </cdr:nvSpPr>
      <cdr:spPr>
        <a:xfrm xmlns:a="http://schemas.openxmlformats.org/drawingml/2006/main">
          <a:off x="3103430" y="1638900"/>
          <a:ext cx="1035536" cy="15388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Helvetica"/>
              <a:ea typeface="Helvetica"/>
              <a:cs typeface="Helvetica"/>
            </a:defRPr>
          </a:lvl1pPr>
          <a:lvl2pPr marL="457200" indent="0">
            <a:defRPr sz="1100">
              <a:latin typeface="Helvetica"/>
              <a:ea typeface="Helvetica"/>
              <a:cs typeface="Helvetica"/>
            </a:defRPr>
          </a:lvl2pPr>
          <a:lvl3pPr marL="914400" indent="0">
            <a:defRPr sz="1100">
              <a:latin typeface="Helvetica"/>
              <a:ea typeface="Helvetica"/>
              <a:cs typeface="Helvetica"/>
            </a:defRPr>
          </a:lvl3pPr>
          <a:lvl4pPr marL="1371600" indent="0">
            <a:defRPr sz="1100">
              <a:latin typeface="Helvetica"/>
              <a:ea typeface="Helvetica"/>
              <a:cs typeface="Helvetica"/>
            </a:defRPr>
          </a:lvl4pPr>
          <a:lvl5pPr marL="1828800" indent="0">
            <a:defRPr sz="1100">
              <a:latin typeface="Helvetica"/>
              <a:ea typeface="Helvetica"/>
              <a:cs typeface="Helvetica"/>
            </a:defRPr>
          </a:lvl5pPr>
          <a:lvl6pPr marL="2286000" indent="0">
            <a:defRPr sz="1100">
              <a:latin typeface="Helvetica"/>
              <a:ea typeface="Helvetica"/>
              <a:cs typeface="Helvetica"/>
            </a:defRPr>
          </a:lvl6pPr>
          <a:lvl7pPr marL="2743200" indent="0">
            <a:defRPr sz="1100">
              <a:latin typeface="Helvetica"/>
              <a:ea typeface="Helvetica"/>
              <a:cs typeface="Helvetica"/>
            </a:defRPr>
          </a:lvl7pPr>
          <a:lvl8pPr marL="3200400" indent="0">
            <a:defRPr sz="1100">
              <a:latin typeface="Helvetica"/>
              <a:ea typeface="Helvetica"/>
              <a:cs typeface="Helvetica"/>
            </a:defRPr>
          </a:lvl8pPr>
          <a:lvl9pPr marL="3657600" indent="0">
            <a:defRPr sz="1100">
              <a:latin typeface="Helvetica"/>
              <a:ea typeface="Helvetica"/>
              <a:cs typeface="Helvetica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0.06981</cdr:x>
      <cdr:y>0.86266</cdr:y>
    </cdr:from>
    <cdr:to>
      <cdr:x>0.30422</cdr:x>
      <cdr:y>1</cdr:y>
    </cdr:to>
    <cdr:sp macro="" textlink="">
      <cdr:nvSpPr>
        <cdr:cNvPr id="5" name="TextBox 20"/>
        <cdr:cNvSpPr txBox="1"/>
      </cdr:nvSpPr>
      <cdr:spPr>
        <a:xfrm xmlns:a="http://schemas.openxmlformats.org/drawingml/2006/main">
          <a:off x="312479" y="1546570"/>
          <a:ext cx="1049322" cy="24621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l" defTabSz="914400" rtl="0" fontAlgn="auto" latinLnBrk="0" hangingPunct="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kumimoji="0" lang="kk-KZ" sz="10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rPr>
            <a:t>Жылдық жоспар</a:t>
          </a:r>
          <a:endParaRPr kumimoji="0" lang="ru-RU" sz="1000" b="1" i="0" u="none" strike="noStrike" cap="none" spc="0" normalizeH="0" baseline="0" dirty="0">
            <a:ln>
              <a:noFill/>
            </a:ln>
            <a:solidFill>
              <a:srgbClr val="000000"/>
            </a:solidFill>
            <a:effectLst/>
            <a:uFillTx/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0.3575</cdr:x>
      <cdr:y>0.87289</cdr:y>
    </cdr:from>
    <cdr:to>
      <cdr:x>0.66604</cdr:x>
      <cdr:y>1</cdr:y>
    </cdr:to>
    <cdr:sp macro="" textlink="">
      <cdr:nvSpPr>
        <cdr:cNvPr id="6" name="TextBox 23"/>
        <cdr:cNvSpPr txBox="1"/>
      </cdr:nvSpPr>
      <cdr:spPr>
        <a:xfrm xmlns:a="http://schemas.openxmlformats.org/drawingml/2006/main">
          <a:off x="1600258" y="1796578"/>
          <a:ext cx="138114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kk-KZ" b="1" dirty="0">
              <a:latin typeface="Cambria Math" pitchFamily="18" charset="0"/>
              <a:ea typeface="Cambria Math" pitchFamily="18" charset="0"/>
            </a:rPr>
            <a:t>01.09.2026ж. жоспар</a:t>
          </a:r>
          <a:endParaRPr lang="ru-RU" b="1" dirty="0">
            <a:latin typeface="Cambria Math" pitchFamily="18" charset="0"/>
            <a:ea typeface="Cambria Math" pitchFamily="18" charset="0"/>
          </a:endParaRPr>
        </a:p>
      </cdr:txBody>
    </cdr:sp>
  </cdr:relSizeAnchor>
  <cdr:relSizeAnchor xmlns:cdr="http://schemas.openxmlformats.org/drawingml/2006/chartDrawing">
    <cdr:from>
      <cdr:x>0.67273</cdr:x>
      <cdr:y>0.87289</cdr:y>
    </cdr:from>
    <cdr:to>
      <cdr:x>0.97518</cdr:x>
      <cdr:y>1</cdr:y>
    </cdr:to>
    <cdr:sp macro="" textlink="">
      <cdr:nvSpPr>
        <cdr:cNvPr id="7" name="TextBox 23"/>
        <cdr:cNvSpPr txBox="1"/>
      </cdr:nvSpPr>
      <cdr:spPr>
        <a:xfrm xmlns:a="http://schemas.openxmlformats.org/drawingml/2006/main">
          <a:off x="3011326" y="1796578"/>
          <a:ext cx="1353893" cy="26160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non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 rtl="0" hangingPunct="0"/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01.09</a:t>
          </a:r>
          <a:r>
            <a:rPr lang="ru-RU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.2</a:t>
          </a:r>
          <a:r>
            <a:rPr lang="kk-KZ" b="1" dirty="0">
              <a:solidFill>
                <a:srgbClr val="000000"/>
              </a:solidFill>
              <a:latin typeface="Cambria Math" pitchFamily="18" charset="0"/>
              <a:ea typeface="Cambria Math" pitchFamily="18" charset="0"/>
              <a:sym typeface="Calibri"/>
            </a:rPr>
            <a:t>026 ж. нақты</a:t>
          </a:r>
          <a:endParaRPr lang="ru-RU" b="1" dirty="0">
            <a:solidFill>
              <a:srgbClr val="000000"/>
            </a:solidFill>
            <a:latin typeface="Cambria Math" pitchFamily="18" charset="0"/>
            <a:ea typeface="Cambria Math" pitchFamily="18" charset="0"/>
            <a:sym typeface="Calibri"/>
          </a:endParaRPr>
        </a:p>
      </cdr:txBody>
    </cdr:sp>
  </cdr:relSizeAnchor>
  <cdr:relSizeAnchor xmlns:cdr="http://schemas.openxmlformats.org/drawingml/2006/chartDrawing">
    <cdr:from>
      <cdr:x>0.75132</cdr:x>
      <cdr:y>0.44115</cdr:y>
    </cdr:from>
    <cdr:to>
      <cdr:x>0.92861</cdr:x>
      <cdr:y>0.57573</cdr:y>
    </cdr:to>
    <cdr:sp macro="" textlink="">
      <cdr:nvSpPr>
        <cdr:cNvPr id="8" name="TextBox 23"/>
        <cdr:cNvSpPr txBox="1"/>
      </cdr:nvSpPr>
      <cdr:spPr>
        <a:xfrm xmlns:a="http://schemas.openxmlformats.org/drawingml/2006/main">
          <a:off x="3363142" y="907960"/>
          <a:ext cx="793619" cy="27699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846 077,3</a:t>
          </a:r>
        </a:p>
      </cdr:txBody>
    </cdr:sp>
  </cdr:relSizeAnchor>
  <cdr:relSizeAnchor xmlns:cdr="http://schemas.openxmlformats.org/drawingml/2006/chartDrawing">
    <cdr:from>
      <cdr:x>0.10422</cdr:x>
      <cdr:y>0.14944</cdr:y>
    </cdr:from>
    <cdr:to>
      <cdr:x>0.36432</cdr:x>
      <cdr:y>0.28402</cdr:y>
    </cdr:to>
    <cdr:sp macro="" textlink="">
      <cdr:nvSpPr>
        <cdr:cNvPr id="9" name="TextBox 23"/>
        <cdr:cNvSpPr txBox="1"/>
      </cdr:nvSpPr>
      <cdr:spPr>
        <a:xfrm xmlns:a="http://schemas.openxmlformats.org/drawingml/2006/main">
          <a:off x="466543" y="307566"/>
          <a:ext cx="1164287" cy="276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1 451 495,9</a:t>
          </a:r>
        </a:p>
      </cdr:txBody>
    </cdr:sp>
  </cdr:relSizeAnchor>
  <cdr:relSizeAnchor xmlns:cdr="http://schemas.openxmlformats.org/drawingml/2006/chartDrawing">
    <cdr:from>
      <cdr:x>0.43304</cdr:x>
      <cdr:y>0.36963</cdr:y>
    </cdr:from>
    <cdr:to>
      <cdr:x>0.61404</cdr:x>
      <cdr:y>0.50421</cdr:y>
    </cdr:to>
    <cdr:sp macro="" textlink="">
      <cdr:nvSpPr>
        <cdr:cNvPr id="10" name="TextBox 23"/>
        <cdr:cNvSpPr txBox="1"/>
      </cdr:nvSpPr>
      <cdr:spPr>
        <a:xfrm xmlns:a="http://schemas.openxmlformats.org/drawingml/2006/main">
          <a:off x="1938420" y="760760"/>
          <a:ext cx="810212" cy="27699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2700" cap="flat">
          <a:noFill/>
          <a:miter lim="400000"/>
        </a:ln>
        <a:effectLst xmlns:a="http://schemas.openxmlformats.org/drawingml/2006/main"/>
        <a:sp3d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none"/>
      </cdr:style>
      <cdr:txBody>
        <a:bodyPr xmlns:a="http://schemas.openxmlformats.org/drawingml/2006/main" rot="0" spcFirstLastPara="1" vert="horz" wrap="square" lIns="45718" tIns="45718" rIns="45718" bIns="45718" numCol="1" spcCol="38100" rtlCol="0" anchor="t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kern="1200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rPr>
            <a:t>867 818,9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/>
          </p:nvPr>
        </p:nvSpPr>
        <p:spPr>
          <a:xfrm>
            <a:off x="712788" y="744538"/>
            <a:ext cx="5372100" cy="3719512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  <p:sp>
        <p:nvSpPr>
          <p:cNvPr id="128" name="Shape 128"/>
          <p:cNvSpPr>
            <a:spLocks noGrp="1"/>
          </p:cNvSpPr>
          <p:nvPr>
            <p:ph type="body" sz="quarter" idx="1"/>
          </p:nvPr>
        </p:nvSpPr>
        <p:spPr>
          <a:xfrm>
            <a:off x="906357" y="4714401"/>
            <a:ext cx="4984962" cy="4466271"/>
          </a:xfrm>
          <a:prstGeom prst="rect">
            <a:avLst/>
          </a:prstGeom>
        </p:spPr>
        <p:txBody>
          <a:bodyPr lIns="91420" tIns="45710" rIns="91420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3617623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j-lt"/>
        <a:ea typeface="+mj-ea"/>
        <a:cs typeface="+mj-cs"/>
        <a:sym typeface="Calibri"/>
      </a:defRPr>
    </a:lvl1pPr>
    <a:lvl2pPr indent="228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2pPr>
    <a:lvl3pPr indent="457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3pPr>
    <a:lvl4pPr indent="685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4pPr>
    <a:lvl5pPr indent="9144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5pPr>
    <a:lvl6pPr indent="11430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6pPr>
    <a:lvl7pPr indent="13716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7pPr>
    <a:lvl8pPr indent="16002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8pPr>
    <a:lvl9pPr indent="1828800" latinLnBrk="0">
      <a:spcBef>
        <a:spcPts val="400"/>
      </a:spcBef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01</a:t>
            </a:r>
            <a:r>
              <a:rPr lang="ru-RU" dirty="0"/>
              <a:t>.02.2020</a:t>
            </a:r>
          </a:p>
        </p:txBody>
      </p:sp>
    </p:spTree>
    <p:extLst>
      <p:ext uri="{BB962C8B-B14F-4D97-AF65-F5344CB8AC3E}">
        <p14:creationId xmlns:p14="http://schemas.microsoft.com/office/powerpoint/2010/main" val="309241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расходы</a:t>
            </a:r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k-KZ" dirty="0"/>
              <a:t>01</a:t>
            </a:r>
            <a:r>
              <a:rPr lang="ru-RU" dirty="0"/>
              <a:t>.02.2020</a:t>
            </a:r>
          </a:p>
        </p:txBody>
      </p:sp>
    </p:spTree>
    <p:extLst>
      <p:ext uri="{BB962C8B-B14F-4D97-AF65-F5344CB8AC3E}">
        <p14:creationId xmlns:p14="http://schemas.microsoft.com/office/powerpoint/2010/main" val="4020115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3173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Done</a:t>
            </a:r>
          </a:p>
          <a:p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0100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Shape 2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7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Shape 73"/>
          <p:cNvSpPr>
            <a:spLocks noGrp="1"/>
          </p:cNvSpPr>
          <p:nvPr>
            <p:ph type="body" idx="1"/>
          </p:nvPr>
        </p:nvSpPr>
        <p:spPr>
          <a:xfrm>
            <a:off x="3872970" y="273050"/>
            <a:ext cx="5537730" cy="5853115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hape 74"/>
          <p:cNvSpPr>
            <a:spLocks noGrp="1"/>
          </p:cNvSpPr>
          <p:nvPr>
            <p:ph type="body" sz="half" idx="13"/>
          </p:nvPr>
        </p:nvSpPr>
        <p:spPr>
          <a:xfrm>
            <a:off x="495297" y="1435101"/>
            <a:ext cx="3259010" cy="46910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5" name="Shape 7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2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Shape 83"/>
          <p:cNvSpPr>
            <a:spLocks noGrp="1"/>
          </p:cNvSpPr>
          <p:nvPr>
            <p:ph type="pic" sz="half" idx="13"/>
          </p:nvPr>
        </p:nvSpPr>
        <p:spPr>
          <a:xfrm>
            <a:off x="1941645" y="612775"/>
            <a:ext cx="5943602" cy="4114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body" sz="quarter" idx="1"/>
          </p:nvPr>
        </p:nvSpPr>
        <p:spPr>
          <a:xfrm>
            <a:off x="1941645" y="5367337"/>
            <a:ext cx="5943602" cy="80486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600073" indent="-142873">
              <a:spcBef>
                <a:spcPts val="300"/>
              </a:spcBef>
              <a:buFontTx/>
              <a:defRPr sz="1400"/>
            </a:lvl2pPr>
            <a:lvl3pPr marL="1047750" indent="-133350">
              <a:spcBef>
                <a:spcPts val="300"/>
              </a:spcBef>
              <a:buFontTx/>
              <a:defRPr sz="1400"/>
            </a:lvl3pPr>
            <a:lvl4pPr marL="1531619" indent="-160019">
              <a:spcBef>
                <a:spcPts val="300"/>
              </a:spcBef>
              <a:buFontTx/>
              <a:defRPr sz="1400"/>
            </a:lvl4pPr>
            <a:lvl5pPr marL="1988820" indent="-160020">
              <a:spcBef>
                <a:spcPts val="300"/>
              </a:spcBef>
              <a:buFontTx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hape 8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Shape 93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hape 9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/>
          </p:cNvSpPr>
          <p:nvPr>
            <p:ph type="title"/>
          </p:nvPr>
        </p:nvSpPr>
        <p:spPr>
          <a:xfrm>
            <a:off x="7181850" y="274639"/>
            <a:ext cx="2228850" cy="5851527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Shape 102"/>
          <p:cNvSpPr>
            <a:spLocks noGrp="1"/>
          </p:cNvSpPr>
          <p:nvPr>
            <p:ph type="body" idx="1"/>
          </p:nvPr>
        </p:nvSpPr>
        <p:spPr>
          <a:xfrm>
            <a:off x="495300" y="274639"/>
            <a:ext cx="6521450" cy="5851527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005793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146723" y="6404294"/>
            <a:ext cx="263978" cy="2692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7.xml"/><Relationship Id="rId7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3" Type="http://schemas.openxmlformats.org/officeDocument/2006/relationships/chart" Target="../charts/chart12.xml"/><Relationship Id="rId7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AutoShape 249"/>
          <p:cNvCxnSpPr>
            <a:cxnSpLocks noChangeShapeType="1"/>
          </p:cNvCxnSpPr>
          <p:nvPr/>
        </p:nvCxnSpPr>
        <p:spPr bwMode="auto">
          <a:xfrm>
            <a:off x="0" y="250268"/>
            <a:ext cx="9906000" cy="40234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23" name="Прямоугольник 22"/>
          <p:cNvSpPr/>
          <p:nvPr/>
        </p:nvSpPr>
        <p:spPr>
          <a:xfrm>
            <a:off x="238126" y="3538847"/>
            <a:ext cx="9344024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ru-RU" sz="4000" b="1" dirty="0">
                <a:ln>
                  <a:solidFill>
                    <a:srgbClr val="00B050">
                      <a:alpha val="0"/>
                    </a:srgbClr>
                  </a:solidFill>
                </a:ln>
                <a:solidFill>
                  <a:srgbClr val="00B050"/>
                </a:solidFill>
                <a:latin typeface="Times New Roman" pitchFamily="18" charset="0"/>
              </a:rPr>
              <a:t> </a:t>
            </a:r>
            <a:r>
              <a:rPr lang="kk-KZ" altLang="ru-RU" sz="35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«Азаматтық бюджет»</a:t>
            </a:r>
          </a:p>
          <a:p>
            <a:pPr algn="ctr" hangingPunct="1">
              <a:defRPr/>
            </a:pPr>
            <a:r>
              <a:rPr lang="kk-KZ" altLang="ru-RU" sz="2900" i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2026 жылғы 1 қыркүйекке</a:t>
            </a:r>
          </a:p>
          <a:p>
            <a:pPr algn="ctr" eaLnBrk="1" hangingPunct="1">
              <a:defRPr/>
            </a:pPr>
            <a:r>
              <a:rPr lang="kk-KZ" altLang="ru-RU" sz="3500" b="1" dirty="0">
                <a:solidFill>
                  <a:schemeClr val="accent1">
                    <a:lumMod val="25000"/>
                  </a:schemeClr>
                </a:solidFill>
                <a:latin typeface="Cambria" pitchFamily="18" charset="0"/>
                <a:cs typeface="Microsoft Sans Serif" pitchFamily="34" charset="0"/>
              </a:rPr>
              <a:t>Алматы қаласы бюджетінің атқарылуы </a:t>
            </a:r>
          </a:p>
        </p:txBody>
      </p:sp>
      <p:cxnSp>
        <p:nvCxnSpPr>
          <p:cNvPr id="5" name="AutoShape 249"/>
          <p:cNvCxnSpPr>
            <a:cxnSpLocks noChangeShapeType="1"/>
          </p:cNvCxnSpPr>
          <p:nvPr/>
        </p:nvCxnSpPr>
        <p:spPr bwMode="auto">
          <a:xfrm flipV="1">
            <a:off x="2059217" y="643749"/>
            <a:ext cx="7038699" cy="1796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" name="AutoShape 249"/>
          <p:cNvCxnSpPr>
            <a:cxnSpLocks noChangeShapeType="1"/>
          </p:cNvCxnSpPr>
          <p:nvPr/>
        </p:nvCxnSpPr>
        <p:spPr bwMode="auto">
          <a:xfrm flipV="1">
            <a:off x="2613458" y="979940"/>
            <a:ext cx="5331603" cy="5258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" name="AutoShape 249"/>
          <p:cNvCxnSpPr>
            <a:cxnSpLocks noChangeShapeType="1"/>
          </p:cNvCxnSpPr>
          <p:nvPr/>
        </p:nvCxnSpPr>
        <p:spPr bwMode="auto">
          <a:xfrm flipV="1">
            <a:off x="0" y="6443330"/>
            <a:ext cx="9906000" cy="25133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8" name="AutoShape 249"/>
          <p:cNvCxnSpPr>
            <a:cxnSpLocks noChangeShapeType="1"/>
          </p:cNvCxnSpPr>
          <p:nvPr/>
        </p:nvCxnSpPr>
        <p:spPr bwMode="auto">
          <a:xfrm flipV="1">
            <a:off x="878059" y="6124353"/>
            <a:ext cx="8616816" cy="15134"/>
          </a:xfrm>
          <a:prstGeom prst="straightConnector1">
            <a:avLst/>
          </a:prstGeom>
          <a:ln>
            <a:solidFill>
              <a:srgbClr val="00206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AutoShape 249"/>
          <p:cNvCxnSpPr>
            <a:cxnSpLocks noChangeShapeType="1"/>
          </p:cNvCxnSpPr>
          <p:nvPr/>
        </p:nvCxnSpPr>
        <p:spPr bwMode="auto">
          <a:xfrm flipV="1">
            <a:off x="2345157" y="5825424"/>
            <a:ext cx="5331603" cy="5258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8">
            <a:extLst>
              <a:ext uri="{FF2B5EF4-FFF2-40B4-BE49-F238E27FC236}">
                <a16:creationId xmlns:a16="http://schemas.microsoft.com/office/drawing/2014/main" id="{6952807D-4013-41D1-8F73-5F10DC501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14" y="1624282"/>
            <a:ext cx="1878446" cy="1844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43011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Прямоугольник 33"/>
          <p:cNvSpPr/>
          <p:nvPr/>
        </p:nvSpPr>
        <p:spPr>
          <a:xfrm>
            <a:off x="403226" y="1870379"/>
            <a:ext cx="934402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1">
              <a:defRPr/>
            </a:pP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«Алматы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қаласы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Экономика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және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қаржы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 </a:t>
            </a:r>
            <a:r>
              <a:rPr lang="ru-RU" altLang="ru-RU" sz="3500" b="1" i="1" dirty="0" err="1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басқармасы</a:t>
            </a:r>
            <a:r>
              <a:rPr lang="ru-RU" altLang="ru-RU" sz="3500" b="1" i="1" dirty="0">
                <a:solidFill>
                  <a:schemeClr val="accent1">
                    <a:lumMod val="75000"/>
                  </a:schemeClr>
                </a:solidFill>
                <a:latin typeface="Cambria" pitchFamily="18" charset="0"/>
                <a:ea typeface="Cambria" pitchFamily="18" charset="0"/>
              </a:rPr>
              <a:t>» </a:t>
            </a:r>
          </a:p>
          <a:p>
            <a:pPr algn="ctr" hangingPunct="1">
              <a:defRPr/>
            </a:pPr>
            <a:r>
              <a:rPr lang="kk-KZ" altLang="ru-RU" sz="3500" b="1" dirty="0">
                <a:ln>
                  <a:solidFill>
                    <a:srgbClr val="002060"/>
                  </a:solidFill>
                </a:ln>
                <a:solidFill>
                  <a:schemeClr val="accent1">
                    <a:lumMod val="50000"/>
                  </a:schemeClr>
                </a:solidFill>
                <a:latin typeface="Cambria" pitchFamily="18" charset="0"/>
                <a:cs typeface="Microsoft Sans Serif" pitchFamily="34" charset="0"/>
              </a:rPr>
              <a:t>қала бюджетін жоспарлау және атқару жөніндегі уәкілетті орган</a:t>
            </a:r>
            <a:endParaRPr lang="ru-RU" sz="3500" b="1" dirty="0">
              <a:ln>
                <a:solidFill>
                  <a:srgbClr val="002060"/>
                </a:solidFill>
              </a:ln>
              <a:solidFill>
                <a:schemeClr val="accent1">
                  <a:lumMod val="50000"/>
                </a:schemeClr>
              </a:solidFill>
              <a:latin typeface="Cambria" pitchFamily="18" charset="0"/>
              <a:cs typeface="Microsoft Sans Serif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47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62809" y="214842"/>
            <a:ext cx="9034818" cy="9071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2026 жылғы 1 </a:t>
            </a:r>
            <a:r>
              <a:rPr lang="kk-KZ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қыркүйекке </a:t>
            </a:r>
            <a:r>
              <a:rPr lang="ru-RU" sz="32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Алматы </a:t>
            </a:r>
            <a:r>
              <a:rPr lang="ru-RU" sz="32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қаласы бюджетінің құрылымы</a:t>
            </a:r>
            <a:endParaRPr lang="ru-RU" sz="3200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cxnSp>
        <p:nvCxnSpPr>
          <p:cNvPr id="41" name="AutoShape 249"/>
          <p:cNvCxnSpPr>
            <a:cxnSpLocks noChangeShapeType="1"/>
          </p:cNvCxnSpPr>
          <p:nvPr/>
        </p:nvCxnSpPr>
        <p:spPr bwMode="auto">
          <a:xfrm flipV="1">
            <a:off x="0" y="6084232"/>
            <a:ext cx="9560437" cy="11049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1257869"/>
            <a:ext cx="6915150" cy="10074"/>
          </a:xfrm>
          <a:prstGeom prst="straightConnector1">
            <a:avLst/>
          </a:prstGeom>
          <a:ln>
            <a:solidFill>
              <a:srgbClr val="57D6E7"/>
            </a:solidFill>
            <a:headEnd/>
            <a:tailEnd/>
          </a:ln>
          <a:effectLst>
            <a:outerShdw blurRad="381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25" name="Схема 24"/>
          <p:cNvGraphicFramePr/>
          <p:nvPr>
            <p:extLst>
              <p:ext uri="{D42A27DB-BD31-4B8C-83A1-F6EECF244321}">
                <p14:modId xmlns:p14="http://schemas.microsoft.com/office/powerpoint/2010/main" val="1137507865"/>
              </p:ext>
            </p:extLst>
          </p:nvPr>
        </p:nvGraphicFramePr>
        <p:xfrm>
          <a:off x="0" y="1604396"/>
          <a:ext cx="9906000" cy="4387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8">
            <a:extLst>
              <a:ext uri="{FF2B5EF4-FFF2-40B4-BE49-F238E27FC236}">
                <a16:creationId xmlns:a16="http://schemas.microsoft.com/office/drawing/2014/main" id="{0FF36B7A-6254-4E43-9FB4-791EE71B3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827" y="106787"/>
            <a:ext cx="941581" cy="924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660194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0"/>
            <a:ext cx="8485996" cy="5779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2026 </a:t>
            </a:r>
            <a:r>
              <a:rPr lang="ru-RU" altLang="ru-RU" sz="24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жылғы</a:t>
            </a:r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 1 </a:t>
            </a:r>
            <a:r>
              <a:rPr lang="ru-RU" altLang="ru-RU" sz="24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қыркүйектегі</a:t>
            </a:r>
            <a:r>
              <a:rPr lang="ru-RU" altLang="ru-RU" sz="24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 ТҮСІМДЕРДІҢ ҚҰРЫЛЫМЫ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A8EAAB-17C9-4FFA-8E72-3C3FC33FB71C}"/>
              </a:ext>
            </a:extLst>
          </p:cNvPr>
          <p:cNvSpPr/>
          <p:nvPr/>
        </p:nvSpPr>
        <p:spPr>
          <a:xfrm>
            <a:off x="835827" y="1222478"/>
            <a:ext cx="2441278" cy="707886"/>
          </a:xfrm>
          <a:prstGeom prst="rect">
            <a:avLst/>
          </a:prstGeom>
          <a:noFill/>
          <a:ln w="19050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sym typeface="Myriad Pro Semibold"/>
              </a:rPr>
              <a:t>1 417 574,5</a:t>
            </a:r>
          </a:p>
          <a:p>
            <a:pPr lvl="0" algn="ctr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КІРІСТЕР</a:t>
            </a:r>
          </a:p>
        </p:txBody>
      </p:sp>
      <p:cxnSp>
        <p:nvCxnSpPr>
          <p:cNvPr id="34" name="AutoShape 249">
            <a:extLst>
              <a:ext uri="{FF2B5EF4-FFF2-40B4-BE49-F238E27FC236}">
                <a16:creationId xmlns:a16="http://schemas.microsoft.com/office/drawing/2014/main" id="{67D6F1A2-1C2C-44A3-9759-3830F70D7D2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543323"/>
            <a:ext cx="7597588" cy="0"/>
          </a:xfrm>
          <a:prstGeom prst="straightConnector1">
            <a:avLst/>
          </a:prstGeom>
          <a:ln w="9525"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BB52CFB-11A6-4B1F-8147-5DE8E6952BA8}"/>
              </a:ext>
            </a:extLst>
          </p:cNvPr>
          <p:cNvSpPr/>
          <p:nvPr/>
        </p:nvSpPr>
        <p:spPr>
          <a:xfrm>
            <a:off x="3731475" y="684552"/>
            <a:ext cx="2441278" cy="769441"/>
          </a:xfrm>
          <a:prstGeom prst="rect">
            <a:avLst/>
          </a:prstGeom>
          <a:noFill/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800" b="1" kern="1200" dirty="0">
                <a:ln/>
                <a:solidFill>
                  <a:srgbClr val="00B050"/>
                </a:solidFill>
                <a:latin typeface="Cambria Math" pitchFamily="18" charset="0"/>
                <a:ea typeface="Cambria Math" pitchFamily="18" charset="0"/>
                <a:sym typeface="Myriad Pro Semibold"/>
              </a:rPr>
              <a:t>2 234 930,1 </a:t>
            </a:r>
            <a:r>
              <a:rPr lang="ru-RU" sz="1600" dirty="0">
                <a:solidFill>
                  <a:srgbClr val="00B05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endParaRPr lang="ru-RU" sz="2800" dirty="0">
              <a:solidFill>
                <a:srgbClr val="00B05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3F80AA17-C3D2-493E-AB0F-3EDA66692A1C}"/>
              </a:ext>
            </a:extLst>
          </p:cNvPr>
          <p:cNvSpPr/>
          <p:nvPr/>
        </p:nvSpPr>
        <p:spPr>
          <a:xfrm>
            <a:off x="6627123" y="1222478"/>
            <a:ext cx="2441278" cy="707886"/>
          </a:xfrm>
          <a:prstGeom prst="rect">
            <a:avLst/>
          </a:prstGeom>
          <a:noFill/>
          <a:ln w="19050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817 355,6</a:t>
            </a:r>
          </a:p>
          <a:p>
            <a:pPr algn="ctr"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ТҮСІМДЕР</a:t>
            </a:r>
          </a:p>
        </p:txBody>
      </p:sp>
      <p:sp>
        <p:nvSpPr>
          <p:cNvPr id="37" name="TextBox 14">
            <a:extLst>
              <a:ext uri="{FF2B5EF4-FFF2-40B4-BE49-F238E27FC236}">
                <a16:creationId xmlns:a16="http://schemas.microsoft.com/office/drawing/2014/main" id="{CE429C9C-3782-4C89-ACE0-4089D48D8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8" y="2206983"/>
            <a:ext cx="3350017" cy="646331"/>
          </a:xfrm>
          <a:prstGeom prst="rect">
            <a:avLst/>
          </a:prstGeom>
          <a:noFill/>
          <a:ln w="9525" cap="flat" cmpd="sng" algn="ctr">
            <a:solidFill>
              <a:schemeClr val="accent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Салықтық</a:t>
            </a:r>
            <a:r>
              <a:rPr lang="ru-RU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r>
              <a:rPr lang="ru-RU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1 317 707,3</a:t>
            </a:r>
            <a:endParaRPr lang="kk-KZ" b="1" dirty="0">
              <a:solidFill>
                <a:srgbClr val="B8CCE4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8B4FCF7D-2D5F-4896-949D-E5DAC12D36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7" y="2921534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Салықтық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емес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72 261,4</a:t>
            </a:r>
          </a:p>
        </p:txBody>
      </p:sp>
      <p:sp>
        <p:nvSpPr>
          <p:cNvPr id="39" name="TextBox 19">
            <a:extLst>
              <a:ext uri="{FF2B5EF4-FFF2-40B4-BE49-F238E27FC236}">
                <a16:creationId xmlns:a16="http://schemas.microsoft.com/office/drawing/2014/main" id="{07A91ECC-A1D2-4BE0-9CF9-B7969B084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457" y="3636085"/>
            <a:ext cx="3350017" cy="923330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Негізгі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капиталды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сатудан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түсетін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6 764,3</a:t>
            </a:r>
            <a:endParaRPr lang="kk-KZ" b="1" dirty="0">
              <a:solidFill>
                <a:srgbClr val="B8CCE4">
                  <a:lumMod val="50000"/>
                </a:srgb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7502178-D71C-455E-9522-C8D8D9440E6D}"/>
              </a:ext>
            </a:extLst>
          </p:cNvPr>
          <p:cNvSpPr/>
          <p:nvPr/>
        </p:nvSpPr>
        <p:spPr>
          <a:xfrm>
            <a:off x="6172752" y="2206983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/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Қаржы активтерін сатудан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2 259,4</a:t>
            </a:r>
          </a:p>
        </p:txBody>
      </p: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4C5E1ADC-EDAE-468C-829E-699B57453BB5}"/>
              </a:ext>
            </a:extLst>
          </p:cNvPr>
          <p:cNvCxnSpPr>
            <a:cxnSpLocks/>
            <a:stCxn id="3" idx="2"/>
          </p:cNvCxnSpPr>
          <p:nvPr/>
        </p:nvCxnSpPr>
        <p:spPr>
          <a:xfrm>
            <a:off x="2056466" y="1930364"/>
            <a:ext cx="0" cy="284330"/>
          </a:xfrm>
          <a:prstGeom prst="straightConnector1">
            <a:avLst/>
          </a:prstGeom>
          <a:ln>
            <a:solidFill>
              <a:srgbClr val="5C7D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94689064-0FB3-4301-84C3-E343809AA53A}"/>
              </a:ext>
            </a:extLst>
          </p:cNvPr>
          <p:cNvSpPr txBox="1"/>
          <p:nvPr/>
        </p:nvSpPr>
        <p:spPr>
          <a:xfrm>
            <a:off x="5142403" y="4661744"/>
            <a:ext cx="4380362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2023-2026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жылдардағы</a:t>
            </a: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түсімдер</a:t>
            </a: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 </a:t>
            </a:r>
            <a:r>
              <a:rPr lang="ru-RU" b="1" dirty="0" err="1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  <a:cs typeface="Calibri"/>
              </a:rPr>
              <a:t>серпіні</a:t>
            </a:r>
            <a:endParaRPr lang="ru-RU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  <a:cs typeface="Calibri"/>
            </a:endParaRPr>
          </a:p>
        </p:txBody>
      </p: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86EDB94F-F624-48BB-B577-4FB3FF64D656}"/>
              </a:ext>
            </a:extLst>
          </p:cNvPr>
          <p:cNvCxnSpPr>
            <a:cxnSpLocks/>
          </p:cNvCxnSpPr>
          <p:nvPr/>
        </p:nvCxnSpPr>
        <p:spPr>
          <a:xfrm>
            <a:off x="7858710" y="1930364"/>
            <a:ext cx="0" cy="276619"/>
          </a:xfrm>
          <a:prstGeom prst="straightConnector1">
            <a:avLst/>
          </a:prstGeom>
          <a:ln>
            <a:solidFill>
              <a:srgbClr val="5C7D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 стрелкой 55">
            <a:extLst>
              <a:ext uri="{FF2B5EF4-FFF2-40B4-BE49-F238E27FC236}">
                <a16:creationId xmlns:a16="http://schemas.microsoft.com/office/drawing/2014/main" id="{896DE4A3-6740-4AD2-9FCE-C403C71053F5}"/>
              </a:ext>
            </a:extLst>
          </p:cNvPr>
          <p:cNvCxnSpPr>
            <a:cxnSpLocks/>
          </p:cNvCxnSpPr>
          <p:nvPr/>
        </p:nvCxnSpPr>
        <p:spPr>
          <a:xfrm>
            <a:off x="3277105" y="1635144"/>
            <a:ext cx="3350018" cy="0"/>
          </a:xfrm>
          <a:prstGeom prst="straightConnector1">
            <a:avLst/>
          </a:prstGeom>
          <a:ln w="12700">
            <a:solidFill>
              <a:srgbClr val="00B050"/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A24A2A9E-41F5-48AA-B795-E50A0AA50728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949506" y="1453993"/>
            <a:ext cx="2608" cy="190250"/>
          </a:xfrm>
          <a:prstGeom prst="line">
            <a:avLst/>
          </a:prstGeom>
          <a:ln w="12700">
            <a:solidFill>
              <a:srgbClr val="00B050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F520AEFF-35C5-419E-ABA7-F54DC405CF38}"/>
              </a:ext>
            </a:extLst>
          </p:cNvPr>
          <p:cNvGraphicFramePr/>
          <p:nvPr>
            <p:extLst/>
          </p:nvPr>
        </p:nvGraphicFramePr>
        <p:xfrm>
          <a:off x="4652843" y="4970008"/>
          <a:ext cx="5065871" cy="1743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B119DD3-EF1D-401E-8F8C-866BEFE9B690}"/>
              </a:ext>
            </a:extLst>
          </p:cNvPr>
          <p:cNvSpPr/>
          <p:nvPr/>
        </p:nvSpPr>
        <p:spPr>
          <a:xfrm>
            <a:off x="381455" y="4625619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lvl="0"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Арнаулы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түсімдер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pPr lvl="0" algn="ctr">
              <a:defRPr/>
            </a:pPr>
            <a:r>
              <a:rPr lang="kk-KZ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1 379,5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B66435-C35D-4F62-90DA-A669CA767E4A}"/>
              </a:ext>
            </a:extLst>
          </p:cNvPr>
          <p:cNvSpPr/>
          <p:nvPr/>
        </p:nvSpPr>
        <p:spPr>
          <a:xfrm>
            <a:off x="6172749" y="2911090"/>
            <a:ext cx="3350017" cy="923330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Бюджеттік кредиттерді өтеуден</a:t>
            </a: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2 090,2</a:t>
            </a:r>
            <a:endParaRPr lang="ru-KZ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4DC4212-14C5-462B-A2A5-E386E3510D4A}"/>
              </a:ext>
            </a:extLst>
          </p:cNvPr>
          <p:cNvSpPr/>
          <p:nvPr/>
        </p:nvSpPr>
        <p:spPr>
          <a:xfrm>
            <a:off x="381454" y="5330552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anchor="ctr"/>
          <a:lstStyle/>
          <a:p>
            <a:pPr algn="ctr"/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Cambria Math" pitchFamily="18" charset="0"/>
              </a:rPr>
              <a:t>Трансферд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Book Antiqua" pitchFamily="18" charset="0"/>
                <a:ea typeface="Cambria Math" pitchFamily="18" charset="0"/>
              </a:rPr>
              <a:t>ің түсімі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Book Antiqua" pitchFamily="18" charset="0"/>
              <a:ea typeface="Cambria Math" pitchFamily="18" charset="0"/>
            </a:endParaRPr>
          </a:p>
          <a:p>
            <a:pPr lvl="0" algn="ctr">
              <a:defRPr/>
            </a:pPr>
            <a:r>
              <a:rPr lang="kk-KZ" b="1" dirty="0">
                <a:solidFill>
                  <a:srgbClr val="B8CCE4">
                    <a:lumMod val="50000"/>
                  </a:srgbClr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19 462,0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EACE2A2B-AFF3-4F1D-9CDA-338C0C521972}"/>
              </a:ext>
            </a:extLst>
          </p:cNvPr>
          <p:cNvSpPr/>
          <p:nvPr/>
        </p:nvSpPr>
        <p:spPr>
          <a:xfrm>
            <a:off x="6172748" y="3892196"/>
            <a:ext cx="3350017" cy="646331"/>
          </a:xfrm>
          <a:prstGeom prst="rect">
            <a:avLst/>
          </a:prstGeom>
          <a:noFill/>
          <a:ln w="9525" cap="flat" cmpd="sng" algn="ctr">
            <a:solidFill>
              <a:srgbClr val="5C7D94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5"/>
          </a:fontRef>
        </p:style>
        <p:txBody>
          <a:bodyPr wrap="square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1pPr>
            <a:lvl2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2pPr>
            <a:lvl3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3pPr>
            <a:lvl4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4pPr>
            <a:lvl5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5pPr>
            <a:lvl6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6pPr>
            <a:lvl7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7pPr>
            <a:lvl8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8pPr>
            <a:lvl9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chemeClr val="accent5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Бос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қалдықтар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lvl="0" algn="ctr">
              <a:defRPr/>
            </a:pPr>
            <a:r>
              <a:rPr lang="ru-RU" b="1" dirty="0">
                <a:solidFill>
                  <a:srgbClr val="B8CCE4">
                    <a:lumMod val="50000"/>
                  </a:srgbClr>
                </a:solidFill>
                <a:latin typeface="Cambria Math" pitchFamily="18" charset="0"/>
                <a:ea typeface="Cambria Math" pitchFamily="18" charset="0"/>
              </a:rPr>
              <a:t>813 006,0</a:t>
            </a:r>
            <a:endParaRPr lang="ru-KZ" b="1" dirty="0">
              <a:solidFill>
                <a:srgbClr val="B8CCE4">
                  <a:lumMod val="50000"/>
                </a:srgbClr>
              </a:solidFill>
              <a:latin typeface="Cambria Math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815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13973" y="120971"/>
            <a:ext cx="4433777" cy="633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ru-RU" altLang="ru-RU" sz="2400" b="1" dirty="0">
                <a:solidFill>
                  <a:schemeClr val="accent1">
                    <a:lumMod val="2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charset="0"/>
              </a:rPr>
              <a:t>САЛЫҚТЫҚ ТҮСІМДЕР </a:t>
            </a:r>
          </a:p>
        </p:txBody>
      </p:sp>
      <p:cxnSp>
        <p:nvCxnSpPr>
          <p:cNvPr id="12" name="AutoShape 249"/>
          <p:cNvCxnSpPr>
            <a:cxnSpLocks noChangeShapeType="1"/>
          </p:cNvCxnSpPr>
          <p:nvPr/>
        </p:nvCxnSpPr>
        <p:spPr bwMode="auto">
          <a:xfrm flipV="1">
            <a:off x="0" y="754911"/>
            <a:ext cx="5656521" cy="2986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461723" y="22444"/>
            <a:ext cx="4285003" cy="83099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 eaLnBrk="1"/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1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қыркүйектегі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салық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түсімдерінің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негізгі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түрлері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2023-2026жж. </a:t>
            </a:r>
            <a:r>
              <a:rPr lang="ru-RU" altLang="ru-RU" sz="16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динамикасында</a:t>
            </a:r>
            <a:r>
              <a:rPr lang="ru-RU" altLang="ru-RU" sz="16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400" i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(млн. </a:t>
            </a:r>
            <a:r>
              <a:rPr lang="ru-RU" altLang="ru-RU" sz="1400" i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sz="1400" i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84A8D105-21AA-4720-A116-0DBC9D4B8773}"/>
              </a:ext>
            </a:extLst>
          </p:cNvPr>
          <p:cNvGraphicFramePr/>
          <p:nvPr>
            <p:extLst/>
          </p:nvPr>
        </p:nvGraphicFramePr>
        <p:xfrm>
          <a:off x="183277" y="857441"/>
          <a:ext cx="9563449" cy="56565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89666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-3440" y="1"/>
            <a:ext cx="8451403" cy="720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ru-RU" altLang="ru-RU" sz="2400" b="1" dirty="0">
                <a:solidFill>
                  <a:srgbClr val="4286BE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САЛЫҚТЫҚ ЕМЕС ТҮСІМДЕР  ЖӘНЕ  НЕГІЗГІ КАПИТАЛДЫ САТУДАН ТҮСЕТІН ТҮСІМДЕР</a:t>
            </a:r>
          </a:p>
        </p:txBody>
      </p:sp>
      <p:graphicFrame>
        <p:nvGraphicFramePr>
          <p:cNvPr id="11" name="Диаграмма 3"/>
          <p:cNvGraphicFramePr>
            <a:graphicFrameLocks/>
          </p:cNvGraphicFramePr>
          <p:nvPr>
            <p:extLst/>
          </p:nvPr>
        </p:nvGraphicFramePr>
        <p:xfrm>
          <a:off x="82550" y="1082663"/>
          <a:ext cx="5267697" cy="2912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Диаграмма 4"/>
          <p:cNvGraphicFramePr>
            <a:graphicFrameLocks/>
          </p:cNvGraphicFramePr>
          <p:nvPr>
            <p:extLst/>
          </p:nvPr>
        </p:nvGraphicFramePr>
        <p:xfrm>
          <a:off x="5560009" y="1082663"/>
          <a:ext cx="4324066" cy="2567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Object 9"/>
          <p:cNvGraphicFramePr>
            <a:graphicFrameLocks/>
          </p:cNvGraphicFramePr>
          <p:nvPr>
            <p:extLst/>
          </p:nvPr>
        </p:nvGraphicFramePr>
        <p:xfrm>
          <a:off x="652014" y="4382547"/>
          <a:ext cx="8601969" cy="2260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>
            <a:off x="0" y="720614"/>
            <a:ext cx="7457704" cy="15656"/>
          </a:xfrm>
          <a:prstGeom prst="straightConnector1">
            <a:avLst/>
          </a:prstGeom>
          <a:ln>
            <a:solidFill>
              <a:srgbClr val="99CCFF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3327" y="816493"/>
            <a:ext cx="5472114" cy="33855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 hangingPunct="1"/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2026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1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қыркүйектегі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салықтық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емес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түсімдер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5560009" y="816493"/>
            <a:ext cx="424949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2023-2026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жж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салықтық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емес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түсімдер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бойынша</a:t>
            </a:r>
            <a:r>
              <a:rPr lang="ru-RU" altLang="ru-RU" sz="1600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600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серпін</a:t>
            </a:r>
            <a:endParaRPr lang="ru-RU" altLang="ru-RU" sz="1600" b="1" kern="1200" dirty="0">
              <a:solidFill>
                <a:srgbClr val="0A259A"/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  <a:sym typeface="Myriad Pro Semibold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678932" y="3928311"/>
            <a:ext cx="6548131" cy="763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hangingPunct="1"/>
            <a:r>
              <a:rPr lang="ru-RU" altLang="ru-RU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НЕГІЗГІ КАПИТАЛДЫ САТУДАН ТҮСЕТІН ТҮСІМДЕР (млн. </a:t>
            </a:r>
            <a:r>
              <a:rPr lang="ru-RU" altLang="ru-RU" b="1" kern="1200" dirty="0" err="1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b="1" kern="1200" dirty="0">
                <a:solidFill>
                  <a:srgbClr val="0A259A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9937694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909144"/>
            <a:ext cx="6915150" cy="10074"/>
          </a:xfrm>
          <a:prstGeom prst="straightConnector1">
            <a:avLst/>
          </a:prstGeom>
          <a:ln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Shape 136">
            <a:extLst>
              <a:ext uri="{FF2B5EF4-FFF2-40B4-BE49-F238E27FC236}">
                <a16:creationId xmlns:a16="http://schemas.microsoft.com/office/drawing/2014/main" id="{2B88B308-DD7F-4665-B0F8-68EF2474E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78995" cy="90711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2026 жылғы 1 </a:t>
            </a:r>
            <a:r>
              <a:rPr lang="kk-KZ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қыркүйекке 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Алматы 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қаласы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бюджетінің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атқарылуы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(</a:t>
            </a:r>
            <a:r>
              <a:rPr lang="ru-RU" sz="2800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)</a:t>
            </a:r>
            <a:endParaRPr sz="2800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3" name="Диаграмма 12">
            <a:extLst>
              <a:ext uri="{FF2B5EF4-FFF2-40B4-BE49-F238E27FC236}">
                <a16:creationId xmlns:a16="http://schemas.microsoft.com/office/drawing/2014/main" id="{0D1B139C-0CA4-BDA0-7C1C-116C83F628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5038482"/>
              </p:ext>
            </p:extLst>
          </p:nvPr>
        </p:nvGraphicFramePr>
        <p:xfrm>
          <a:off x="0" y="974361"/>
          <a:ext cx="9906000" cy="58836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75973626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60133" y="1"/>
            <a:ext cx="8582025" cy="86689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fontAlgn="ctr"/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2023-2026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жылдарға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арналған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1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қыркүйекке</a:t>
            </a:r>
            <a:r>
              <a:rPr 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кірістердің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түсімі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және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шығыстардың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атқарылуы</a:t>
            </a:r>
            <a:endParaRPr lang="ru-RU" altLang="ru-RU" b="1" dirty="0">
              <a:solidFill>
                <a:srgbClr val="002060"/>
              </a:solidFill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807846"/>
            <a:ext cx="8642158" cy="10074"/>
          </a:xfrm>
          <a:prstGeom prst="straightConnector1">
            <a:avLst/>
          </a:prstGeom>
          <a:ln>
            <a:solidFill>
              <a:srgbClr val="0070C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8990153" y="569977"/>
            <a:ext cx="1011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(</a:t>
            </a:r>
            <a:r>
              <a:rPr lang="ru-RU" sz="1200" dirty="0" err="1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млн.теңге</a:t>
            </a:r>
            <a:r>
              <a:rPr lang="ru-RU" sz="1200" dirty="0">
                <a:latin typeface="Arial"/>
              </a:rPr>
              <a:t>)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8DA94480-4FC4-4569-8482-B94BBC8F69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0426078"/>
              </p:ext>
            </p:extLst>
          </p:nvPr>
        </p:nvGraphicFramePr>
        <p:xfrm>
          <a:off x="0" y="866681"/>
          <a:ext cx="9905998" cy="5990355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17509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73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43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8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7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51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296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93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31837">
                  <a:extLst>
                    <a:ext uri="{9D8B030D-6E8A-4147-A177-3AD203B41FA5}">
                      <a16:colId xmlns:a16="http://schemas.microsoft.com/office/drawing/2014/main" val="283243826"/>
                    </a:ext>
                  </a:extLst>
                </a:gridCol>
              </a:tblGrid>
              <a:tr h="2258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 Бюджет  </a:t>
                      </a: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2023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қаңтар-тамыз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2024 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қаңтар-тамыз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2025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algn="ctr" fontAlgn="ctr"/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тамыз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 gridSpan="5"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2026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647" marR="6647" marT="818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KZ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4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 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қаңтар-тамыз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нақты 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тамыз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%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жоспарға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%</a:t>
                      </a:r>
                    </a:p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жылдық</a:t>
                      </a:r>
                      <a:r>
                        <a:rPr lang="ru-RU" sz="12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2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жоспарға</a:t>
                      </a:r>
                      <a:endParaRPr lang="ru-RU" sz="12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42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1 261 544,0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1 682 433,4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2 248 888,9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2 806 425,</a:t>
                      </a:r>
                      <a:r>
                        <a:rPr lang="kk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1 740 082,2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2 234 930,1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128,4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79,6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02089090"/>
                  </a:ext>
                </a:extLst>
              </a:tr>
              <a:tr h="3471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салықтық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957 832,3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1 221 773,4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1 409 616,0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2 283 517,2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1 270 981,5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1 317 707,3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57,7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салықтық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емес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16 213,9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35 133,6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52 113,9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49 128,7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46 026,3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72 261,4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157,0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147,1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93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негізгі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капиталды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сатудан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түсетін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20 710,6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6 746,5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6 049,2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28 608,8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10 205,2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6 764,3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66,3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23,6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арнайы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2 117,6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1 046,7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1 379,5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131,8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65,1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5130331"/>
                  </a:ext>
                </a:extLst>
              </a:tr>
              <a:tr h="3426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трансферттердің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түсімдері</a:t>
                      </a:r>
                      <a:endParaRPr lang="ru-RU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59 452,9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26 938,8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67 610,5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22 964,5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19 462,0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19 462,0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84,7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121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бюджеттік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несиені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өтеу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516,7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10 823,1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428,6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5 418,8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2 082,7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2 090,2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38,6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21401588"/>
                  </a:ext>
                </a:extLst>
              </a:tr>
              <a:tr h="283054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қаржы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активтерін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сату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410,3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392,4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2 551,2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1 699,5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1 699,5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2 259,4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132,9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06205609"/>
                  </a:ext>
                </a:extLst>
              </a:tr>
              <a:tr h="283054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қарыздардың</a:t>
                      </a:r>
                      <a:r>
                        <a:rPr lang="ru-RU" sz="10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 </a:t>
                      </a:r>
                      <a:r>
                        <a:rPr lang="ru-RU" sz="10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түсімі</a:t>
                      </a:r>
                      <a:endParaRPr lang="ru-KZ" sz="10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sym typeface="Calibri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7 062,5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25 357,7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5954623"/>
                  </a:ext>
                </a:extLst>
              </a:tr>
              <a:tr h="318920"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sym typeface="Calibri"/>
                        </a:rPr>
                        <a:t>БОС ҚАЛДЫҚТАР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199 344,8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355 267,9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710 519,5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412 970,8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388 578,3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813 006,0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209,2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196,9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815893721"/>
                  </a:ext>
                </a:extLst>
              </a:tr>
              <a:tr h="2991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Шығыстар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837 452,8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940 245,5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1 334 943,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2 806 425,8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1 740 082,2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1 721 899,7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99,0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61,4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50182028"/>
                  </a:ext>
                </a:extLst>
              </a:tr>
              <a:tr h="2869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Шығындар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777 916,5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898 265,0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1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1 240 294,0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2 682 283,5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1 636 626,1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1 618 443,6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98,9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60,3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rgbClr val="0070C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30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бюджеттік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кредиттер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12 835,0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17 500,0</a:t>
                      </a: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42 500,0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33 000,0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33 000,0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33 000,0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1211">
                <a:tc>
                  <a:txBody>
                    <a:bodyPr/>
                    <a:lstStyle/>
                    <a:p>
                      <a:pPr marL="0" marR="0" indent="0" algn="l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қаржылық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активтерді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сатып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алу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46 683,3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10 116,0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49 581,</a:t>
                      </a: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85 642,3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64 956,1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64 956,1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75,8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3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қарыздарды</a:t>
                      </a:r>
                      <a:r>
                        <a:rPr lang="ru-RU" sz="11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 </a:t>
                      </a:r>
                      <a:r>
                        <a:rPr lang="ru-RU" sz="11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" panose="02040503050406030204" pitchFamily="18" charset="0"/>
                          <a:ea typeface="Cambria" panose="02040503050406030204" pitchFamily="18" charset="0"/>
                          <a:cs typeface="Myriad Pro Semibold"/>
                          <a:sym typeface="Myriad Pro Semibold"/>
                        </a:rPr>
                        <a:t>өтеу</a:t>
                      </a:r>
                      <a:endParaRPr lang="ru-RU" sz="11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" panose="02040503050406030204" pitchFamily="18" charset="0"/>
                        <a:ea typeface="Cambria" panose="02040503050406030204" pitchFamily="18" charset="0"/>
                        <a:cs typeface="Myriad Pro Semibold"/>
                        <a:sym typeface="Myriad Pro Semibold"/>
                      </a:endParaRPr>
                    </a:p>
                  </a:txBody>
                  <a:tcPr marL="6647" marR="6647" marT="8181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14 364,5</a:t>
                      </a:r>
                      <a:endParaRPr 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2 568,0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5 500,0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5 500,0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k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5 500,0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100,0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857842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0" y="0"/>
            <a:ext cx="7255054" cy="86689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fontAlgn="ctr"/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2023-2026 жылдардағы 1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қыркүйекке</a:t>
            </a:r>
            <a:br>
              <a:rPr lang="kk-KZ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</a:b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Алматы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қаласы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бюджетінің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  <a:r>
              <a:rPr lang="ru-RU" altLang="ru-RU" b="1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атқарылуы</a:t>
            </a:r>
            <a:r>
              <a:rPr lang="ru-RU" altLang="ru-RU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 </a:t>
            </a:r>
          </a:p>
        </p:txBody>
      </p:sp>
      <p:cxnSp>
        <p:nvCxnSpPr>
          <p:cNvPr id="16" name="AutoShape 249"/>
          <p:cNvCxnSpPr>
            <a:cxnSpLocks noChangeShapeType="1"/>
          </p:cNvCxnSpPr>
          <p:nvPr/>
        </p:nvCxnSpPr>
        <p:spPr bwMode="auto">
          <a:xfrm flipV="1">
            <a:off x="0" y="807846"/>
            <a:ext cx="6915150" cy="10074"/>
          </a:xfrm>
          <a:prstGeom prst="straightConnector1">
            <a:avLst/>
          </a:prstGeom>
          <a:ln>
            <a:solidFill>
              <a:srgbClr val="0070C0"/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2509209"/>
              </p:ext>
            </p:extLst>
          </p:nvPr>
        </p:nvGraphicFramePr>
        <p:xfrm>
          <a:off x="0" y="914400"/>
          <a:ext cx="9905999" cy="5943600"/>
        </p:xfrm>
        <a:graphic>
          <a:graphicData uri="http://schemas.openxmlformats.org/drawingml/2006/table">
            <a:tbl>
              <a:tblPr>
                <a:tableStyleId>{BDBED569-4797-4DF1-A0F4-6AAB3CD982D8}</a:tableStyleId>
              </a:tblPr>
              <a:tblGrid>
                <a:gridCol w="374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951260987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992012825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176803058"/>
                    </a:ext>
                  </a:extLst>
                </a:gridCol>
                <a:gridCol w="11640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151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20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40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№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р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/с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Атауы</a:t>
                      </a: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2023 жылғы 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тамыз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атқарылуы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2024 жылғы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тамыз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атқарылу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2025 жылғы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- </a:t>
                      </a:r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тамыз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атқарылу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2026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762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жыл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жоспар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қаңтар-тамыз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400" b="1" u="none" strike="noStrike" baseline="0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нақты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  <a:p>
                      <a:pPr algn="ctr" fontAlgn="ctr"/>
                      <a:r>
                        <a:rPr lang="ru-RU" sz="1400" b="1" i="0" u="none" strike="noStrike" cap="none" spc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қаңтар-тамыз</a:t>
                      </a:r>
                      <a:endParaRPr lang="ru-RU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6947" marR="6947" marT="6947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6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Бюджет, </a:t>
                      </a:r>
                      <a:r>
                        <a:rPr lang="ru-RU" sz="1400" b="1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барлығы: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837 452,8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940 245,5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1 334 943,</a:t>
                      </a: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2 806 425,8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1 740 082,2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1 721 899,7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1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1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Әлеуметтік 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сала,</a:t>
                      </a:r>
                    </a:p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оның ішінде: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326 777,1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348 416,3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470 295,4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863 762,8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499 094,9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496 582,2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2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білім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беру</a:t>
                      </a: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249 459,8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255 470,2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348 355,4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516 920,7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322 022,7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320 431,9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2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денсаулық сақтау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11 842,0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15 575,4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29 093,0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104 469,7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47 711,6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47 599,8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77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әлеуметтік қорғау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 </a:t>
                      </a: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32 532,5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36 863,7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41 833,0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70 132,7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41 133,5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40 660,2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51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 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 err="1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мәдениет, </a:t>
                      </a:r>
                      <a:r>
                        <a:rPr lang="ru-RU" sz="140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спорт, туризм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32 942,8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40 507,0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51 014,0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172 239,7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88 227,1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87 890,3</a:t>
                      </a:r>
                      <a:endParaRPr lang="ru-KZ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9908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2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Қоғамдық тәртіп және қорғаныс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26 505,6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28 989,7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38 452,2  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83 096,9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48 848,6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48 197,9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31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3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ТКШ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87 449,3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111 097,4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287 760,5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748 899,8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469 902,6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460 126,6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4930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4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Көркейту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және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табиғатты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қорғау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іс-шаралары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23 524,1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32 737,3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64 141,2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363 291,6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191 713,0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183 554,6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6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5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400" b="1" i="0" u="none" strike="noStrike" dirty="0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Көлік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95 267,7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115 800,9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188 471,3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339 304,6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206 203,3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202 396,1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677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6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Бизнесті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қолдау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8 358,3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15 341,0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32 457,5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24 410,0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12 164,2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12 164,2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057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chemeClr val="tx1"/>
                          </a:solidFill>
                          <a:latin typeface="Cambria Math" pitchFamily="18" charset="0"/>
                          <a:ea typeface="Cambria Math" pitchFamily="18" charset="0"/>
                        </a:rPr>
                        <a:t>7</a:t>
                      </a:r>
                      <a:endParaRPr lang="ru-RU" sz="1400" b="1" i="0" u="none" strike="noStrike">
                        <a:solidFill>
                          <a:schemeClr val="tx1"/>
                        </a:solidFill>
                        <a:latin typeface="Cambria Math" pitchFamily="18" charset="0"/>
                        <a:ea typeface="Cambria Math" pitchFamily="18" charset="0"/>
                      </a:endParaRPr>
                    </a:p>
                  </a:txBody>
                  <a:tcPr marL="6947" marR="6947" marT="694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алып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a:t>қоюлар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b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176 012,8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226 102,1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KZ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  207 202,9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491 887,5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361 869,9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b="1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uFillTx/>
                          <a:latin typeface="Cambria Math" pitchFamily="18" charset="0"/>
                          <a:ea typeface="Cambria Math" pitchFamily="18" charset="0"/>
                          <a:cs typeface="+mn-cs"/>
                          <a:sym typeface="Calibri"/>
                        </a:rPr>
                        <a:t>361 869,9</a:t>
                      </a:r>
                      <a:endParaRPr lang="ru-KZ" sz="1400" b="1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uFillTx/>
                        <a:latin typeface="Cambria Math" pitchFamily="18" charset="0"/>
                        <a:ea typeface="Cambria Math" pitchFamily="18" charset="0"/>
                        <a:cs typeface="+mn-cs"/>
                        <a:sym typeface="Calibri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8894618" y="611158"/>
            <a:ext cx="10113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ctr"/>
            <a:r>
              <a:rPr lang="ru-RU" sz="1200" dirty="0" err="1">
                <a:solidFill>
                  <a:srgbClr val="1F497D"/>
                </a:solidFill>
                <a:latin typeface="Cambria Math" pitchFamily="18" charset="0"/>
                <a:ea typeface="Cambria Math" pitchFamily="18" charset="0"/>
                <a:cs typeface="Myriad Pro Semibold"/>
                <a:sym typeface="Myriad Pro Semibold"/>
              </a:rPr>
              <a:t>(млн.теңге</a:t>
            </a:r>
            <a:r>
              <a:rPr lang="ru-RU" sz="1200" dirty="0">
                <a:latin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55904034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67685" y="206262"/>
            <a:ext cx="3056085" cy="533967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algn="ctr"/>
            <a:r>
              <a:rPr lang="ru-RU" altLang="ru-RU" sz="2800" b="1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  <a:sym typeface="Calibri"/>
              </a:rPr>
              <a:t>ӘЛЕУМЕТТІК САЛА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28904" y="88216"/>
            <a:ext cx="4167367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ШЫҒЫНДАРДЫҢ ЖАЛПЫ КӨЛЕМІНЕН </a:t>
            </a:r>
            <a:r>
              <a:rPr lang="kk-KZ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496 582,2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 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5628904" cy="108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80056" y="6596394"/>
            <a:ext cx="1244004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kk-KZ" sz="1100" b="1" dirty="0">
                <a:latin typeface="Cambria Math" pitchFamily="18" charset="0"/>
                <a:ea typeface="Cambria Math" pitchFamily="18" charset="0"/>
              </a:rPr>
              <a:t>Жылдық жоспар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192336" y="6596394"/>
            <a:ext cx="1573618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01.09.2026</a:t>
            </a:r>
            <a:r>
              <a:rPr kumimoji="0" lang="kk-KZ" sz="11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 ж. нақты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graphicFrame>
        <p:nvGraphicFramePr>
          <p:cNvPr id="23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710585"/>
              </p:ext>
            </p:extLst>
          </p:nvPr>
        </p:nvGraphicFramePr>
        <p:xfrm>
          <a:off x="4965436" y="4723795"/>
          <a:ext cx="4565047" cy="1702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6595157" y="6596394"/>
            <a:ext cx="1411601" cy="2616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kk-KZ" sz="11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mbria Math" pitchFamily="18" charset="0"/>
                <a:ea typeface="Cambria Math" pitchFamily="18" charset="0"/>
                <a:sym typeface="Calibri"/>
              </a:rPr>
              <a:t>01.09.2026 </a:t>
            </a:r>
            <a:r>
              <a:rPr lang="kk-KZ" sz="1100" b="1" dirty="0">
                <a:latin typeface="Cambria Math" pitchFamily="18" charset="0"/>
                <a:ea typeface="Cambria Math" pitchFamily="18" charset="0"/>
              </a:rPr>
              <a:t>ж. жоспар</a:t>
            </a:r>
            <a:endParaRPr kumimoji="0" lang="ru-RU" sz="11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mbria Math" pitchFamily="18" charset="0"/>
              <a:ea typeface="Cambria Math" pitchFamily="18" charset="0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72264" y="6390962"/>
            <a:ext cx="867553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2023ж.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07839" y="6349525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2024ж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89426" y="6344433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2025ж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470438" y="6347660"/>
            <a:ext cx="66620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2026ж</a:t>
            </a:r>
            <a:r>
              <a:rPr kumimoji="0" lang="ru-RU" sz="1800" b="0" i="0" u="none" strike="noStrike" cap="none" spc="0" normalizeH="0" baseline="0" dirty="0">
                <a:ln>
                  <a:noFill/>
                </a:ln>
                <a:solidFill>
                  <a:schemeClr val="accent1">
                    <a:lumMod val="25000"/>
                  </a:schemeClr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0" y="4454207"/>
            <a:ext cx="4683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2023-2026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жж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әлеуметтік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сала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бойынша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атқарылу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динамикасы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12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5054600" y="4533803"/>
            <a:ext cx="48514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2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</a:t>
            </a:r>
            <a:r>
              <a:rPr lang="en-US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6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жылғы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kk-KZ" altLang="ru-RU" sz="1200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1 </a:t>
            </a:r>
            <a:r>
              <a:rPr lang="kk-KZ" altLang="ru-RU" sz="1200" b="1" kern="12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қыркүйекке</a:t>
            </a:r>
            <a:r>
              <a:rPr lang="kk-KZ" altLang="ru-RU" sz="1200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атқарылуы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млн</a:t>
            </a:r>
            <a:r>
              <a:rPr lang="ru-RU" altLang="ru-RU" sz="12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.</a:t>
            </a:r>
            <a:r>
              <a:rPr lang="ru-RU" altLang="ru-RU" sz="1200" b="1" kern="12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теңге</a:t>
            </a:r>
            <a:r>
              <a:rPr lang="ru-RU" altLang="ru-RU" sz="12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pic>
        <p:nvPicPr>
          <p:cNvPr id="53" name="Рисунок 52">
            <a:extLst>
              <a:ext uri="{FF2B5EF4-FFF2-40B4-BE49-F238E27FC236}">
                <a16:creationId xmlns:a16="http://schemas.microsoft.com/office/drawing/2014/main" id="{240A960E-EB01-4146-9EC0-1115800B22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49" y="1005379"/>
            <a:ext cx="2024796" cy="1181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3AC05A1D-E7B1-4EF9-9DB5-89892D8D30B5}"/>
              </a:ext>
            </a:extLst>
          </p:cNvPr>
          <p:cNvSpPr/>
          <p:nvPr/>
        </p:nvSpPr>
        <p:spPr>
          <a:xfrm>
            <a:off x="190500" y="1438275"/>
            <a:ext cx="2413000" cy="300672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 беру</a:t>
            </a:r>
          </a:p>
          <a:p>
            <a:pPr marL="171450" indent="-1714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kk-KZ" sz="1000" b="1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219 664,2</a:t>
            </a:r>
            <a:r>
              <a:rPr lang="ru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бастауыш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негізгі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жалпы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беру</a:t>
            </a: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58 842,0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мектепке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дей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нг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тәрбие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оқыту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34 743,1 </a:t>
            </a:r>
            <a:r>
              <a:rPr lang="kk-KZ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техникалық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кәсіби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орта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білімнен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кейінгі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беру</a:t>
            </a:r>
          </a:p>
          <a:p>
            <a:pPr marL="171450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6 371,8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en-US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 беру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саласындағы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166,1 млн.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мамандарды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қайта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даярлау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біліктілігін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арттыру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171450" lvl="1" indent="-171450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644,7 млн. </a:t>
            </a:r>
            <a:r>
              <a:rPr lang="ru-RU" sz="105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5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жоғары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жоғары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оқу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орнынан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кейінгі</a:t>
            </a:r>
            <a:r>
              <a:rPr lang="ru-RU" sz="105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5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білім</a:t>
            </a:r>
            <a:endParaRPr lang="ru-RU" sz="105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0D0BFBA7-B4D6-4D04-B3BD-CF589E8404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8798" y="992727"/>
            <a:ext cx="1931338" cy="11658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922EA321-A8FC-4A8F-B172-0AE1393458ED}"/>
              </a:ext>
            </a:extLst>
          </p:cNvPr>
          <p:cNvSpPr/>
          <p:nvPr/>
        </p:nvSpPr>
        <p:spPr>
          <a:xfrm>
            <a:off x="7687341" y="1738099"/>
            <a:ext cx="2091659" cy="2626637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спорт, туризм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</a:t>
            </a:r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endParaRPr lang="ru-RU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0"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44 094,5</a:t>
            </a:r>
            <a:r>
              <a:rPr lang="en-US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спорт</a:t>
            </a: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27 119,5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endParaRPr lang="ru-RU" sz="10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11 785,1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тенге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</a:t>
            </a:r>
            <a:endParaRPr lang="ru-RU" sz="10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2 258,6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туризм </a:t>
            </a:r>
          </a:p>
          <a:p>
            <a:pPr lvl="1" defTabSz="444500">
              <a:spcBef>
                <a:spcPct val="0"/>
              </a:spcBef>
              <a:buFont typeface="Arial" pitchFamily="34" charset="0"/>
              <a:buChar char="•"/>
            </a:pP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2 632,6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млн. </a:t>
            </a:r>
            <a:r>
              <a:rPr lang="ru-RU" sz="10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 lvl="1" defTabSz="444500">
              <a:spcBef>
                <a:spcPct val="0"/>
              </a:spcBef>
            </a:pP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мәдениет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спорт, туризм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ақпараттық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кеңістікті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ұйымдастыру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бойынша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0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0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>
              <a:buFont typeface="Arial" pitchFamily="34" charset="0"/>
              <a:buChar char="•"/>
            </a:pPr>
            <a:endParaRPr lang="ru-RU" sz="10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30" name="Диаграмма 1">
            <a:extLst>
              <a:ext uri="{FF2B5EF4-FFF2-40B4-BE49-F238E27FC236}">
                <a16:creationId xmlns:a16="http://schemas.microsoft.com/office/drawing/2014/main" id="{A72403A4-F61D-4F67-BCF5-5BC89C33D9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5468812"/>
              </p:ext>
            </p:extLst>
          </p:nvPr>
        </p:nvGraphicFramePr>
        <p:xfrm>
          <a:off x="211498" y="4820074"/>
          <a:ext cx="4174406" cy="1775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1" name="TextBox 39">
            <a:extLst>
              <a:ext uri="{FF2B5EF4-FFF2-40B4-BE49-F238E27FC236}">
                <a16:creationId xmlns:a16="http://schemas.microsoft.com/office/drawing/2014/main" id="{AB46F7C7-E563-4D89-8B39-0F9B25171407}"/>
              </a:ext>
            </a:extLst>
          </p:cNvPr>
          <p:cNvSpPr txBox="1"/>
          <p:nvPr/>
        </p:nvSpPr>
        <p:spPr>
          <a:xfrm>
            <a:off x="3411303" y="488358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non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kk-KZ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496 582,2</a:t>
            </a:r>
            <a:endParaRPr lang="ru-KZ" sz="12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8FD7142-4677-470F-9BCC-F2D16D3E733D}"/>
              </a:ext>
            </a:extLst>
          </p:cNvPr>
          <p:cNvSpPr txBox="1"/>
          <p:nvPr/>
        </p:nvSpPr>
        <p:spPr>
          <a:xfrm>
            <a:off x="1433399" y="533425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348 416,3</a:t>
            </a:r>
          </a:p>
        </p:txBody>
      </p:sp>
      <p:sp>
        <p:nvSpPr>
          <p:cNvPr id="38" name="TextBox 39">
            <a:extLst>
              <a:ext uri="{FF2B5EF4-FFF2-40B4-BE49-F238E27FC236}">
                <a16:creationId xmlns:a16="http://schemas.microsoft.com/office/drawing/2014/main" id="{91E0FD0F-A3D6-4C8C-8958-9EB1B23316F0}"/>
              </a:ext>
            </a:extLst>
          </p:cNvPr>
          <p:cNvSpPr txBox="1"/>
          <p:nvPr/>
        </p:nvSpPr>
        <p:spPr>
          <a:xfrm>
            <a:off x="2367468" y="4924560"/>
            <a:ext cx="84614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j-cs"/>
              </a:rPr>
              <a:t>470 295,4</a:t>
            </a:r>
            <a:endParaRPr lang="ru-KZ" sz="1200" b="1" dirty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j-cs"/>
            </a:endParaRPr>
          </a:p>
        </p:txBody>
      </p:sp>
      <p:graphicFrame>
        <p:nvGraphicFramePr>
          <p:cNvPr id="39" name="Диаграмма 1">
            <a:extLst>
              <a:ext uri="{FF2B5EF4-FFF2-40B4-BE49-F238E27FC236}">
                <a16:creationId xmlns:a16="http://schemas.microsoft.com/office/drawing/2014/main" id="{E8D1005D-6AC1-4CDC-88BF-A35D86EC81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0660465"/>
              </p:ext>
            </p:extLst>
          </p:nvPr>
        </p:nvGraphicFramePr>
        <p:xfrm>
          <a:off x="5131193" y="4726236"/>
          <a:ext cx="4690533" cy="1896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0" name="TextBox 39">
            <a:extLst>
              <a:ext uri="{FF2B5EF4-FFF2-40B4-BE49-F238E27FC236}">
                <a16:creationId xmlns:a16="http://schemas.microsoft.com/office/drawing/2014/main" id="{CAC51080-5F05-449F-BC8D-2DFA4504BF73}"/>
              </a:ext>
            </a:extLst>
          </p:cNvPr>
          <p:cNvSpPr txBox="1"/>
          <p:nvPr/>
        </p:nvSpPr>
        <p:spPr>
          <a:xfrm>
            <a:off x="5494244" y="489441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none" lIns="45718" tIns="45718" rIns="45718" bIns="45718" numCol="1" spcCol="38100" rtlCol="0" anchor="t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863 762,8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8A94D9-5DBD-2416-236D-619D15882B3E}"/>
              </a:ext>
            </a:extLst>
          </p:cNvPr>
          <p:cNvSpPr txBox="1"/>
          <p:nvPr/>
        </p:nvSpPr>
        <p:spPr>
          <a:xfrm>
            <a:off x="471996" y="5375710"/>
            <a:ext cx="73994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326 777,1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1BC0264-83D0-DE30-5084-343158D7A9D4}"/>
              </a:ext>
            </a:extLst>
          </p:cNvPr>
          <p:cNvSpPr txBox="1"/>
          <p:nvPr/>
        </p:nvSpPr>
        <p:spPr>
          <a:xfrm>
            <a:off x="6557277" y="5472899"/>
            <a:ext cx="1573619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499 094,9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34AFD-29CE-761D-47F7-F590A294D35E}"/>
              </a:ext>
            </a:extLst>
          </p:cNvPr>
          <p:cNvSpPr txBox="1"/>
          <p:nvPr/>
        </p:nvSpPr>
        <p:spPr>
          <a:xfrm>
            <a:off x="8054029" y="5484949"/>
            <a:ext cx="145543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fontAlgn="ctr"/>
            <a:r>
              <a:rPr lang="ru-RU" sz="1200" b="1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496 582,2</a:t>
            </a:r>
            <a:endParaRPr lang="ru-KZ" sz="1200" b="1" dirty="0">
              <a:solidFill>
                <a:schemeClr val="tx1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1" name="Picture 2" descr="Сформированное изображение">
            <a:extLst>
              <a:ext uri="{FF2B5EF4-FFF2-40B4-BE49-F238E27FC236}">
                <a16:creationId xmlns:a16="http://schemas.microsoft.com/office/drawing/2014/main" id="{5A6423EF-CF12-4429-9E4C-7AF4071601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438" y="992277"/>
            <a:ext cx="2068662" cy="1324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351F437-584F-438E-B206-2DE896C9EC75}"/>
              </a:ext>
            </a:extLst>
          </p:cNvPr>
          <p:cNvSpPr/>
          <p:nvPr/>
        </p:nvSpPr>
        <p:spPr>
          <a:xfrm>
            <a:off x="2768600" y="1768348"/>
            <a:ext cx="2400300" cy="262585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Деңсаулық сақтау</a:t>
            </a:r>
          </a:p>
          <a:p>
            <a:pPr lvl="1" algn="ctr"/>
            <a:endParaRPr lang="ru-RU" sz="11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>
              <a:buFont typeface="Arial" panose="020B0604020202020204" pitchFamily="34" charset="0"/>
              <a:buChar char="•"/>
            </a:pPr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33 817,7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lvl="1" defTabSz="444500">
              <a:spcBef>
                <a:spcPct val="0"/>
              </a:spcBef>
            </a:pP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халықтың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денсаулығын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сақтау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>
              <a:buFontTx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4 565,9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мамандандырылған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медициналық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көмек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92075" lvl="1" indent="-92075">
              <a:buFont typeface="Arial" panose="020B0604020202020204" pitchFamily="34" charset="0"/>
              <a:buChar char="•"/>
            </a:pP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8 707,6 </a:t>
            </a:r>
            <a:r>
              <a:rPr lang="ru-RU" sz="11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млн.тенге</a:t>
            </a:r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</a:t>
            </a:r>
          </a:p>
          <a:p>
            <a:pPr lvl="1"/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денсаулық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сақтау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саласындағы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өзге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қызметтер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/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456,9 млн. тенге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поликлиникалар</a:t>
            </a:r>
            <a:endParaRPr lang="ru-RU" sz="11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/>
            <a:r>
              <a:rPr lang="ru-RU" sz="11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51,7 млн. тенге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медициналық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көмектің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басқа</a:t>
            </a:r>
            <a:r>
              <a:rPr lang="ru-RU" sz="11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да </a:t>
            </a:r>
            <a:r>
              <a:rPr lang="ru-RU" sz="11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түрлері</a:t>
            </a:r>
            <a:endParaRPr lang="ru-RU" sz="11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116AF43E-35D0-4AB6-A4A4-7F3D83E594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50841" y="968795"/>
            <a:ext cx="1951659" cy="12653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CF1EABA1-1B09-402A-B5CA-B9B4E6E4287D}"/>
              </a:ext>
            </a:extLst>
          </p:cNvPr>
          <p:cNvSpPr/>
          <p:nvPr/>
        </p:nvSpPr>
        <p:spPr>
          <a:xfrm>
            <a:off x="5386690" y="1783996"/>
            <a:ext cx="2149854" cy="2432404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algn="ctr"/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Әлеуметтік көмек және әлеуметтік қамсыздандыру</a:t>
            </a:r>
            <a:endParaRPr lang="kk-KZ" sz="1000" b="1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25 217,7</a:t>
            </a:r>
            <a:r>
              <a:rPr lang="en-US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</a:t>
            </a:r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</a:p>
          <a:p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әлеуметтiк көмек (тегін жол, тұрғын үй көмегі, азаматтарға үйде көмек көрсету)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12 078,3 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</a:t>
            </a:r>
          </a:p>
          <a:p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жетiм балаларды, ата-анасының қамқорлығынсыз қалған балаларды өлеуметтiк қамсыздандыру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3 364,2</a:t>
            </a:r>
            <a:r>
              <a:rPr lang="ru-RU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kk-KZ" sz="10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млн.теңге  </a:t>
            </a:r>
          </a:p>
          <a:p>
            <a:r>
              <a:rPr lang="kk-KZ" sz="10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әлеуметтiк көмек және әлеуметтiк қамтамасыз ету салаларындағы өзге де қызметтер </a:t>
            </a:r>
          </a:p>
        </p:txBody>
      </p:sp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0" y="0"/>
            <a:ext cx="5533901" cy="772673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ҚОРҒАНЫС, ҚОҒАМДЫҚ ТӘРТІП </a:t>
            </a:r>
            <a:b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</a:br>
            <a:r>
              <a:rPr lang="ru-RU" sz="1800" b="1" kern="1200" dirty="0">
                <a:solidFill>
                  <a:srgbClr val="002060"/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</a:rPr>
              <a:t>ЖӘНЕ ҚАУІПСІЗДІК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692140" y="99155"/>
            <a:ext cx="4090415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ШЫҒЫНДАРДЫҢ ЖАЛПЫ КӨЛЕМІНЕН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48 197,9 МЛН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.ТЕҢГЕ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Book Antiqua" panose="02040602050305030304" pitchFamily="18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861059"/>
            <a:ext cx="5498592" cy="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25" name="Прямоугольник 24"/>
          <p:cNvSpPr/>
          <p:nvPr/>
        </p:nvSpPr>
        <p:spPr>
          <a:xfrm>
            <a:off x="5411972" y="4103495"/>
            <a:ext cx="44940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2026 жылғы 1 </a:t>
            </a:r>
            <a:r>
              <a:rPr lang="kk-KZ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қыркүйекке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бюджеттің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атқарылуы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 (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млн.теңге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rPr>
              <a:t>)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654101-D433-4F9F-8837-51EF1FF049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17" y="1090839"/>
            <a:ext cx="2398863" cy="1599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018041B-1F4A-4FCF-957B-DE8B61B43519}"/>
              </a:ext>
            </a:extLst>
          </p:cNvPr>
          <p:cNvSpPr/>
          <p:nvPr/>
        </p:nvSpPr>
        <p:spPr>
          <a:xfrm>
            <a:off x="1926924" y="2221155"/>
            <a:ext cx="2571924" cy="1643709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endParaRPr lang="kk-KZ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Қорғаныс</a:t>
            </a:r>
          </a:p>
          <a:p>
            <a:pPr lvl="1" algn="ctr"/>
            <a:endParaRPr lang="ru-RU" sz="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285750" lvl="1" indent="-2857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13 925,7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br>
              <a:rPr lang="ru-RU" sz="1400" b="1" kern="12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</a:b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жалпыға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б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рдей 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әскери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м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ндетт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л</a:t>
            </a:r>
            <a:r>
              <a:rPr lang="en-US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i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кті</a:t>
            </a:r>
            <a:r>
              <a:rPr lang="ru-RU" sz="14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атқару  шеңберіндегі іс-шаралар</a:t>
            </a:r>
            <a:endParaRPr lang="ru-RU" sz="14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algn="ctr" defTabSz="444500">
              <a:spcBef>
                <a:spcPct val="0"/>
              </a:spcBef>
            </a:pP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200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B7925AF-9C4F-4099-8C41-D5BB7BD9DAE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2678" y="1138477"/>
            <a:ext cx="2311306" cy="1538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EFF8F95-A232-4861-A2FD-46475BE72525}"/>
              </a:ext>
            </a:extLst>
          </p:cNvPr>
          <p:cNvSpPr/>
          <p:nvPr/>
        </p:nvSpPr>
        <p:spPr>
          <a:xfrm>
            <a:off x="6758905" y="2222729"/>
            <a:ext cx="2849526" cy="1715288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 defTabSz="444500">
              <a:spcBef>
                <a:spcPct val="0"/>
              </a:spcBef>
            </a:pP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Қоғамдық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тәртіп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қауіпсіздік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құқықтық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соттық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,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қылмыстық-атқарушылық</a:t>
            </a:r>
            <a:r>
              <a:rPr lang="ru-RU" sz="14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4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</a:t>
            </a:r>
            <a:endParaRPr lang="ru-RU" sz="14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marL="285750" indent="-285750" algn="ctr" defTabSz="444500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34 272,2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</a:t>
            </a:r>
            <a:r>
              <a:rPr lang="ru-RU" sz="1600" b="1" kern="1200" dirty="0">
                <a:solidFill>
                  <a:schemeClr val="accent1">
                    <a:lumMod val="50000"/>
                  </a:schemeClr>
                </a:solidFill>
                <a:latin typeface="Cambria Math" pitchFamily="18" charset="0"/>
                <a:ea typeface="Cambria Math" pitchFamily="18" charset="0"/>
              </a:rPr>
              <a:t>                   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құқық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қорғау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қызметі</a:t>
            </a: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</a:pPr>
            <a:endParaRPr lang="ru-RU" sz="1200" kern="1200" dirty="0">
              <a:solidFill>
                <a:schemeClr val="accent1">
                  <a:lumMod val="50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graphicFrame>
        <p:nvGraphicFramePr>
          <p:cNvPr id="12" name="Диаграмма 4">
            <a:extLst>
              <a:ext uri="{FF2B5EF4-FFF2-40B4-BE49-F238E27FC236}">
                <a16:creationId xmlns:a16="http://schemas.microsoft.com/office/drawing/2014/main" id="{FD384E18-E482-466C-BFE7-F6A144E3BF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47519"/>
              </p:ext>
            </p:extLst>
          </p:nvPr>
        </p:nvGraphicFramePr>
        <p:xfrm>
          <a:off x="136976" y="3937819"/>
          <a:ext cx="4941816" cy="29201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Object 1">
            <a:extLst>
              <a:ext uri="{FF2B5EF4-FFF2-40B4-BE49-F238E27FC236}">
                <a16:creationId xmlns:a16="http://schemas.microsoft.com/office/drawing/2014/main" id="{0CB326AD-42C8-4806-8294-C538D2B18B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3915330"/>
              </p:ext>
            </p:extLst>
          </p:nvPr>
        </p:nvGraphicFramePr>
        <p:xfrm>
          <a:off x="5327613" y="4557486"/>
          <a:ext cx="4284921" cy="2300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A11F92E-A8DF-1F46-F587-C0B11AFF5C50}"/>
              </a:ext>
            </a:extLst>
          </p:cNvPr>
          <p:cNvSpPr txBox="1"/>
          <p:nvPr/>
        </p:nvSpPr>
        <p:spPr>
          <a:xfrm>
            <a:off x="2715465" y="5031314"/>
            <a:ext cx="1210004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200" b="1" dirty="0">
                <a:latin typeface="Cambria Math" pitchFamily="18" charset="0"/>
                <a:ea typeface="Cambria Math" pitchFamily="18" charset="0"/>
              </a:rPr>
              <a:t>38 452,2</a:t>
            </a:r>
          </a:p>
        </p:txBody>
      </p:sp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36"/>
          <p:cNvSpPr>
            <a:spLocks noGrp="1"/>
          </p:cNvSpPr>
          <p:nvPr>
            <p:ph type="title"/>
          </p:nvPr>
        </p:nvSpPr>
        <p:spPr>
          <a:xfrm>
            <a:off x="290286" y="105084"/>
            <a:ext cx="2797668" cy="620631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>
                <a:solidFill>
                  <a:srgbClr val="1F497D"/>
                </a:solidFill>
                <a:latin typeface="Myriad Pro Semibold"/>
                <a:ea typeface="Myriad Pro Semibold"/>
                <a:cs typeface="Myriad Pro Semibold"/>
                <a:sym typeface="Myriad Pro Semibold"/>
              </a:defRPr>
            </a:lvl1pPr>
          </a:lstStyle>
          <a:p>
            <a:pPr algn="ctr"/>
            <a:r>
              <a:rPr lang="ru-RU" sz="29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  <a:sym typeface="Calibri"/>
              </a:rPr>
              <a:t>НАҚТЫ СЕКТОР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701625" y="22200"/>
            <a:ext cx="4126991" cy="64632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algn="r"/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ШЫҒЫНДАРДЫҢ ЖАЛПЫ КӨЛЕМІНЕН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846 077,3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Book Antiqua" panose="02040602050305030304" pitchFamily="18" charset="0"/>
                <a:cs typeface="Arial" panose="020B0604020202020204" pitchFamily="34" charset="0"/>
                <a:sym typeface="Myriad Pro Semibold"/>
              </a:rPr>
              <a:t> </a:t>
            </a:r>
            <a:r>
              <a:rPr lang="ru-RU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МЛН.ТЕҢГЕ </a:t>
            </a:r>
            <a:endParaRPr lang="ru-RU" b="1" kern="1200" dirty="0">
              <a:solidFill>
                <a:schemeClr val="accent1">
                  <a:lumMod val="25000"/>
                </a:schemeClr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cxnSp>
        <p:nvCxnSpPr>
          <p:cNvPr id="27" name="AutoShape 249"/>
          <p:cNvCxnSpPr>
            <a:cxnSpLocks noChangeShapeType="1"/>
          </p:cNvCxnSpPr>
          <p:nvPr/>
        </p:nvCxnSpPr>
        <p:spPr bwMode="auto">
          <a:xfrm flipV="1">
            <a:off x="0" y="795647"/>
            <a:ext cx="5628904" cy="10821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graphicFrame>
        <p:nvGraphicFramePr>
          <p:cNvPr id="12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075934"/>
              </p:ext>
            </p:extLst>
          </p:nvPr>
        </p:nvGraphicFramePr>
        <p:xfrm>
          <a:off x="3619825" y="440536"/>
          <a:ext cx="775530" cy="2769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626337" y="6205251"/>
            <a:ext cx="130801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1" kern="1200" dirty="0">
                <a:solidFill>
                  <a:schemeClr val="accent1">
                    <a:lumMod val="25000"/>
                  </a:schemeClr>
                </a:solidFill>
                <a:latin typeface="Cambria Math" pitchFamily="18" charset="0"/>
                <a:ea typeface="Cambria Math" pitchFamily="18" charset="0"/>
                <a:cs typeface="+mn-cs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80515" y="6207333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67654" y="6202324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0638" y="6207333"/>
            <a:ext cx="92394" cy="307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780515" y="5927003"/>
            <a:ext cx="66442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26337" y="5610107"/>
            <a:ext cx="87418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0638" y="5745293"/>
            <a:ext cx="786533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98485" y="4827157"/>
            <a:ext cx="7542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28453" y="4814150"/>
            <a:ext cx="73382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48823" y="6190846"/>
            <a:ext cx="853440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5425620" y="4304148"/>
            <a:ext cx="43041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kumimoji="0" lang="ru-RU" altLang="ru-RU" sz="1600" b="1" i="0" u="none" strike="noStrike" kern="1200" cap="none" spc="0" normalizeH="0" baseline="0" dirty="0">
                <a:ln>
                  <a:noFill/>
                </a:ln>
                <a:solidFill>
                  <a:srgbClr val="B8CCE4">
                    <a:lumMod val="50000"/>
                  </a:srgbClr>
                </a:solidFill>
                <a:effectLst/>
                <a:uFillTx/>
                <a:latin typeface="Book Antiqua" panose="02040602050305030304" pitchFamily="18" charset="0"/>
                <a:ea typeface="+mn-ea"/>
                <a:cs typeface="Arial" panose="020B0604020202020204" pitchFamily="34" charset="0"/>
                <a:sym typeface="Myriad Pro Semibold"/>
              </a:defRPr>
            </a:pP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2026 жылғы 1 </a:t>
            </a:r>
            <a:r>
              <a:rPr lang="ru-RU" altLang="ru-RU" sz="1400" b="1" kern="1200" dirty="0" err="1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қыркүйектегі</a:t>
            </a:r>
            <a:r>
              <a:rPr lang="ru-RU" altLang="ru-RU" sz="1400" b="1" kern="1200" dirty="0">
                <a:solidFill>
                  <a:schemeClr val="accent1">
                    <a:lumMod val="2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  <a:sym typeface="Myriad Pro Semibold"/>
              </a:rPr>
              <a:t> бюджеттің атқарылуы (млн.теңге)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257C403-A822-4485-AE79-FF28C72315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392" y="1140488"/>
            <a:ext cx="2242375" cy="12613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258E93-D5E1-4C16-B5CF-E9A9817EC50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98" y="1107440"/>
            <a:ext cx="2099465" cy="1298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FBBC8C76-ADF4-43A6-991F-F68DDAA274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216" y="1088424"/>
            <a:ext cx="2008457" cy="1319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B50FF2A7-660D-4035-BF1D-16EE25E39483}"/>
              </a:ext>
            </a:extLst>
          </p:cNvPr>
          <p:cNvSpPr/>
          <p:nvPr/>
        </p:nvSpPr>
        <p:spPr>
          <a:xfrm>
            <a:off x="1182150" y="2206610"/>
            <a:ext cx="2280378" cy="176744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ТКШ</a:t>
            </a:r>
          </a:p>
          <a:p>
            <a:pPr lvl="1" algn="ctr"/>
            <a:endParaRPr lang="kk-KZ" sz="10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/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460 126,6 </a:t>
            </a: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                </a:t>
            </a:r>
          </a:p>
          <a:p>
            <a:pPr lvl="1" algn="ctr"/>
            <a:r>
              <a:rPr lang="kk-KZ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сумен жабдықтау және су бұру жүйелерін дамыту</a:t>
            </a: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000" dirty="0">
              <a:solidFill>
                <a:schemeClr val="accent1">
                  <a:lumMod val="25000"/>
                </a:schemeClr>
              </a:solidFill>
            </a:endParaRPr>
          </a:p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har char="••"/>
            </a:pPr>
            <a:endParaRPr lang="ru-RU" sz="1000" kern="1200" dirty="0">
              <a:solidFill>
                <a:schemeClr val="bg2">
                  <a:lumMod val="7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33FD8E5F-011E-456B-9F6F-9366CDDB5F16}"/>
              </a:ext>
            </a:extLst>
          </p:cNvPr>
          <p:cNvSpPr/>
          <p:nvPr/>
        </p:nvSpPr>
        <p:spPr>
          <a:xfrm>
            <a:off x="4406620" y="2133600"/>
            <a:ext cx="2140484" cy="1799966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lvl="1" algn="ctr"/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Көркейту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табиғатты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қорғау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іс-шаралары</a:t>
            </a:r>
            <a:endParaRPr lang="ru-RU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algn="ctr" fontAlgn="ctr"/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183 554,6 </a:t>
            </a: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млн. теңге 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елді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мекендерді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абаттандыру</a:t>
            </a:r>
            <a:endParaRPr lang="ru-RU" sz="1600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78D2AB1A-E47E-41BF-BB0C-FD6A7856A43D}"/>
              </a:ext>
            </a:extLst>
          </p:cNvPr>
          <p:cNvSpPr/>
          <p:nvPr/>
        </p:nvSpPr>
        <p:spPr>
          <a:xfrm>
            <a:off x="7351776" y="2133600"/>
            <a:ext cx="2331997" cy="2023872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71120" tIns="86400" rIns="71120" bIns="71120" numCol="1" spcCol="1270" anchor="ctr" anchorCtr="0">
            <a:noAutofit/>
          </a:bodyPr>
          <a:lstStyle/>
          <a:p>
            <a:pPr marL="0" lvl="1" indent="0" algn="ctr" defTabSz="4445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kk-KZ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Көлік және коммуникация</a:t>
            </a:r>
            <a:endParaRPr lang="ru-RU" sz="1600" b="1" kern="1200" dirty="0">
              <a:solidFill>
                <a:srgbClr val="002060"/>
              </a:solidFill>
              <a:latin typeface="Cambria Math" pitchFamily="18" charset="0"/>
              <a:ea typeface="Cambria Math" pitchFamily="18" charset="0"/>
            </a:endParaRPr>
          </a:p>
          <a:p>
            <a:pPr lvl="1" algn="ctr" defTabSz="444500">
              <a:spcBef>
                <a:spcPct val="0"/>
              </a:spcBef>
            </a:pPr>
            <a:r>
              <a:rPr lang="kk-KZ" sz="900" dirty="0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 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202 396,1 млн. </a:t>
            </a:r>
            <a:r>
              <a:rPr lang="ru-RU" sz="1600" b="1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теңге</a:t>
            </a:r>
            <a:r>
              <a:rPr lang="ru-RU" sz="1600" b="1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       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көлік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және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коммуникация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саласында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басқа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да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қызмет</a:t>
            </a:r>
            <a:r>
              <a:rPr lang="ru-RU" sz="1600" kern="1200" dirty="0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 </a:t>
            </a:r>
            <a:r>
              <a:rPr lang="ru-RU" sz="1600" kern="1200" dirty="0" err="1">
                <a:solidFill>
                  <a:srgbClr val="002060"/>
                </a:solidFill>
                <a:latin typeface="Cambria Math" pitchFamily="18" charset="0"/>
                <a:ea typeface="Cambria Math" pitchFamily="18" charset="0"/>
              </a:rPr>
              <a:t>көрс</a:t>
            </a:r>
            <a:r>
              <a:rPr lang="ru-RU" sz="1400" dirty="0" err="1">
                <a:solidFill>
                  <a:schemeClr val="accent1">
                    <a:lumMod val="50000"/>
                  </a:schemeClr>
                </a:solidFill>
                <a:latin typeface="Book Antiqua" panose="02040602050305030304" pitchFamily="18" charset="0"/>
              </a:rPr>
              <a:t>ету</a:t>
            </a:r>
            <a:endParaRPr lang="ru-RU" sz="1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  <a:p>
            <a:pPr lvl="1" algn="ctr" defTabSz="444500">
              <a:spcBef>
                <a:spcPct val="0"/>
              </a:spcBef>
              <a:buFontTx/>
              <a:buChar char="••"/>
            </a:pPr>
            <a:endParaRPr lang="ru-RU" sz="1400" dirty="0">
              <a:solidFill>
                <a:schemeClr val="accent1">
                  <a:lumMod val="50000"/>
                </a:schemeClr>
              </a:solidFill>
              <a:latin typeface="Book Antiqua" panose="02040602050305030304" pitchFamily="18" charset="0"/>
            </a:endParaRPr>
          </a:p>
        </p:txBody>
      </p:sp>
      <p:graphicFrame>
        <p:nvGraphicFramePr>
          <p:cNvPr id="30" name="Диаграмма 4">
            <a:extLst>
              <a:ext uri="{FF2B5EF4-FFF2-40B4-BE49-F238E27FC236}">
                <a16:creationId xmlns:a16="http://schemas.microsoft.com/office/drawing/2014/main" id="{29D96460-1372-4435-8D10-4F04EA9D89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7603862"/>
              </p:ext>
            </p:extLst>
          </p:nvPr>
        </p:nvGraphicFramePr>
        <p:xfrm>
          <a:off x="217264" y="4447956"/>
          <a:ext cx="4941887" cy="2283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D0F45C0D-DA3A-41D4-B8FD-C739F9BD4652}"/>
              </a:ext>
            </a:extLst>
          </p:cNvPr>
          <p:cNvSpPr txBox="1"/>
          <p:nvPr/>
        </p:nvSpPr>
        <p:spPr>
          <a:xfrm>
            <a:off x="2682099" y="5344519"/>
            <a:ext cx="81197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540 373,0</a:t>
            </a:r>
            <a:endParaRPr lang="ru-RU" sz="1200" b="1" kern="1200" dirty="0">
              <a:solidFill>
                <a:schemeClr val="accent1">
                  <a:lumMod val="25000"/>
                </a:schemeClr>
              </a:solidFill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6494E88-1BA0-4F21-8886-01C4DF213262}"/>
              </a:ext>
            </a:extLst>
          </p:cNvPr>
          <p:cNvSpPr txBox="1"/>
          <p:nvPr/>
        </p:nvSpPr>
        <p:spPr>
          <a:xfrm>
            <a:off x="342156" y="5920326"/>
            <a:ext cx="90966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206 241,1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0D2D9F1-3E25-44EC-8AA0-5125DCA347D6}"/>
              </a:ext>
            </a:extLst>
          </p:cNvPr>
          <p:cNvSpPr txBox="1"/>
          <p:nvPr/>
        </p:nvSpPr>
        <p:spPr>
          <a:xfrm>
            <a:off x="1490456" y="5795063"/>
            <a:ext cx="811972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ru-RU" sz="1200" b="1" kern="1200" dirty="0">
                <a:solidFill>
                  <a:schemeClr val="tx1"/>
                </a:solidFill>
                <a:latin typeface="Cambria Math" pitchFamily="18" charset="0"/>
                <a:ea typeface="Cambria Math" pitchFamily="18" charset="0"/>
              </a:rPr>
              <a:t>259 635,6</a:t>
            </a:r>
          </a:p>
        </p:txBody>
      </p:sp>
      <p:graphicFrame>
        <p:nvGraphicFramePr>
          <p:cNvPr id="43" name="Object 1">
            <a:extLst>
              <a:ext uri="{FF2B5EF4-FFF2-40B4-BE49-F238E27FC236}">
                <a16:creationId xmlns:a16="http://schemas.microsoft.com/office/drawing/2014/main" id="{6AA97FF4-BB83-4DEC-B10A-5E854C23CB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4042595"/>
              </p:ext>
            </p:extLst>
          </p:nvPr>
        </p:nvGraphicFramePr>
        <p:xfrm>
          <a:off x="5311704" y="4799816"/>
          <a:ext cx="4476308" cy="2058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16791774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Другая 1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8CCE4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13110</TotalTime>
  <Words>1355</Words>
  <Application>Microsoft Office PowerPoint</Application>
  <PresentationFormat>Лист A4 (210x297 мм)</PresentationFormat>
  <Paragraphs>461</Paragraphs>
  <Slides>12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2" baseType="lpstr">
      <vt:lpstr>Arial</vt:lpstr>
      <vt:lpstr>Book Antiqua</vt:lpstr>
      <vt:lpstr>Calibri</vt:lpstr>
      <vt:lpstr>Cambria</vt:lpstr>
      <vt:lpstr>Cambria Math</vt:lpstr>
      <vt:lpstr>Helvetica</vt:lpstr>
      <vt:lpstr>Microsoft Sans Serif</vt:lpstr>
      <vt:lpstr>Myriad Pro Semibold</vt:lpstr>
      <vt:lpstr>Times New Roman</vt:lpstr>
      <vt:lpstr>Тема Office</vt:lpstr>
      <vt:lpstr>Презентация PowerPoint</vt:lpstr>
      <vt:lpstr>Презентация PowerPoint</vt:lpstr>
      <vt:lpstr>2026 жылғы 1 қыркүйекке Алматы қаласы бюджетінің құрылымы</vt:lpstr>
      <vt:lpstr>Презентация PowerPoint</vt:lpstr>
      <vt:lpstr>Презентация PowerPoint</vt:lpstr>
      <vt:lpstr>Презентация PowerPoint</vt:lpstr>
      <vt:lpstr>2026 жылғы 1 қыркүйекке Алматы қаласы бюджетінің атқарылуы (млн.теңге)</vt:lpstr>
      <vt:lpstr>2023-2026 жылдарға арналған 1 қыркүйекке кірістердің  түсімі  және  шығыстардың  атқарылуы</vt:lpstr>
      <vt:lpstr>2023-2026 жылдардағы 1 қыркүйекке Алматы қаласы бюджетінің атқарылуы </vt:lpstr>
      <vt:lpstr>ӘЛЕУМЕТТІК САЛА</vt:lpstr>
      <vt:lpstr>ҚОРҒАНЫС, ҚОҒАМДЫҚ ТӘРТІП  ЖӘНЕ ҚАУІПСІЗДІК</vt:lpstr>
      <vt:lpstr>НАҚТЫ СЕКТОР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РЕАЛИЗАЦИИ  ПРОГРАММЫ РАЗВИТИЯ «АЛМАТЫ-2020» ЗА 2016 ГОД</dc:title>
  <dc:creator>Indira</dc:creator>
  <cp:keywords>Бесконечная работа</cp:keywords>
  <cp:lastModifiedBy>Zhansulu Satbay</cp:lastModifiedBy>
  <cp:revision>1673</cp:revision>
  <cp:lastPrinted>2013-01-24T20:20:12Z</cp:lastPrinted>
  <dcterms:modified xsi:type="dcterms:W3CDTF">2026-09-21T11:12:40Z</dcterms:modified>
</cp:coreProperties>
</file>