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9" r:id="rId2"/>
    <p:sldId id="261" r:id="rId3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ru-RU" dirty="0" err="1"/>
            <a:t>Түсімдер</a:t>
          </a:r>
          <a:r>
            <a:rPr lang="ru-RU" dirty="0"/>
            <a:t> 31241,3</a:t>
          </a:r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төлемдер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11498,3</a:t>
          </a: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 err="1"/>
            <a:t>Шығындар</a:t>
          </a:r>
          <a:r>
            <a:rPr lang="ru-RU" dirty="0"/>
            <a:t> 30484,3</a:t>
          </a:r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48076" custLinFactNeighborY="0">
        <dgm:presLayoutVars>
          <dgm:bulletEnabled val="1"/>
        </dgm:presLayoutVars>
      </dgm:prSet>
      <dgm:spPr/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X="-302" custLinFactNeighborX="-100000" custLinFactNeighborY="1029">
        <dgm:presLayoutVars>
          <dgm:bulletEnabled val="1"/>
        </dgm:presLayoutVars>
      </dgm:prSet>
      <dgm:spPr/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NeighborX="-36852" custLinFactNeighborY="-2873">
        <dgm:presLayoutVars>
          <dgm:bulletEnabled val="1"/>
        </dgm:presLayoutVars>
      </dgm:prSet>
      <dgm:spPr/>
    </dgm:pt>
  </dgm:ptLst>
  <dgm:cxnLst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D3DC736D-8D46-4E27-A16F-D807B36C8E20}" type="presOf" srcId="{C13D7380-5C41-47B6-88CA-C46338293A08}" destId="{B7948204-05CF-42AA-92E0-7EBFE3E37489}" srcOrd="0" destOrd="0" presId="urn:microsoft.com/office/officeart/2005/8/layout/hProcess9"/>
    <dgm:cxn modelId="{2421C38F-7F20-4FBC-8DE9-6F66C4981087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13B24FDC-366B-44DF-B59F-B8FCA4E2DF0C}" type="presOf" srcId="{8F78ED7F-1B33-49D1-AD13-14E9573CB8A6}" destId="{7A7068E3-381C-45E7-9CF4-24781F783586}" srcOrd="0" destOrd="0" presId="urn:microsoft.com/office/officeart/2005/8/layout/hProcess9"/>
    <dgm:cxn modelId="{D979F3E4-8689-41FB-B2B9-E5AA7428C737}" type="presOf" srcId="{1BCADB52-3C80-4DDE-AA00-7493C628CCE0}" destId="{94998ECC-1C06-4FB8-B1D2-3FF96530BC0B}" srcOrd="0" destOrd="0" presId="urn:microsoft.com/office/officeart/2005/8/layout/hProcess9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DD83FF00-0F4A-4172-971B-33C16D7EC499}" type="presParOf" srcId="{10CB45E8-E2B1-470F-BD31-507883A50E13}" destId="{A6D933C2-8539-4736-A15F-8A343C91B3B7}" srcOrd="0" destOrd="0" presId="urn:microsoft.com/office/officeart/2005/8/layout/hProcess9"/>
    <dgm:cxn modelId="{F48A7058-1424-486E-B6A4-3F9F33E9386F}" type="presParOf" srcId="{10CB45E8-E2B1-470F-BD31-507883A50E13}" destId="{AA8CC410-84D7-4A79-A3CD-9991FF279F47}" srcOrd="1" destOrd="0" presId="urn:microsoft.com/office/officeart/2005/8/layout/hProcess9"/>
    <dgm:cxn modelId="{A224D359-6D12-466C-AF34-A5835B87B07F}" type="presParOf" srcId="{AA8CC410-84D7-4A79-A3CD-9991FF279F47}" destId="{94998ECC-1C06-4FB8-B1D2-3FF96530BC0B}" srcOrd="0" destOrd="0" presId="urn:microsoft.com/office/officeart/2005/8/layout/hProcess9"/>
    <dgm:cxn modelId="{A455C35E-8F7D-492E-B661-7C921FE07AC0}" type="presParOf" srcId="{AA8CC410-84D7-4A79-A3CD-9991FF279F47}" destId="{839878D3-4D96-4CB2-86F5-064A80067891}" srcOrd="1" destOrd="0" presId="urn:microsoft.com/office/officeart/2005/8/layout/hProcess9"/>
    <dgm:cxn modelId="{6A3C3396-6065-4E01-9278-423869EC0650}" type="presParOf" srcId="{AA8CC410-84D7-4A79-A3CD-9991FF279F47}" destId="{7A7068E3-381C-45E7-9CF4-24781F783586}" srcOrd="2" destOrd="0" presId="urn:microsoft.com/office/officeart/2005/8/layout/hProcess9"/>
    <dgm:cxn modelId="{5172B9BD-FD4C-40DA-AD73-94068449D4D2}" type="presParOf" srcId="{AA8CC410-84D7-4A79-A3CD-9991FF279F47}" destId="{3BC23EB7-02D7-4DD6-BE56-598398F9A4DD}" srcOrd="3" destOrd="0" presId="urn:microsoft.com/office/officeart/2005/8/layout/hProcess9"/>
    <dgm:cxn modelId="{075D3FD4-27FE-41D1-8878-1483D69DFD69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төлемдер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11199,4</a:t>
          </a: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1BCADB52-3C80-4DDE-AA00-7493C628CCE0}">
      <dgm:prSet phldrT="[Текст]"/>
      <dgm:spPr/>
      <dgm:t>
        <a:bodyPr/>
        <a:lstStyle/>
        <a:p>
          <a:r>
            <a:rPr lang="ru-RU" dirty="0" err="1"/>
            <a:t>Түсімдер</a:t>
          </a:r>
          <a:r>
            <a:rPr lang="ru-RU" dirty="0"/>
            <a:t> </a:t>
          </a:r>
        </a:p>
        <a:p>
          <a:r>
            <a:rPr lang="ru-RU" dirty="0"/>
            <a:t>44965,4</a:t>
          </a:r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 err="1"/>
            <a:t>Шығындар</a:t>
          </a:r>
          <a:r>
            <a:rPr lang="ru-RU" dirty="0"/>
            <a:t> </a:t>
          </a:r>
          <a:r>
            <a:rPr lang="en-US" dirty="0"/>
            <a:t> </a:t>
          </a:r>
          <a:r>
            <a:rPr lang="ru-RU" dirty="0"/>
            <a:t>41275,2</a:t>
          </a:r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 custLinFactNeighborX="4622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19615" custLinFactNeighborY="1780">
        <dgm:presLayoutVars>
          <dgm:bulletEnabled val="1"/>
        </dgm:presLayoutVars>
      </dgm:prSet>
      <dgm:spPr/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14592" custLinFactNeighborY="1780">
        <dgm:presLayoutVars>
          <dgm:bulletEnabled val="1"/>
        </dgm:presLayoutVars>
      </dgm:prSet>
      <dgm:spPr/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1438" custLinFactNeighborX="100000" custLinFactNeighborY="-3014">
        <dgm:presLayoutVars>
          <dgm:bulletEnabled val="1"/>
        </dgm:presLayoutVars>
      </dgm:prSet>
      <dgm:spPr/>
    </dgm:pt>
  </dgm:ptLst>
  <dgm:cxnLst>
    <dgm:cxn modelId="{7F878F07-F589-48BE-A0A2-49BE9C17265B}" type="presOf" srcId="{1BCADB52-3C80-4DDE-AA00-7493C628CCE0}" destId="{94998ECC-1C06-4FB8-B1D2-3FF96530BC0B}" srcOrd="0" destOrd="0" presId="urn:microsoft.com/office/officeart/2005/8/layout/hProcess9"/>
    <dgm:cxn modelId="{34CCA914-9B9B-461B-86BB-D1DB884B2B4D}" type="presOf" srcId="{E68E0715-B60E-4B3E-B64D-0915C6C6863F}" destId="{10CB45E8-E2B1-470F-BD31-507883A50E13}" srcOrd="0" destOrd="0" presId="urn:microsoft.com/office/officeart/2005/8/layout/hProcess9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97C31452-2D05-4433-8994-85AAF627D7C7}" type="presOf" srcId="{8F78ED7F-1B33-49D1-AD13-14E9573CB8A6}" destId="{7A7068E3-381C-45E7-9CF4-24781F783586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F048CAAD-6CEE-42CC-B4A0-C3BF63531281}" type="presOf" srcId="{C13D7380-5C41-47B6-88CA-C46338293A08}" destId="{B7948204-05CF-42AA-92E0-7EBFE3E37489}" srcOrd="0" destOrd="0" presId="urn:microsoft.com/office/officeart/2005/8/layout/hProcess9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D3A6CDA9-4CC7-4761-8D4D-CE1034E65EEB}" type="presParOf" srcId="{10CB45E8-E2B1-470F-BD31-507883A50E13}" destId="{A6D933C2-8539-4736-A15F-8A343C91B3B7}" srcOrd="0" destOrd="0" presId="urn:microsoft.com/office/officeart/2005/8/layout/hProcess9"/>
    <dgm:cxn modelId="{E5D7EE0E-2F52-4D41-A874-62837871870C}" type="presParOf" srcId="{10CB45E8-E2B1-470F-BD31-507883A50E13}" destId="{AA8CC410-84D7-4A79-A3CD-9991FF279F47}" srcOrd="1" destOrd="0" presId="urn:microsoft.com/office/officeart/2005/8/layout/hProcess9"/>
    <dgm:cxn modelId="{F0C8E87D-ECAB-4712-8C07-3EA02F6408FC}" type="presParOf" srcId="{AA8CC410-84D7-4A79-A3CD-9991FF279F47}" destId="{94998ECC-1C06-4FB8-B1D2-3FF96530BC0B}" srcOrd="0" destOrd="0" presId="urn:microsoft.com/office/officeart/2005/8/layout/hProcess9"/>
    <dgm:cxn modelId="{552A15BC-90FB-4522-B8CE-0570C6C6FF00}" type="presParOf" srcId="{AA8CC410-84D7-4A79-A3CD-9991FF279F47}" destId="{839878D3-4D96-4CB2-86F5-064A80067891}" srcOrd="1" destOrd="0" presId="urn:microsoft.com/office/officeart/2005/8/layout/hProcess9"/>
    <dgm:cxn modelId="{57571017-CC46-474E-82C5-6F4EAEF0EA2C}" type="presParOf" srcId="{AA8CC410-84D7-4A79-A3CD-9991FF279F47}" destId="{7A7068E3-381C-45E7-9CF4-24781F783586}" srcOrd="2" destOrd="0" presId="urn:microsoft.com/office/officeart/2005/8/layout/hProcess9"/>
    <dgm:cxn modelId="{DCE2CB3F-EC37-486B-9C40-E1781B325CA5}" type="presParOf" srcId="{AA8CC410-84D7-4A79-A3CD-9991FF279F47}" destId="{3BC23EB7-02D7-4DD6-BE56-598398F9A4DD}" srcOrd="3" destOrd="0" presId="urn:microsoft.com/office/officeart/2005/8/layout/hProcess9"/>
    <dgm:cxn modelId="{94D47A86-CF56-4B07-9C27-984678E9920E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68945" y="0"/>
          <a:ext cx="6448046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0" y="1080119"/>
          <a:ext cx="2441723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 err="1"/>
            <a:t>Түсімдер</a:t>
          </a:r>
          <a:r>
            <a:rPr lang="ru-RU" sz="2600" kern="1200" dirty="0"/>
            <a:t> 31241,3</a:t>
          </a:r>
        </a:p>
      </dsp:txBody>
      <dsp:txXfrm>
        <a:off x="70303" y="1150422"/>
        <a:ext cx="2301117" cy="1299554"/>
      </dsp:txXfrm>
    </dsp:sp>
    <dsp:sp modelId="{7A7068E3-381C-45E7-9CF4-24781F783586}">
      <dsp:nvSpPr>
        <dsp:cNvPr id="0" name=""/>
        <dsp:cNvSpPr/>
      </dsp:nvSpPr>
      <dsp:spPr>
        <a:xfrm>
          <a:off x="2442498" y="1094939"/>
          <a:ext cx="2441723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sz="2600" kern="1200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sz="2600" kern="1200" dirty="0" err="1">
              <a:solidFill>
                <a:schemeClr val="tx2">
                  <a:lumMod val="75000"/>
                </a:schemeClr>
              </a:solidFill>
            </a:rPr>
            <a:t>төлемдер</a:t>
          </a:r>
          <a:r>
            <a:rPr lang="ru-RU" sz="2600" kern="1200" dirty="0">
              <a:solidFill>
                <a:schemeClr val="tx2">
                  <a:lumMod val="75000"/>
                </a:schemeClr>
              </a:solidFill>
            </a:rPr>
            <a:t> 11498,3</a:t>
          </a:r>
        </a:p>
      </dsp:txBody>
      <dsp:txXfrm>
        <a:off x="2512801" y="1165242"/>
        <a:ext cx="2301117" cy="1299554"/>
      </dsp:txXfrm>
    </dsp:sp>
    <dsp:sp modelId="{B7948204-05CF-42AA-92E0-7EBFE3E37489}">
      <dsp:nvSpPr>
        <dsp:cNvPr id="0" name=""/>
        <dsp:cNvSpPr/>
      </dsp:nvSpPr>
      <dsp:spPr>
        <a:xfrm>
          <a:off x="5091018" y="1038744"/>
          <a:ext cx="2441723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 err="1"/>
            <a:t>Шығындар</a:t>
          </a:r>
          <a:r>
            <a:rPr lang="ru-RU" sz="2600" kern="1200" dirty="0"/>
            <a:t> 30484,3</a:t>
          </a:r>
        </a:p>
      </dsp:txBody>
      <dsp:txXfrm>
        <a:off x="5161321" y="1109047"/>
        <a:ext cx="2301117" cy="1299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888794" y="0"/>
          <a:ext cx="6610334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52556" y="1144149"/>
          <a:ext cx="2426401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 err="1"/>
            <a:t>Түсімдер</a:t>
          </a:r>
          <a:r>
            <a:rPr lang="ru-RU" sz="2700" kern="1200" dirty="0"/>
            <a:t> 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44965,4</a:t>
          </a:r>
        </a:p>
      </dsp:txBody>
      <dsp:txXfrm>
        <a:off x="125300" y="1216893"/>
        <a:ext cx="2280913" cy="1344678"/>
      </dsp:txXfrm>
    </dsp:sp>
    <dsp:sp modelId="{7A7068E3-381C-45E7-9CF4-24781F783586}">
      <dsp:nvSpPr>
        <dsp:cNvPr id="0" name=""/>
        <dsp:cNvSpPr/>
      </dsp:nvSpPr>
      <dsp:spPr>
        <a:xfrm>
          <a:off x="2710859" y="1144149"/>
          <a:ext cx="2426401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sz="2700" kern="1200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sz="2700" kern="1200" dirty="0" err="1">
              <a:solidFill>
                <a:schemeClr val="tx2">
                  <a:lumMod val="75000"/>
                </a:schemeClr>
              </a:solidFill>
            </a:rPr>
            <a:t>төлемдер</a:t>
          </a:r>
          <a:r>
            <a:rPr lang="ru-RU" sz="2700" kern="1200" dirty="0">
              <a:solidFill>
                <a:schemeClr val="tx2">
                  <a:lumMod val="75000"/>
                </a:schemeClr>
              </a:solidFill>
            </a:rPr>
            <a:t> 11199,4</a:t>
          </a:r>
        </a:p>
      </dsp:txBody>
      <dsp:txXfrm>
        <a:off x="2783603" y="1216893"/>
        <a:ext cx="2280913" cy="1344678"/>
      </dsp:txXfrm>
    </dsp:sp>
    <dsp:sp modelId="{B7948204-05CF-42AA-92E0-7EBFE3E37489}">
      <dsp:nvSpPr>
        <dsp:cNvPr id="0" name=""/>
        <dsp:cNvSpPr/>
      </dsp:nvSpPr>
      <dsp:spPr>
        <a:xfrm>
          <a:off x="5350462" y="1072711"/>
          <a:ext cx="2426401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 err="1"/>
            <a:t>Шығындар</a:t>
          </a:r>
          <a:r>
            <a:rPr lang="ru-RU" sz="2700" kern="1200" dirty="0"/>
            <a:t> </a:t>
          </a:r>
          <a:r>
            <a:rPr lang="en-US" sz="2700" kern="1200" dirty="0"/>
            <a:t> </a:t>
          </a:r>
          <a:r>
            <a:rPr lang="ru-RU" sz="2700" kern="1200" dirty="0"/>
            <a:t>41275,2</a:t>
          </a:r>
        </a:p>
      </dsp:txBody>
      <dsp:txXfrm>
        <a:off x="5423206" y="1145455"/>
        <a:ext cx="2280913" cy="134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F1A54-E219-4D8A-ACAD-2C59CE781029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6DA1E-390C-433A-B01A-F4EF802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692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532513410"/>
              </p:ext>
            </p:extLst>
          </p:nvPr>
        </p:nvGraphicFramePr>
        <p:xfrm>
          <a:off x="1331639" y="476672"/>
          <a:ext cx="7585937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85720" y="285728"/>
            <a:ext cx="91152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err="1"/>
              <a:t>Атамекен</a:t>
            </a:r>
            <a:r>
              <a:rPr lang="ru-RU" sz="2800" b="1" u="sng" dirty="0"/>
              <a:t> </a:t>
            </a:r>
            <a:r>
              <a:rPr lang="ru-RU" sz="2800" b="1" u="sng" dirty="0" err="1"/>
              <a:t>ауылдық округі</a:t>
            </a:r>
            <a:r>
              <a:rPr lang="ru-RU" sz="2800" b="1" u="sng" dirty="0"/>
              <a:t> </a:t>
            </a:r>
            <a:r>
              <a:rPr lang="ru-RU" sz="2800" b="1" u="sng" dirty="0" err="1"/>
              <a:t>бюджетінің атқарылуы</a:t>
            </a:r>
            <a:endParaRPr lang="ru-RU" sz="28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340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err="1"/>
              <a:t>Мың теңге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01.08.2026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01.08.2025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066084780"/>
              </p:ext>
            </p:extLst>
          </p:nvPr>
        </p:nvGraphicFramePr>
        <p:xfrm>
          <a:off x="1187624" y="3284984"/>
          <a:ext cx="7776864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1 (граница и черта) 3"/>
          <p:cNvSpPr/>
          <p:nvPr/>
        </p:nvSpPr>
        <p:spPr>
          <a:xfrm>
            <a:off x="4343819" y="633697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270393"/>
              <a:gd name="adj4" fmla="val -6114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414105" y="589481"/>
            <a:ext cx="1224136" cy="5832648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-1606967" y="3095964"/>
            <a:ext cx="56166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/>
              <a:t>Бюджетке</a:t>
            </a:r>
            <a:r>
              <a:rPr lang="ru-RU" sz="2800" dirty="0"/>
              <a:t> </a:t>
            </a:r>
            <a:r>
              <a:rPr lang="ru-RU" sz="2800" dirty="0" err="1"/>
              <a:t>түсетін түсімдер</a:t>
            </a:r>
            <a:r>
              <a:rPr lang="ru-RU" sz="2800" dirty="0"/>
              <a:t> </a:t>
            </a:r>
          </a:p>
          <a:p>
            <a:pPr algn="ctr"/>
            <a:r>
              <a:rPr lang="ru-RU" sz="2800" dirty="0"/>
              <a:t>44965,4 </a:t>
            </a:r>
            <a:r>
              <a:rPr lang="ru-RU" sz="2800" dirty="0" err="1"/>
              <a:t>мың</a:t>
            </a:r>
            <a:r>
              <a:rPr lang="ru-RU" sz="2800" dirty="0"/>
              <a:t> </a:t>
            </a:r>
            <a:r>
              <a:rPr lang="ru-RU" sz="2800" dirty="0" err="1"/>
              <a:t>теңге</a:t>
            </a:r>
            <a:endParaRPr lang="ru-RU" sz="28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757788"/>
            <a:ext cx="3650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Кірістер</a:t>
            </a:r>
            <a:r>
              <a:rPr lang="ru-RU" dirty="0"/>
              <a:t> 44965,4 </a:t>
            </a:r>
            <a:r>
              <a:rPr lang="ru-RU" dirty="0" err="1"/>
              <a:t>мың</a:t>
            </a:r>
            <a:r>
              <a:rPr lang="ru-RU" dirty="0"/>
              <a:t> </a:t>
            </a:r>
            <a:r>
              <a:rPr lang="ru-RU" dirty="0" err="1"/>
              <a:t>теңге</a:t>
            </a:r>
            <a:endParaRPr lang="ru-RU" i="1" dirty="0"/>
          </a:p>
        </p:txBody>
      </p:sp>
      <p:sp>
        <p:nvSpPr>
          <p:cNvPr id="9" name="Выноска 1 (граница и черта) 8"/>
          <p:cNvSpPr/>
          <p:nvPr/>
        </p:nvSpPr>
        <p:spPr>
          <a:xfrm>
            <a:off x="4263143" y="4646413"/>
            <a:ext cx="4248472" cy="643800"/>
          </a:xfrm>
          <a:prstGeom prst="accentBorderCallout1">
            <a:avLst>
              <a:gd name="adj1" fmla="val 18750"/>
              <a:gd name="adj2" fmla="val -8333"/>
              <a:gd name="adj3" fmla="val -233578"/>
              <a:gd name="adj4" fmla="val -5908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343819" y="4675337"/>
            <a:ext cx="41526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b="1" dirty="0" err="1"/>
              <a:t>Бюджеттік</a:t>
            </a:r>
            <a:r>
              <a:rPr lang="ru-RU" b="1" dirty="0"/>
              <a:t> </a:t>
            </a:r>
            <a:r>
              <a:rPr lang="ru-RU" b="1" dirty="0" err="1"/>
              <a:t>кредиттерді</a:t>
            </a:r>
            <a:r>
              <a:rPr lang="ru-RU" b="1" dirty="0"/>
              <a:t> өтеу0 теңге0</a:t>
            </a:r>
            <a:r>
              <a:rPr lang="ru-RU" dirty="0"/>
              <a:t>тенге</a:t>
            </a:r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4263143" y="5361832"/>
            <a:ext cx="4248472" cy="613081"/>
          </a:xfrm>
          <a:prstGeom prst="accentBorderCallout1">
            <a:avLst>
              <a:gd name="adj1" fmla="val 18750"/>
              <a:gd name="adj2" fmla="val -8333"/>
              <a:gd name="adj3" fmla="val -261168"/>
              <a:gd name="adj4" fmla="val -5937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175956" y="5290213"/>
            <a:ext cx="4320480" cy="65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Қаржы активтерін</a:t>
            </a:r>
            <a:r>
              <a:rPr lang="ru-RU" dirty="0"/>
              <a:t> </a:t>
            </a:r>
            <a:r>
              <a:rPr lang="ru-RU" dirty="0" err="1"/>
              <a:t>сатудан</a:t>
            </a:r>
            <a:r>
              <a:rPr lang="ru-RU" dirty="0"/>
              <a:t> </a:t>
            </a:r>
            <a:r>
              <a:rPr lang="ru-RU" dirty="0" err="1"/>
              <a:t>түсетін түсімдер </a:t>
            </a:r>
            <a:r>
              <a:rPr lang="ru-RU" dirty="0"/>
              <a:t>0 </a:t>
            </a:r>
            <a:r>
              <a:rPr lang="ru-RU" dirty="0" err="1"/>
              <a:t>теңге</a:t>
            </a:r>
            <a:endParaRPr lang="ru-RU" dirty="0"/>
          </a:p>
        </p:txBody>
      </p:sp>
      <p:sp>
        <p:nvSpPr>
          <p:cNvPr id="20" name="Выноска 2 (граница и черта) 19"/>
          <p:cNvSpPr/>
          <p:nvPr/>
        </p:nvSpPr>
        <p:spPr>
          <a:xfrm>
            <a:off x="5364088" y="3699595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97718"/>
              <a:gd name="adj6" fmla="val -2322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Выноска 2 (граница и черта) 20"/>
          <p:cNvSpPr/>
          <p:nvPr/>
        </p:nvSpPr>
        <p:spPr>
          <a:xfrm>
            <a:off x="5364088" y="1517551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41358"/>
              <a:gd name="adj6" fmla="val -2295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носка 2 (граница и черта) 21"/>
          <p:cNvSpPr/>
          <p:nvPr/>
        </p:nvSpPr>
        <p:spPr>
          <a:xfrm>
            <a:off x="5364088" y="2244950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Выноска 2 (граница и черта) 22"/>
          <p:cNvSpPr/>
          <p:nvPr/>
        </p:nvSpPr>
        <p:spPr>
          <a:xfrm>
            <a:off x="5364088" y="2960369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451485" y="2982585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err="1"/>
              <a:t>Негізгі</a:t>
            </a:r>
            <a:r>
              <a:rPr lang="ru-RU" sz="1400" i="1" dirty="0"/>
              <a:t> </a:t>
            </a:r>
            <a:r>
              <a:rPr lang="ru-RU" sz="1400" i="1" dirty="0" err="1"/>
              <a:t>капиталды</a:t>
            </a:r>
            <a:r>
              <a:rPr lang="ru-RU" sz="1400" i="1" dirty="0"/>
              <a:t> </a:t>
            </a:r>
            <a:r>
              <a:rPr lang="ru-RU" sz="1400" i="1" dirty="0" err="1"/>
              <a:t>сатудан</a:t>
            </a:r>
            <a:r>
              <a:rPr lang="ru-RU" sz="1400" i="1" dirty="0"/>
              <a:t> </a:t>
            </a:r>
            <a:r>
              <a:rPr lang="ru-RU" sz="1400" i="1" dirty="0" err="1"/>
              <a:t>түсетін түсімдер </a:t>
            </a:r>
            <a:r>
              <a:rPr lang="ru-RU" sz="1400" i="1" dirty="0"/>
              <a:t>0 </a:t>
            </a:r>
            <a:r>
              <a:rPr lang="ru-RU" sz="1400" i="1" dirty="0" err="1"/>
              <a:t>теңге</a:t>
            </a:r>
            <a:endParaRPr lang="ru-RU" sz="1400" i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472100" y="2262505"/>
            <a:ext cx="3024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err="1"/>
              <a:t>Салықтық емес</a:t>
            </a:r>
            <a:r>
              <a:rPr lang="ru-RU" sz="1400" i="1" dirty="0"/>
              <a:t> түсімдер0. </a:t>
            </a:r>
            <a:r>
              <a:rPr lang="ru-RU" sz="1400" i="1" dirty="0" err="1"/>
              <a:t>теңге</a:t>
            </a:r>
            <a:endParaRPr lang="ru-RU" sz="1400" i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436096" y="1526916"/>
            <a:ext cx="30963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err="1"/>
              <a:t>Салық</a:t>
            </a:r>
            <a:r>
              <a:rPr lang="ru-RU" sz="1400" i="1" dirty="0"/>
              <a:t> </a:t>
            </a:r>
            <a:r>
              <a:rPr lang="ru-RU" sz="1400" i="1" dirty="0" err="1"/>
              <a:t>түсімдері</a:t>
            </a:r>
            <a:r>
              <a:rPr lang="ru-RU" sz="1400" b="1" i="1" dirty="0"/>
              <a:t> 11199,4 </a:t>
            </a:r>
            <a:r>
              <a:rPr lang="ru-RU" sz="1400" i="1" dirty="0" err="1"/>
              <a:t>мың</a:t>
            </a:r>
            <a:r>
              <a:rPr lang="ru-RU" sz="1400" i="1" dirty="0"/>
              <a:t> </a:t>
            </a:r>
            <a:r>
              <a:rPr lang="ru-RU" sz="1400" i="1" dirty="0" err="1"/>
              <a:t>теңге</a:t>
            </a:r>
            <a:endParaRPr lang="ru-RU" sz="1400" i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476381" y="3727848"/>
            <a:ext cx="28387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 err="1"/>
              <a:t>Трансферттер</a:t>
            </a:r>
            <a:r>
              <a:rPr lang="ru-RU" sz="1400" i="1" dirty="0"/>
              <a:t> </a:t>
            </a:r>
            <a:r>
              <a:rPr lang="ru-RU" sz="1400" i="1" dirty="0" err="1"/>
              <a:t>түсімдері</a:t>
            </a:r>
            <a:r>
              <a:rPr lang="ru-RU" sz="1400" b="1" i="1" dirty="0"/>
              <a:t> 33766,0</a:t>
            </a:r>
          </a:p>
          <a:p>
            <a:r>
              <a:rPr lang="ru-RU" sz="1400" i="1" dirty="0" err="1"/>
              <a:t>мың</a:t>
            </a:r>
            <a:r>
              <a:rPr lang="ru-RU" sz="1400" i="1" dirty="0"/>
              <a:t> </a:t>
            </a:r>
            <a:r>
              <a:rPr lang="ru-RU" sz="1400" i="1" dirty="0" err="1"/>
              <a:t>теңге</a:t>
            </a:r>
            <a:endParaRPr lang="ru-RU" sz="1400" i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133419" y="134016"/>
            <a:ext cx="63869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/>
              <a:t>2026 </a:t>
            </a:r>
            <a:r>
              <a:rPr lang="ru-RU" b="1" u="sng" dirty="0" err="1"/>
              <a:t>жылғы</a:t>
            </a:r>
            <a:r>
              <a:rPr lang="ru-RU" b="1" u="sng" dirty="0"/>
              <a:t> 1.08 </a:t>
            </a:r>
            <a:r>
              <a:rPr lang="ru-RU" b="1" u="sng" dirty="0" err="1"/>
              <a:t>жағдай</a:t>
            </a:r>
            <a:r>
              <a:rPr lang="ru-RU" b="1" u="sng" dirty="0"/>
              <a:t> </a:t>
            </a:r>
            <a:r>
              <a:rPr lang="ru-RU" b="1" u="sng" dirty="0" err="1"/>
              <a:t>бойынша</a:t>
            </a:r>
            <a:r>
              <a:rPr lang="ru-RU" b="1" u="sng" dirty="0"/>
              <a:t> </a:t>
            </a:r>
            <a:r>
              <a:rPr lang="ru-RU" b="1" u="sng" dirty="0" err="1"/>
              <a:t>бюджетке</a:t>
            </a:r>
            <a:r>
              <a:rPr lang="ru-RU" b="1" u="sng" dirty="0"/>
              <a:t> </a:t>
            </a:r>
            <a:r>
              <a:rPr lang="ru-RU" b="1" u="sng" dirty="0" err="1"/>
              <a:t>түсетін</a:t>
            </a:r>
            <a:r>
              <a:rPr lang="ru-RU" b="1" u="sng" dirty="0"/>
              <a:t> </a:t>
            </a:r>
            <a:r>
              <a:rPr lang="ru-RU" b="1" u="sng" dirty="0" err="1"/>
              <a:t>түсімдер</a:t>
            </a:r>
            <a:endParaRPr lang="ru-RU" b="1" u="sng" dirty="0"/>
          </a:p>
        </p:txBody>
      </p:sp>
      <p:sp>
        <p:nvSpPr>
          <p:cNvPr id="19" name="Выноска 1 (граница и черта) 18"/>
          <p:cNvSpPr/>
          <p:nvPr/>
        </p:nvSpPr>
        <p:spPr>
          <a:xfrm>
            <a:off x="4263143" y="6046532"/>
            <a:ext cx="4248472" cy="667174"/>
          </a:xfrm>
          <a:prstGeom prst="accentBorderCallout1">
            <a:avLst>
              <a:gd name="adj1" fmla="val 18750"/>
              <a:gd name="adj2" fmla="val -8333"/>
              <a:gd name="adj3" fmla="val -274221"/>
              <a:gd name="adj4" fmla="val -592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err="1"/>
              <a:t>Қарыздар түсімдері </a:t>
            </a:r>
            <a:r>
              <a:rPr lang="ru-RU" dirty="0"/>
              <a:t>0 </a:t>
            </a:r>
            <a:r>
              <a:rPr lang="ru-RU" dirty="0" err="1"/>
              <a:t>теңге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23195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1577</TotalTime>
  <Words>83</Words>
  <Application>Microsoft Office PowerPoint</Application>
  <PresentationFormat>Экран (4:3)</PresentationFormat>
  <Paragraphs>24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Calibri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gyatameken@mail.ru</cp:lastModifiedBy>
  <cp:revision>162</cp:revision>
  <cp:lastPrinted>2020-01-13T03:48:35Z</cp:lastPrinted>
  <dcterms:created xsi:type="dcterms:W3CDTF">2017-09-08T10:51:51Z</dcterms:created>
  <dcterms:modified xsi:type="dcterms:W3CDTF">2026-08-06T07:17:03Z</dcterms:modified>
</cp:coreProperties>
</file>