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9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1043;&#1041;%20&#1085;&#1072;%201.01.2025\01.09.2025\&#1057;&#1083;&#1072;&#1081;&#1076;%20&#1072;&#1074;&#1075;&#1091;&#1089;&#109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1043;&#1041;%20&#1085;&#1072;%201.01.2025\01.09.2025\&#1057;&#1083;&#1072;&#1081;&#1076;%20&#1072;&#1074;&#1075;&#1091;&#1089;&#109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5015363933166892"/>
          <c:y val="6.6803272397967794E-2"/>
          <c:w val="0.76522565776838947"/>
          <c:h val="0.75314607603874106"/>
        </c:manualLayout>
      </c:layout>
      <c:barChart>
        <c:barDir val="col"/>
        <c:grouping val="clustered"/>
        <c:ser>
          <c:idx val="2"/>
          <c:order val="2"/>
          <c:tx>
            <c:strRef>
              <c:f>'cлайд каз'!$G$5</c:f>
            </c:strRef>
          </c:tx>
          <c:cat>
            <c:multiLvlStrRef>
              <c:f>'cлайд каз'!$H$4:$K$4</c:f>
            </c:multiLvlStrRef>
          </c:cat>
          <c:val>
            <c:numRef>
              <c:f>'cлайд каз'!$H$5:$K$5</c:f>
            </c:numRef>
          </c:val>
        </c:ser>
        <c:ser>
          <c:idx val="3"/>
          <c:order val="3"/>
          <c:tx>
            <c:strRef>
              <c:f>'cлайд каз'!$G$6</c:f>
            </c:strRef>
          </c:tx>
          <c:spPr>
            <a:solidFill>
              <a:srgbClr val="00B050"/>
            </a:solidFill>
          </c:spPr>
          <c:cat>
            <c:multiLvlStrRef>
              <c:f>'cлайд каз'!$H$4:$K$4</c:f>
            </c:multiLvlStrRef>
          </c:cat>
          <c:val>
            <c:numRef>
              <c:f>'cлайд каз'!$H$6:$K$6</c:f>
            </c:numRef>
          </c:val>
        </c:ser>
        <c:ser>
          <c:idx val="4"/>
          <c:order val="4"/>
          <c:tx>
            <c:strRef>
              <c:f>'[Слайд август.xls]cлайд каз'!$G$5</c:f>
            </c:strRef>
          </c:tx>
          <c:cat>
            <c:multiLvlStrRef>
              <c:f>'[Слайд август.xls]cлайд каз'!$H$4:$K$4</c:f>
            </c:multiLvlStrRef>
          </c:cat>
          <c:val>
            <c:numRef>
              <c:f>'[Слайд август.xls]cлайд каз'!$H$5:$K$5</c:f>
            </c:numRef>
          </c:val>
        </c:ser>
        <c:ser>
          <c:idx val="5"/>
          <c:order val="5"/>
          <c:tx>
            <c:strRef>
              <c:f>'[Слайд август.xls]cлайд каз'!$G$6</c:f>
            </c:strRef>
          </c:tx>
          <c:spPr>
            <a:solidFill>
              <a:srgbClr val="00B050"/>
            </a:solidFill>
          </c:spPr>
          <c:cat>
            <c:multiLvlStrRef>
              <c:f>'[Слайд август.xls]cлайд каз'!$H$4:$K$4</c:f>
            </c:multiLvlStrRef>
          </c:cat>
          <c:val>
            <c:numRef>
              <c:f>'[Слайд август.xls]cлайд каз'!$H$6:$K$6</c:f>
            </c:numRef>
          </c:val>
        </c:ser>
        <c:ser>
          <c:idx val="0"/>
          <c:order val="0"/>
          <c:tx>
            <c:strRef>
              <c:f>'[Слайд август.xls]cлайд каз'!$G$5</c:f>
              <c:strCache>
                <c:ptCount val="1"/>
              </c:strCache>
            </c:strRef>
          </c:tx>
          <c:cat>
            <c:strRef>
              <c:f>'[Слайд август.xls]cлайд каз'!$H$4:$K$4</c:f>
              <c:strCache>
                <c:ptCount val="4"/>
                <c:pt idx="0">
                  <c:v>01.09.2023жыл жағдайына орындалысы</c:v>
                </c:pt>
                <c:pt idx="1">
                  <c:v>01.09.2024 жыл жағдайына орындалысы</c:v>
                </c:pt>
                <c:pt idx="2">
                  <c:v>01.09.2025 жыл жағдайына орындалысы</c:v>
                </c:pt>
                <c:pt idx="3">
                  <c:v>01.09.2026 жыл жағдайына орындалысы</c:v>
                </c:pt>
              </c:strCache>
            </c:strRef>
          </c:cat>
          <c:val>
            <c:numRef>
              <c:f>'[Слайд август.xls]cлайд каз'!$H$5:$K$5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'[Слайд август.xls]cлайд каз'!$G$6</c:f>
              <c:strCache>
                <c:ptCount val="1"/>
                <c:pt idx="0">
                  <c:v>II. ШЫҒЫНДАР</c:v>
                </c:pt>
              </c:strCache>
            </c:strRef>
          </c:tx>
          <c:spPr>
            <a:solidFill>
              <a:srgbClr val="00B050"/>
            </a:solidFill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'[Слайд август.xls]cлайд каз'!$H$4:$K$4</c:f>
              <c:strCache>
                <c:ptCount val="4"/>
                <c:pt idx="0">
                  <c:v>01.09.2023жыл жағдайына орындалысы</c:v>
                </c:pt>
                <c:pt idx="1">
                  <c:v>01.09.2024 жыл жағдайына орындалысы</c:v>
                </c:pt>
                <c:pt idx="2">
                  <c:v>01.09.2025 жыл жағдайына орындалысы</c:v>
                </c:pt>
                <c:pt idx="3">
                  <c:v>01.09.2026 жыл жағдайына орындалысы</c:v>
                </c:pt>
              </c:strCache>
            </c:strRef>
          </c:cat>
          <c:val>
            <c:numRef>
              <c:f>'[Слайд август.xls]cлайд каз'!$H$6:$K$6</c:f>
              <c:numCache>
                <c:formatCode>#,##0.0</c:formatCode>
                <c:ptCount val="4"/>
                <c:pt idx="0">
                  <c:v>353420111.30000001</c:v>
                </c:pt>
                <c:pt idx="1">
                  <c:v>543760141.79999995</c:v>
                </c:pt>
                <c:pt idx="2">
                  <c:v>577977557.39999998</c:v>
                </c:pt>
                <c:pt idx="3">
                  <c:v>527422069</c:v>
                </c:pt>
              </c:numCache>
            </c:numRef>
          </c:val>
        </c:ser>
        <c:axId val="72041984"/>
        <c:axId val="72043520"/>
      </c:barChart>
      <c:catAx>
        <c:axId val="7204198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2043520"/>
        <c:crosses val="autoZero"/>
        <c:auto val="1"/>
        <c:lblAlgn val="ctr"/>
        <c:lblOffset val="100"/>
      </c:catAx>
      <c:valAx>
        <c:axId val="72043520"/>
        <c:scaling>
          <c:orientation val="minMax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204198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0534591063888321"/>
          <c:y val="2.6342451874366769E-2"/>
          <c:w val="0.63679245283018937"/>
          <c:h val="0.74772036474164139"/>
        </c:manualLayout>
      </c:layout>
      <c:barChart>
        <c:barDir val="col"/>
        <c:grouping val="clustered"/>
        <c:ser>
          <c:idx val="2"/>
          <c:order val="2"/>
          <c:tx>
            <c:strRef>
              <c:f>"01.09.2023 жағдайына"</c:f>
            </c:strRef>
          </c:tx>
          <c:spPr>
            <a:solidFill>
              <a:srgbClr val="FFC000"/>
            </a:solidFill>
          </c:spPr>
          <c:cat>
            <c:multiLvlStrRef>
              <c:f>'cлайд каз'!$G$37:$G$41</c:f>
            </c:multiLvlStrRef>
          </c:cat>
          <c:val>
            <c:numRef>
              <c:f>'cлайд каз'!$H$37:$H$41</c:f>
            </c:numRef>
          </c:val>
        </c:ser>
        <c:ser>
          <c:idx val="3"/>
          <c:order val="3"/>
          <c:tx>
            <c:strRef>
              <c:f>"01.09.2024 жағдайына"</c:f>
            </c:strRef>
          </c:tx>
          <c:spPr>
            <a:solidFill>
              <a:srgbClr val="0070C0"/>
            </a:solidFill>
          </c:spPr>
          <c:cat>
            <c:multiLvlStrRef>
              <c:f>'cлайд каз'!$G$37:$G$41</c:f>
            </c:multiLvlStrRef>
          </c:cat>
          <c:val>
            <c:numRef>
              <c:f>'cлайд каз'!$I$37:$I$41</c:f>
            </c:numRef>
          </c:val>
        </c:ser>
        <c:ser>
          <c:idx val="4"/>
          <c:order val="4"/>
          <c:tx>
            <c:strRef>
              <c:f>"01.09.2024 жағдайына"</c:f>
            </c:strRef>
          </c:tx>
          <c:spPr>
            <a:solidFill>
              <a:srgbClr val="FFC000"/>
            </a:solidFill>
          </c:spPr>
          <c:cat>
            <c:multiLvlStrRef>
              <c:f>'[Слайд август.xls]cлайд каз'!$G$37:$G$41</c:f>
            </c:multiLvlStrRef>
          </c:cat>
          <c:val>
            <c:numRef>
              <c:f>'[Слайд август.xls]cлайд каз'!$H$37:$H$41</c:f>
            </c:numRef>
          </c:val>
        </c:ser>
        <c:ser>
          <c:idx val="5"/>
          <c:order val="5"/>
          <c:tx>
            <c:strRef>
              <c:f>"01.09.2025 жағдайына"</c:f>
            </c:strRef>
          </c:tx>
          <c:spPr>
            <a:solidFill>
              <a:srgbClr val="0070C0"/>
            </a:solidFill>
          </c:spPr>
          <c:cat>
            <c:multiLvlStrRef>
              <c:f>'[Слайд август.xls]cлайд каз'!$G$37:$G$41</c:f>
            </c:multiLvlStrRef>
          </c:cat>
          <c:val>
            <c:numRef>
              <c:f>'[Слайд август.xls]cлайд каз'!$I$37:$I$41</c:f>
            </c:numRef>
          </c:val>
        </c:ser>
        <c:ser>
          <c:idx val="0"/>
          <c:order val="0"/>
          <c:tx>
            <c:v>01.09.2025 жағдайына</c:v>
          </c:tx>
          <c:spPr>
            <a:solidFill>
              <a:srgbClr val="FFC000"/>
            </a:solidFill>
          </c:spPr>
          <c:dLbls>
            <c:dLbl>
              <c:idx val="0"/>
              <c:layout>
                <c:manualLayout>
                  <c:x val="-1.0451703221858181E-2"/>
                  <c:y val="7.5329566854990572E-3"/>
                </c:manualLayout>
              </c:layout>
              <c:spPr/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Val val="1"/>
            </c:dLbl>
            <c:dLbl>
              <c:idx val="1"/>
              <c:layout>
                <c:manualLayout>
                  <c:x val="-1.9549255242466715E-2"/>
                  <c:y val="0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6.5146529718459224E-3"/>
                  <c:y val="1.1299435028248589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1.9575856443719425E-2"/>
                  <c:y val="-6.9051305263837433E-17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0"/>
                  <c:y val="1.1299435028248589E-2"/>
                </c:manualLayout>
              </c:layout>
              <c:dLblPos val="outEnd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'[Слайд август.xls]cлайд каз'!$G$37:$G$41</c:f>
              <c:strCache>
                <c:ptCount val="5"/>
                <c:pt idx="0">
                  <c:v>Бiлiм беру</c:v>
                </c:pt>
                <c:pt idx="1">
                  <c:v>Денсаулық сақтау</c:v>
                </c:pt>
                <c:pt idx="2">
                  <c:v>Әлеуметтiк көмек және әлеуметтiк қамсыздандыру</c:v>
                </c:pt>
                <c:pt idx="3">
                  <c:v>Тұрғын үй-коммуналдық шаруашылық</c:v>
                </c:pt>
                <c:pt idx="4">
                  <c:v>Мәдениет, спорт, туризм және ақпараттық кеңістiк</c:v>
                </c:pt>
              </c:strCache>
            </c:strRef>
          </c:cat>
          <c:val>
            <c:numRef>
              <c:f>'[Слайд август.xls]cлайд каз'!$H$37:$H$41</c:f>
              <c:numCache>
                <c:formatCode>#,##0.0</c:formatCode>
                <c:ptCount val="5"/>
                <c:pt idx="0">
                  <c:v>150569963.09999999</c:v>
                </c:pt>
                <c:pt idx="1">
                  <c:v>8031763.1000000006</c:v>
                </c:pt>
                <c:pt idx="2">
                  <c:v>19958000.100000001</c:v>
                </c:pt>
                <c:pt idx="3">
                  <c:v>73662477.400000006</c:v>
                </c:pt>
                <c:pt idx="4">
                  <c:v>34047889.100000001</c:v>
                </c:pt>
              </c:numCache>
            </c:numRef>
          </c:val>
        </c:ser>
        <c:ser>
          <c:idx val="1"/>
          <c:order val="1"/>
          <c:tx>
            <c:v>01.09.2026 жағдайына</c:v>
          </c:tx>
          <c:spPr>
            <a:solidFill>
              <a:srgbClr val="0070C0"/>
            </a:solidFill>
          </c:spPr>
          <c:dLbls>
            <c:dLbl>
              <c:idx val="0"/>
              <c:layout>
                <c:manualLayout>
                  <c:x val="3.6886354321196274E-2"/>
                  <c:y val="1.5065913370998118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6.5376072712080464E-3"/>
                  <c:y val="-6.7443490838246994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3.4787205470458618E-4"/>
                  <c:y val="-4.8960290460412233E-2"/>
                </c:manualLayout>
              </c:layout>
              <c:spPr/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Val val="1"/>
            </c:dLbl>
            <c:dLbl>
              <c:idx val="3"/>
              <c:layout>
                <c:manualLayout>
                  <c:x val="-1.5685960207870525E-2"/>
                  <c:y val="-4.1237113402061855E-2"/>
                </c:manualLayout>
              </c:layout>
              <c:spPr/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Val val="1"/>
            </c:dLbl>
            <c:dLbl>
              <c:idx val="4"/>
              <c:layout>
                <c:manualLayout>
                  <c:x val="5.4033397422506874E-2"/>
                  <c:y val="-2.0566014065486412E-2"/>
                </c:manualLayout>
              </c:layout>
              <c:spPr/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'[Слайд август.xls]cлайд каз'!$G$37:$G$41</c:f>
              <c:strCache>
                <c:ptCount val="5"/>
                <c:pt idx="0">
                  <c:v>Бiлiм беру</c:v>
                </c:pt>
                <c:pt idx="1">
                  <c:v>Денсаулық сақтау</c:v>
                </c:pt>
                <c:pt idx="2">
                  <c:v>Әлеуметтiк көмек және әлеуметтiк қамсыздандыру</c:v>
                </c:pt>
                <c:pt idx="3">
                  <c:v>Тұрғын үй-коммуналдық шаруашылық</c:v>
                </c:pt>
                <c:pt idx="4">
                  <c:v>Мәдениет, спорт, туризм және ақпараттық кеңістiк</c:v>
                </c:pt>
              </c:strCache>
            </c:strRef>
          </c:cat>
          <c:val>
            <c:numRef>
              <c:f>'[Слайд август.xls]cлайд каз'!$I$37:$I$41</c:f>
              <c:numCache>
                <c:formatCode>#,##0.0</c:formatCode>
                <c:ptCount val="5"/>
                <c:pt idx="0">
                  <c:v>159076792.80000001</c:v>
                </c:pt>
                <c:pt idx="1">
                  <c:v>16839417.199999999</c:v>
                </c:pt>
                <c:pt idx="2">
                  <c:v>16744838.300000004</c:v>
                </c:pt>
                <c:pt idx="3">
                  <c:v>72082199.900000006</c:v>
                </c:pt>
                <c:pt idx="4">
                  <c:v>44992002</c:v>
                </c:pt>
              </c:numCache>
            </c:numRef>
          </c:val>
        </c:ser>
        <c:axId val="73249536"/>
        <c:axId val="73251072"/>
      </c:barChart>
      <c:catAx>
        <c:axId val="73249536"/>
        <c:scaling>
          <c:orientation val="minMax"/>
        </c:scaling>
        <c:axPos val="b"/>
        <c:numFmt formatCode="General" sourceLinked="1"/>
        <c:majorTickMark val="none"/>
        <c:tickLblPos val="low"/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3251072"/>
        <c:crosses val="autoZero"/>
        <c:auto val="1"/>
        <c:lblAlgn val="ctr"/>
        <c:lblOffset val="100"/>
      </c:catAx>
      <c:valAx>
        <c:axId val="73251072"/>
        <c:scaling>
          <c:orientation val="minMax"/>
        </c:scaling>
        <c:axPos val="l"/>
        <c:numFmt formatCode="#,##0.0" sourceLinked="1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324953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720080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жылдардың  тамыз айы бойынша облыс бюджетінің шығыстар бойынша орындалысы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611560" y="1340768"/>
          <a:ext cx="799288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995120" cy="634082"/>
          </a:xfrm>
        </p:spPr>
        <p:txBody>
          <a:bodyPr>
            <a:normAutofit fontScale="90000"/>
          </a:bodyPr>
          <a:lstStyle/>
          <a:p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2025-2026 жылдардың тамыз айы бойынша облыс бюджетінің негізгі шығыстары бойынша орындалысы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611560" y="1196752"/>
          <a:ext cx="792088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54</Words>
  <Application>Microsoft Office PowerPoint</Application>
  <PresentationFormat>Экран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2023-2026 жылдардың  тамыз айы бойынша облыс бюджетінің шығыстар бойынша орындалысы</vt:lpstr>
      <vt:lpstr>2025-2026 жылдардың тамыз айы бойынша облыс бюджетінің негізгі шығыстары бойынша орындалысы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2017-2020 жылдардың 6 айы бойынша облыс бюджетінің шығыстар бойынша орындалысы</dc:title>
  <dc:creator>Аселек</dc:creator>
  <cp:lastModifiedBy>Admin</cp:lastModifiedBy>
  <cp:revision>102</cp:revision>
  <dcterms:created xsi:type="dcterms:W3CDTF">2020-07-08T06:45:20Z</dcterms:created>
  <dcterms:modified xsi:type="dcterms:W3CDTF">2026-09-15T05:35:49Z</dcterms:modified>
</cp:coreProperties>
</file>