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"/>
  </p:handoutMasterIdLst>
  <p:sldIdLst>
    <p:sldId id="259" r:id="rId2"/>
    <p:sldId id="261" r:id="rId3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152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8E0715-B60E-4B3E-B64D-0915C6C6863F}" type="doc">
      <dgm:prSet loTypeId="urn:microsoft.com/office/officeart/2005/8/layout/hProcess9" loCatId="process" qsTypeId="urn:microsoft.com/office/officeart/2005/8/quickstyle/3d6" qsCatId="3D" csTypeId="urn:microsoft.com/office/officeart/2005/8/colors/accent1_2" csCatId="accent1" phldr="1"/>
      <dgm:spPr/>
    </dgm:pt>
    <dgm:pt modelId="{1BCADB52-3C80-4DDE-AA00-7493C628CCE0}">
      <dgm:prSet phldrT="[Текст]"/>
      <dgm:spPr/>
      <dgm:t>
        <a:bodyPr/>
        <a:lstStyle/>
        <a:p>
          <a:r>
            <a:rPr lang="ru-RU" dirty="0" err="1"/>
            <a:t>Түсім</a:t>
          </a:r>
          <a:endParaRPr lang="en-US" dirty="0"/>
        </a:p>
        <a:p>
          <a:r>
            <a:rPr lang="ru-RU" dirty="0"/>
            <a:t>79275,1 </a:t>
          </a:r>
          <a:r>
            <a:rPr lang="ru-RU" dirty="0" err="1"/>
            <a:t>мын.тенге</a:t>
          </a:r>
          <a:endParaRPr lang="ru-RU" dirty="0"/>
        </a:p>
      </dgm:t>
    </dgm:pt>
    <dgm:pt modelId="{DCD856F3-3648-4D18-9E43-A49ED358C82C}" type="parTrans" cxnId="{8E66A52F-99C9-4A03-8B7E-48B2FEAA5846}">
      <dgm:prSet/>
      <dgm:spPr/>
      <dgm:t>
        <a:bodyPr/>
        <a:lstStyle/>
        <a:p>
          <a:endParaRPr lang="ru-RU"/>
        </a:p>
      </dgm:t>
    </dgm:pt>
    <dgm:pt modelId="{9490037B-C33F-4421-A53A-97E571B75B55}" type="sibTrans" cxnId="{8E66A52F-99C9-4A03-8B7E-48B2FEAA5846}">
      <dgm:prSet/>
      <dgm:spPr/>
      <dgm:t>
        <a:bodyPr/>
        <a:lstStyle/>
        <a:p>
          <a:endParaRPr lang="ru-RU"/>
        </a:p>
      </dgm:t>
    </dgm:pt>
    <dgm:pt modelId="{8F78ED7F-1B33-49D1-AD13-14E9573CB8A6}">
      <dgm:prSet phldrT="[Текст]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dirty="0" err="1">
              <a:solidFill>
                <a:schemeClr val="tx2">
                  <a:lumMod val="75000"/>
                </a:schemeClr>
              </a:solidFill>
            </a:rPr>
            <a:t>Салықтар</a:t>
          </a:r>
          <a:r>
            <a:rPr lang="ru-RU" dirty="0">
              <a:solidFill>
                <a:schemeClr val="tx2">
                  <a:lumMod val="75000"/>
                </a:schemeClr>
              </a:solidFill>
            </a:rPr>
            <a:t> мен </a:t>
          </a:r>
          <a:r>
            <a:rPr lang="ru-RU" dirty="0" err="1">
              <a:solidFill>
                <a:schemeClr val="tx2">
                  <a:lumMod val="75000"/>
                </a:schemeClr>
              </a:solidFill>
            </a:rPr>
            <a:t>төлем</a:t>
          </a:r>
          <a:r>
            <a:rPr lang="ru-RU" dirty="0">
              <a:solidFill>
                <a:schemeClr val="tx2">
                  <a:lumMod val="75000"/>
                </a:schemeClr>
              </a:solidFill>
            </a:rPr>
            <a:t>  16481,7 </a:t>
          </a:r>
          <a:r>
            <a:rPr lang="ru-RU" dirty="0" err="1">
              <a:solidFill>
                <a:schemeClr val="tx2">
                  <a:lumMod val="75000"/>
                </a:schemeClr>
              </a:solidFill>
            </a:rPr>
            <a:t>мын</a:t>
          </a:r>
          <a:r>
            <a:rPr lang="ru-RU" dirty="0">
              <a:solidFill>
                <a:schemeClr val="tx2">
                  <a:lumMod val="75000"/>
                </a:schemeClr>
              </a:solidFill>
            </a:rPr>
            <a:t> тенге </a:t>
          </a:r>
        </a:p>
      </dgm:t>
    </dgm:pt>
    <dgm:pt modelId="{248D994A-F890-4E44-9CAB-DB00BE42ADD5}" type="parTrans" cxnId="{AB886CFD-DAB5-40EF-A96E-AE5915CF91B6}">
      <dgm:prSet/>
      <dgm:spPr/>
      <dgm:t>
        <a:bodyPr/>
        <a:lstStyle/>
        <a:p>
          <a:endParaRPr lang="ru-RU"/>
        </a:p>
      </dgm:t>
    </dgm:pt>
    <dgm:pt modelId="{28E8E42B-CB4D-4918-9384-F5D19D547118}" type="sibTrans" cxnId="{AB886CFD-DAB5-40EF-A96E-AE5915CF91B6}">
      <dgm:prSet/>
      <dgm:spPr/>
      <dgm:t>
        <a:bodyPr/>
        <a:lstStyle/>
        <a:p>
          <a:endParaRPr lang="ru-RU"/>
        </a:p>
      </dgm:t>
    </dgm:pt>
    <dgm:pt modelId="{C13D7380-5C41-47B6-88CA-C46338293A08}">
      <dgm:prSet phldrT="[Текст]"/>
      <dgm:spPr/>
      <dgm:t>
        <a:bodyPr/>
        <a:lstStyle/>
        <a:p>
          <a:r>
            <a:rPr lang="kk-KZ" dirty="0"/>
            <a:t>Шығындар</a:t>
          </a:r>
          <a:endParaRPr lang="ru-RU" dirty="0"/>
        </a:p>
        <a:p>
          <a:r>
            <a:rPr lang="ru-RU" dirty="0"/>
            <a:t> 72889,7мын тенге</a:t>
          </a:r>
        </a:p>
      </dgm:t>
    </dgm:pt>
    <dgm:pt modelId="{CFE61468-1AEE-4F39-9A2A-AFA7ABBC305E}" type="parTrans" cxnId="{200E009D-60F6-4FCA-A525-6483C0E0E2D4}">
      <dgm:prSet/>
      <dgm:spPr/>
      <dgm:t>
        <a:bodyPr/>
        <a:lstStyle/>
        <a:p>
          <a:endParaRPr lang="ru-RU"/>
        </a:p>
      </dgm:t>
    </dgm:pt>
    <dgm:pt modelId="{67E34D62-A3D2-45C9-9709-069800EEC325}" type="sibTrans" cxnId="{200E009D-60F6-4FCA-A525-6483C0E0E2D4}">
      <dgm:prSet/>
      <dgm:spPr/>
      <dgm:t>
        <a:bodyPr/>
        <a:lstStyle/>
        <a:p>
          <a:endParaRPr lang="ru-RU"/>
        </a:p>
      </dgm:t>
    </dgm:pt>
    <dgm:pt modelId="{10CB45E8-E2B1-470F-BD31-507883A50E13}" type="pres">
      <dgm:prSet presAssocID="{E68E0715-B60E-4B3E-B64D-0915C6C6863F}" presName="CompostProcess" presStyleCnt="0">
        <dgm:presLayoutVars>
          <dgm:dir/>
          <dgm:resizeHandles val="exact"/>
        </dgm:presLayoutVars>
      </dgm:prSet>
      <dgm:spPr/>
    </dgm:pt>
    <dgm:pt modelId="{A6D933C2-8539-4736-A15F-8A343C91B3B7}" type="pres">
      <dgm:prSet presAssocID="{E68E0715-B60E-4B3E-B64D-0915C6C6863F}" presName="arrow" presStyleLbl="bgShp" presStyleIdx="0" presStyleCnt="1"/>
      <dgm:spPr/>
    </dgm:pt>
    <dgm:pt modelId="{AA8CC410-84D7-4A79-A3CD-9991FF279F47}" type="pres">
      <dgm:prSet presAssocID="{E68E0715-B60E-4B3E-B64D-0915C6C6863F}" presName="linearProcess" presStyleCnt="0"/>
      <dgm:spPr/>
    </dgm:pt>
    <dgm:pt modelId="{94998ECC-1C06-4FB8-B1D2-3FF96530BC0B}" type="pres">
      <dgm:prSet presAssocID="{1BCADB52-3C80-4DDE-AA00-7493C628CCE0}" presName="textNode" presStyleLbl="node1" presStyleIdx="0" presStyleCnt="3" custLinFactNeighborX="-47861" custLinFactNeighborY="4004">
        <dgm:presLayoutVars>
          <dgm:bulletEnabled val="1"/>
        </dgm:presLayoutVars>
      </dgm:prSet>
      <dgm:spPr/>
    </dgm:pt>
    <dgm:pt modelId="{839878D3-4D96-4CB2-86F5-064A80067891}" type="pres">
      <dgm:prSet presAssocID="{9490037B-C33F-4421-A53A-97E571B75B55}" presName="sibTrans" presStyleCnt="0"/>
      <dgm:spPr/>
    </dgm:pt>
    <dgm:pt modelId="{7A7068E3-381C-45E7-9CF4-24781F783586}" type="pres">
      <dgm:prSet presAssocID="{8F78ED7F-1B33-49D1-AD13-14E9573CB8A6}" presName="textNode" presStyleLbl="node1" presStyleIdx="1" presStyleCnt="3" custLinFactNeighborX="-4633" custLinFactNeighborY="0">
        <dgm:presLayoutVars>
          <dgm:bulletEnabled val="1"/>
        </dgm:presLayoutVars>
      </dgm:prSet>
      <dgm:spPr/>
    </dgm:pt>
    <dgm:pt modelId="{3BC23EB7-02D7-4DD6-BE56-598398F9A4DD}" type="pres">
      <dgm:prSet presAssocID="{28E8E42B-CB4D-4918-9384-F5D19D547118}" presName="sibTrans" presStyleCnt="0"/>
      <dgm:spPr/>
    </dgm:pt>
    <dgm:pt modelId="{B7948204-05CF-42AA-92E0-7EBFE3E37489}" type="pres">
      <dgm:prSet presAssocID="{C13D7380-5C41-47B6-88CA-C46338293A08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8E66A52F-99C9-4A03-8B7E-48B2FEAA5846}" srcId="{E68E0715-B60E-4B3E-B64D-0915C6C6863F}" destId="{1BCADB52-3C80-4DDE-AA00-7493C628CCE0}" srcOrd="0" destOrd="0" parTransId="{DCD856F3-3648-4D18-9E43-A49ED358C82C}" sibTransId="{9490037B-C33F-4421-A53A-97E571B75B55}"/>
    <dgm:cxn modelId="{D3DC736D-8D46-4E27-A16F-D807B36C8E20}" type="presOf" srcId="{C13D7380-5C41-47B6-88CA-C46338293A08}" destId="{B7948204-05CF-42AA-92E0-7EBFE3E37489}" srcOrd="0" destOrd="0" presId="urn:microsoft.com/office/officeart/2005/8/layout/hProcess9"/>
    <dgm:cxn modelId="{2421C38F-7F20-4FBC-8DE9-6F66C4981087}" type="presOf" srcId="{E68E0715-B60E-4B3E-B64D-0915C6C6863F}" destId="{10CB45E8-E2B1-470F-BD31-507883A50E13}" srcOrd="0" destOrd="0" presId="urn:microsoft.com/office/officeart/2005/8/layout/hProcess9"/>
    <dgm:cxn modelId="{200E009D-60F6-4FCA-A525-6483C0E0E2D4}" srcId="{E68E0715-B60E-4B3E-B64D-0915C6C6863F}" destId="{C13D7380-5C41-47B6-88CA-C46338293A08}" srcOrd="2" destOrd="0" parTransId="{CFE61468-1AEE-4F39-9A2A-AFA7ABBC305E}" sibTransId="{67E34D62-A3D2-45C9-9709-069800EEC325}"/>
    <dgm:cxn modelId="{13B24FDC-366B-44DF-B59F-B8FCA4E2DF0C}" type="presOf" srcId="{8F78ED7F-1B33-49D1-AD13-14E9573CB8A6}" destId="{7A7068E3-381C-45E7-9CF4-24781F783586}" srcOrd="0" destOrd="0" presId="urn:microsoft.com/office/officeart/2005/8/layout/hProcess9"/>
    <dgm:cxn modelId="{D979F3E4-8689-41FB-B2B9-E5AA7428C737}" type="presOf" srcId="{1BCADB52-3C80-4DDE-AA00-7493C628CCE0}" destId="{94998ECC-1C06-4FB8-B1D2-3FF96530BC0B}" srcOrd="0" destOrd="0" presId="urn:microsoft.com/office/officeart/2005/8/layout/hProcess9"/>
    <dgm:cxn modelId="{AB886CFD-DAB5-40EF-A96E-AE5915CF91B6}" srcId="{E68E0715-B60E-4B3E-B64D-0915C6C6863F}" destId="{8F78ED7F-1B33-49D1-AD13-14E9573CB8A6}" srcOrd="1" destOrd="0" parTransId="{248D994A-F890-4E44-9CAB-DB00BE42ADD5}" sibTransId="{28E8E42B-CB4D-4918-9384-F5D19D547118}"/>
    <dgm:cxn modelId="{DD83FF00-0F4A-4172-971B-33C16D7EC499}" type="presParOf" srcId="{10CB45E8-E2B1-470F-BD31-507883A50E13}" destId="{A6D933C2-8539-4736-A15F-8A343C91B3B7}" srcOrd="0" destOrd="0" presId="urn:microsoft.com/office/officeart/2005/8/layout/hProcess9"/>
    <dgm:cxn modelId="{F48A7058-1424-486E-B6A4-3F9F33E9386F}" type="presParOf" srcId="{10CB45E8-E2B1-470F-BD31-507883A50E13}" destId="{AA8CC410-84D7-4A79-A3CD-9991FF279F47}" srcOrd="1" destOrd="0" presId="urn:microsoft.com/office/officeart/2005/8/layout/hProcess9"/>
    <dgm:cxn modelId="{A224D359-6D12-466C-AF34-A5835B87B07F}" type="presParOf" srcId="{AA8CC410-84D7-4A79-A3CD-9991FF279F47}" destId="{94998ECC-1C06-4FB8-B1D2-3FF96530BC0B}" srcOrd="0" destOrd="0" presId="urn:microsoft.com/office/officeart/2005/8/layout/hProcess9"/>
    <dgm:cxn modelId="{A455C35E-8F7D-492E-B661-7C921FE07AC0}" type="presParOf" srcId="{AA8CC410-84D7-4A79-A3CD-9991FF279F47}" destId="{839878D3-4D96-4CB2-86F5-064A80067891}" srcOrd="1" destOrd="0" presId="urn:microsoft.com/office/officeart/2005/8/layout/hProcess9"/>
    <dgm:cxn modelId="{6A3C3396-6065-4E01-9278-423869EC0650}" type="presParOf" srcId="{AA8CC410-84D7-4A79-A3CD-9991FF279F47}" destId="{7A7068E3-381C-45E7-9CF4-24781F783586}" srcOrd="2" destOrd="0" presId="urn:microsoft.com/office/officeart/2005/8/layout/hProcess9"/>
    <dgm:cxn modelId="{5172B9BD-FD4C-40DA-AD73-94068449D4D2}" type="presParOf" srcId="{AA8CC410-84D7-4A79-A3CD-9991FF279F47}" destId="{3BC23EB7-02D7-4DD6-BE56-598398F9A4DD}" srcOrd="3" destOrd="0" presId="urn:microsoft.com/office/officeart/2005/8/layout/hProcess9"/>
    <dgm:cxn modelId="{075D3FD4-27FE-41D1-8878-1483D69DFD69}" type="presParOf" srcId="{AA8CC410-84D7-4A79-A3CD-9991FF279F47}" destId="{B7948204-05CF-42AA-92E0-7EBFE3E37489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8E0715-B60E-4B3E-B64D-0915C6C6863F}" type="doc">
      <dgm:prSet loTypeId="urn:microsoft.com/office/officeart/2005/8/layout/hProcess9" loCatId="process" qsTypeId="urn:microsoft.com/office/officeart/2005/8/quickstyle/3d6" qsCatId="3D" csTypeId="urn:microsoft.com/office/officeart/2005/8/colors/accent1_2" csCatId="accent1" phldr="1"/>
      <dgm:spPr/>
    </dgm:pt>
    <dgm:pt modelId="{1BCADB52-3C80-4DDE-AA00-7493C628CCE0}">
      <dgm:prSet phldrT="[Текст]"/>
      <dgm:spPr/>
      <dgm:t>
        <a:bodyPr/>
        <a:lstStyle/>
        <a:p>
          <a:r>
            <a:rPr lang="kk-KZ" dirty="0"/>
            <a:t>Түсім</a:t>
          </a:r>
          <a:endParaRPr lang="en-US" dirty="0"/>
        </a:p>
        <a:p>
          <a:r>
            <a:rPr lang="ru-RU" dirty="0"/>
            <a:t>87079,8 </a:t>
          </a:r>
          <a:r>
            <a:rPr lang="ru-RU" dirty="0" err="1"/>
            <a:t>мын</a:t>
          </a:r>
          <a:r>
            <a:rPr lang="ru-RU" dirty="0"/>
            <a:t> тенге</a:t>
          </a:r>
        </a:p>
      </dgm:t>
    </dgm:pt>
    <dgm:pt modelId="{DCD856F3-3648-4D18-9E43-A49ED358C82C}" type="parTrans" cxnId="{8E66A52F-99C9-4A03-8B7E-48B2FEAA5846}">
      <dgm:prSet/>
      <dgm:spPr/>
      <dgm:t>
        <a:bodyPr/>
        <a:lstStyle/>
        <a:p>
          <a:endParaRPr lang="ru-RU"/>
        </a:p>
      </dgm:t>
    </dgm:pt>
    <dgm:pt modelId="{9490037B-C33F-4421-A53A-97E571B75B55}" type="sibTrans" cxnId="{8E66A52F-99C9-4A03-8B7E-48B2FEAA5846}">
      <dgm:prSet/>
      <dgm:spPr/>
      <dgm:t>
        <a:bodyPr/>
        <a:lstStyle/>
        <a:p>
          <a:endParaRPr lang="ru-RU"/>
        </a:p>
      </dgm:t>
    </dgm:pt>
    <dgm:pt modelId="{8F78ED7F-1B33-49D1-AD13-14E9573CB8A6}">
      <dgm:prSet phldrT="[Текст]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dirty="0" err="1">
              <a:solidFill>
                <a:schemeClr val="tx2">
                  <a:lumMod val="75000"/>
                </a:schemeClr>
              </a:solidFill>
            </a:rPr>
            <a:t>Салықтар</a:t>
          </a:r>
          <a:r>
            <a:rPr lang="ru-RU" dirty="0">
              <a:solidFill>
                <a:schemeClr val="tx2">
                  <a:lumMod val="75000"/>
                </a:schemeClr>
              </a:solidFill>
            </a:rPr>
            <a:t> мен </a:t>
          </a:r>
          <a:r>
            <a:rPr lang="ru-RU" dirty="0" err="1">
              <a:solidFill>
                <a:schemeClr val="tx2">
                  <a:lumMod val="75000"/>
                </a:schemeClr>
              </a:solidFill>
            </a:rPr>
            <a:t>төлем</a:t>
          </a:r>
          <a:r>
            <a:rPr lang="ru-RU" dirty="0">
              <a:solidFill>
                <a:schemeClr val="tx2">
                  <a:lumMod val="75000"/>
                </a:schemeClr>
              </a:solidFill>
            </a:rPr>
            <a:t>           20045,2 </a:t>
          </a:r>
          <a:r>
            <a:rPr lang="ru-RU" dirty="0" err="1">
              <a:solidFill>
                <a:schemeClr val="tx2">
                  <a:lumMod val="75000"/>
                </a:schemeClr>
              </a:solidFill>
            </a:rPr>
            <a:t>мын</a:t>
          </a:r>
          <a:r>
            <a:rPr lang="ru-RU" dirty="0">
              <a:solidFill>
                <a:schemeClr val="tx2">
                  <a:lumMod val="75000"/>
                </a:schemeClr>
              </a:solidFill>
            </a:rPr>
            <a:t> тенге</a:t>
          </a:r>
        </a:p>
      </dgm:t>
    </dgm:pt>
    <dgm:pt modelId="{248D994A-F890-4E44-9CAB-DB00BE42ADD5}" type="parTrans" cxnId="{AB886CFD-DAB5-40EF-A96E-AE5915CF91B6}">
      <dgm:prSet/>
      <dgm:spPr/>
      <dgm:t>
        <a:bodyPr/>
        <a:lstStyle/>
        <a:p>
          <a:endParaRPr lang="ru-RU"/>
        </a:p>
      </dgm:t>
    </dgm:pt>
    <dgm:pt modelId="{28E8E42B-CB4D-4918-9384-F5D19D547118}" type="sibTrans" cxnId="{AB886CFD-DAB5-40EF-A96E-AE5915CF91B6}">
      <dgm:prSet/>
      <dgm:spPr/>
      <dgm:t>
        <a:bodyPr/>
        <a:lstStyle/>
        <a:p>
          <a:endParaRPr lang="ru-RU"/>
        </a:p>
      </dgm:t>
    </dgm:pt>
    <dgm:pt modelId="{C13D7380-5C41-47B6-88CA-C46338293A08}">
      <dgm:prSet phldrT="[Текст]"/>
      <dgm:spPr/>
      <dgm:t>
        <a:bodyPr/>
        <a:lstStyle/>
        <a:p>
          <a:r>
            <a:rPr lang="kk-KZ" dirty="0"/>
            <a:t>Шығындар</a:t>
          </a:r>
          <a:endParaRPr lang="ru-RU" dirty="0"/>
        </a:p>
        <a:p>
          <a:r>
            <a:rPr lang="ru-RU" dirty="0"/>
            <a:t>81615,7мын тенге</a:t>
          </a:r>
        </a:p>
      </dgm:t>
    </dgm:pt>
    <dgm:pt modelId="{CFE61468-1AEE-4F39-9A2A-AFA7ABBC305E}" type="parTrans" cxnId="{200E009D-60F6-4FCA-A525-6483C0E0E2D4}">
      <dgm:prSet/>
      <dgm:spPr/>
      <dgm:t>
        <a:bodyPr/>
        <a:lstStyle/>
        <a:p>
          <a:endParaRPr lang="ru-RU"/>
        </a:p>
      </dgm:t>
    </dgm:pt>
    <dgm:pt modelId="{67E34D62-A3D2-45C9-9709-069800EEC325}" type="sibTrans" cxnId="{200E009D-60F6-4FCA-A525-6483C0E0E2D4}">
      <dgm:prSet/>
      <dgm:spPr/>
      <dgm:t>
        <a:bodyPr/>
        <a:lstStyle/>
        <a:p>
          <a:endParaRPr lang="ru-RU"/>
        </a:p>
      </dgm:t>
    </dgm:pt>
    <dgm:pt modelId="{10CB45E8-E2B1-470F-BD31-507883A50E13}" type="pres">
      <dgm:prSet presAssocID="{E68E0715-B60E-4B3E-B64D-0915C6C6863F}" presName="CompostProcess" presStyleCnt="0">
        <dgm:presLayoutVars>
          <dgm:dir/>
          <dgm:resizeHandles val="exact"/>
        </dgm:presLayoutVars>
      </dgm:prSet>
      <dgm:spPr/>
    </dgm:pt>
    <dgm:pt modelId="{A6D933C2-8539-4736-A15F-8A343C91B3B7}" type="pres">
      <dgm:prSet presAssocID="{E68E0715-B60E-4B3E-B64D-0915C6C6863F}" presName="arrow" presStyleLbl="bgShp" presStyleIdx="0" presStyleCnt="1" custLinFactNeighborX="4622"/>
      <dgm:spPr/>
    </dgm:pt>
    <dgm:pt modelId="{AA8CC410-84D7-4A79-A3CD-9991FF279F47}" type="pres">
      <dgm:prSet presAssocID="{E68E0715-B60E-4B3E-B64D-0915C6C6863F}" presName="linearProcess" presStyleCnt="0"/>
      <dgm:spPr/>
    </dgm:pt>
    <dgm:pt modelId="{94998ECC-1C06-4FB8-B1D2-3FF96530BC0B}" type="pres">
      <dgm:prSet presAssocID="{1BCADB52-3C80-4DDE-AA00-7493C628CCE0}" presName="textNode" presStyleLbl="node1" presStyleIdx="0" presStyleCnt="3" custLinFactNeighborX="-2709" custLinFactNeighborY="211">
        <dgm:presLayoutVars>
          <dgm:bulletEnabled val="1"/>
        </dgm:presLayoutVars>
      </dgm:prSet>
      <dgm:spPr/>
    </dgm:pt>
    <dgm:pt modelId="{839878D3-4D96-4CB2-86F5-064A80067891}" type="pres">
      <dgm:prSet presAssocID="{9490037B-C33F-4421-A53A-97E571B75B55}" presName="sibTrans" presStyleCnt="0"/>
      <dgm:spPr/>
    </dgm:pt>
    <dgm:pt modelId="{7A7068E3-381C-45E7-9CF4-24781F783586}" type="pres">
      <dgm:prSet presAssocID="{8F78ED7F-1B33-49D1-AD13-14E9573CB8A6}" presName="textNode" presStyleLbl="node1" presStyleIdx="1" presStyleCnt="3">
        <dgm:presLayoutVars>
          <dgm:bulletEnabled val="1"/>
        </dgm:presLayoutVars>
      </dgm:prSet>
      <dgm:spPr/>
    </dgm:pt>
    <dgm:pt modelId="{3BC23EB7-02D7-4DD6-BE56-598398F9A4DD}" type="pres">
      <dgm:prSet presAssocID="{28E8E42B-CB4D-4918-9384-F5D19D547118}" presName="sibTrans" presStyleCnt="0"/>
      <dgm:spPr/>
    </dgm:pt>
    <dgm:pt modelId="{B7948204-05CF-42AA-92E0-7EBFE3E37489}" type="pres">
      <dgm:prSet presAssocID="{C13D7380-5C41-47B6-88CA-C46338293A08}" presName="textNode" presStyleLbl="node1" presStyleIdx="2" presStyleCnt="3" custLinFactNeighborX="39869" custLinFactNeighborY="7421">
        <dgm:presLayoutVars>
          <dgm:bulletEnabled val="1"/>
        </dgm:presLayoutVars>
      </dgm:prSet>
      <dgm:spPr/>
    </dgm:pt>
  </dgm:ptLst>
  <dgm:cxnLst>
    <dgm:cxn modelId="{7F878F07-F589-48BE-A0A2-49BE9C17265B}" type="presOf" srcId="{1BCADB52-3C80-4DDE-AA00-7493C628CCE0}" destId="{94998ECC-1C06-4FB8-B1D2-3FF96530BC0B}" srcOrd="0" destOrd="0" presId="urn:microsoft.com/office/officeart/2005/8/layout/hProcess9"/>
    <dgm:cxn modelId="{34CCA914-9B9B-461B-86BB-D1DB884B2B4D}" type="presOf" srcId="{E68E0715-B60E-4B3E-B64D-0915C6C6863F}" destId="{10CB45E8-E2B1-470F-BD31-507883A50E13}" srcOrd="0" destOrd="0" presId="urn:microsoft.com/office/officeart/2005/8/layout/hProcess9"/>
    <dgm:cxn modelId="{8E66A52F-99C9-4A03-8B7E-48B2FEAA5846}" srcId="{E68E0715-B60E-4B3E-B64D-0915C6C6863F}" destId="{1BCADB52-3C80-4DDE-AA00-7493C628CCE0}" srcOrd="0" destOrd="0" parTransId="{DCD856F3-3648-4D18-9E43-A49ED358C82C}" sibTransId="{9490037B-C33F-4421-A53A-97E571B75B55}"/>
    <dgm:cxn modelId="{97C31452-2D05-4433-8994-85AAF627D7C7}" type="presOf" srcId="{8F78ED7F-1B33-49D1-AD13-14E9573CB8A6}" destId="{7A7068E3-381C-45E7-9CF4-24781F783586}" srcOrd="0" destOrd="0" presId="urn:microsoft.com/office/officeart/2005/8/layout/hProcess9"/>
    <dgm:cxn modelId="{200E009D-60F6-4FCA-A525-6483C0E0E2D4}" srcId="{E68E0715-B60E-4B3E-B64D-0915C6C6863F}" destId="{C13D7380-5C41-47B6-88CA-C46338293A08}" srcOrd="2" destOrd="0" parTransId="{CFE61468-1AEE-4F39-9A2A-AFA7ABBC305E}" sibTransId="{67E34D62-A3D2-45C9-9709-069800EEC325}"/>
    <dgm:cxn modelId="{F048CAAD-6CEE-42CC-B4A0-C3BF63531281}" type="presOf" srcId="{C13D7380-5C41-47B6-88CA-C46338293A08}" destId="{B7948204-05CF-42AA-92E0-7EBFE3E37489}" srcOrd="0" destOrd="0" presId="urn:microsoft.com/office/officeart/2005/8/layout/hProcess9"/>
    <dgm:cxn modelId="{AB886CFD-DAB5-40EF-A96E-AE5915CF91B6}" srcId="{E68E0715-B60E-4B3E-B64D-0915C6C6863F}" destId="{8F78ED7F-1B33-49D1-AD13-14E9573CB8A6}" srcOrd="1" destOrd="0" parTransId="{248D994A-F890-4E44-9CAB-DB00BE42ADD5}" sibTransId="{28E8E42B-CB4D-4918-9384-F5D19D547118}"/>
    <dgm:cxn modelId="{D3A6CDA9-4CC7-4761-8D4D-CE1034E65EEB}" type="presParOf" srcId="{10CB45E8-E2B1-470F-BD31-507883A50E13}" destId="{A6D933C2-8539-4736-A15F-8A343C91B3B7}" srcOrd="0" destOrd="0" presId="urn:microsoft.com/office/officeart/2005/8/layout/hProcess9"/>
    <dgm:cxn modelId="{E5D7EE0E-2F52-4D41-A874-62837871870C}" type="presParOf" srcId="{10CB45E8-E2B1-470F-BD31-507883A50E13}" destId="{AA8CC410-84D7-4A79-A3CD-9991FF279F47}" srcOrd="1" destOrd="0" presId="urn:microsoft.com/office/officeart/2005/8/layout/hProcess9"/>
    <dgm:cxn modelId="{F0C8E87D-ECAB-4712-8C07-3EA02F6408FC}" type="presParOf" srcId="{AA8CC410-84D7-4A79-A3CD-9991FF279F47}" destId="{94998ECC-1C06-4FB8-B1D2-3FF96530BC0B}" srcOrd="0" destOrd="0" presId="urn:microsoft.com/office/officeart/2005/8/layout/hProcess9"/>
    <dgm:cxn modelId="{552A15BC-90FB-4522-B8CE-0570C6C6FF00}" type="presParOf" srcId="{AA8CC410-84D7-4A79-A3CD-9991FF279F47}" destId="{839878D3-4D96-4CB2-86F5-064A80067891}" srcOrd="1" destOrd="0" presId="urn:microsoft.com/office/officeart/2005/8/layout/hProcess9"/>
    <dgm:cxn modelId="{57571017-CC46-474E-82C5-6F4EAEF0EA2C}" type="presParOf" srcId="{AA8CC410-84D7-4A79-A3CD-9991FF279F47}" destId="{7A7068E3-381C-45E7-9CF4-24781F783586}" srcOrd="2" destOrd="0" presId="urn:microsoft.com/office/officeart/2005/8/layout/hProcess9"/>
    <dgm:cxn modelId="{DCE2CB3F-EC37-486B-9C40-E1781B325CA5}" type="presParOf" srcId="{AA8CC410-84D7-4A79-A3CD-9991FF279F47}" destId="{3BC23EB7-02D7-4DD6-BE56-598398F9A4DD}" srcOrd="3" destOrd="0" presId="urn:microsoft.com/office/officeart/2005/8/layout/hProcess9"/>
    <dgm:cxn modelId="{94D47A86-CF56-4B07-9C27-984678E9920E}" type="presParOf" srcId="{AA8CC410-84D7-4A79-A3CD-9991FF279F47}" destId="{B7948204-05CF-42AA-92E0-7EBFE3E37489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D933C2-8539-4736-A15F-8A343C91B3B7}">
      <dsp:nvSpPr>
        <dsp:cNvPr id="0" name=""/>
        <dsp:cNvSpPr/>
      </dsp:nvSpPr>
      <dsp:spPr>
        <a:xfrm>
          <a:off x="568945" y="0"/>
          <a:ext cx="6448046" cy="36004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prstMaterial="plastic">
          <a:bevelT w="25400" h="25400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998ECC-1C06-4FB8-B1D2-3FF96530BC0B}">
      <dsp:nvSpPr>
        <dsp:cNvPr id="0" name=""/>
        <dsp:cNvSpPr/>
      </dsp:nvSpPr>
      <dsp:spPr>
        <a:xfrm>
          <a:off x="190618" y="1137784"/>
          <a:ext cx="2275781" cy="1440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 err="1"/>
            <a:t>Түсім</a:t>
          </a:r>
          <a:endParaRPr lang="en-US" sz="2300" kern="1200" dirty="0"/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/>
            <a:t>79275,1 </a:t>
          </a:r>
          <a:r>
            <a:rPr lang="ru-RU" sz="2300" kern="1200" dirty="0" err="1"/>
            <a:t>мын.тенге</a:t>
          </a:r>
          <a:endParaRPr lang="ru-RU" sz="2300" kern="1200" dirty="0"/>
        </a:p>
      </dsp:txBody>
      <dsp:txXfrm>
        <a:off x="260921" y="1208087"/>
        <a:ext cx="2135175" cy="1299554"/>
      </dsp:txXfrm>
    </dsp:sp>
    <dsp:sp modelId="{7A7068E3-381C-45E7-9CF4-24781F783586}">
      <dsp:nvSpPr>
        <dsp:cNvPr id="0" name=""/>
        <dsp:cNvSpPr/>
      </dsp:nvSpPr>
      <dsp:spPr>
        <a:xfrm>
          <a:off x="2649165" y="1080119"/>
          <a:ext cx="2275781" cy="1440160"/>
        </a:xfrm>
        <a:prstGeom prst="roundRect">
          <a:avLst/>
        </a:prstGeom>
        <a:solidFill>
          <a:schemeClr val="accent4">
            <a:lumMod val="40000"/>
            <a:lumOff val="60000"/>
            <a:alpha val="9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 err="1">
              <a:solidFill>
                <a:schemeClr val="tx2">
                  <a:lumMod val="75000"/>
                </a:schemeClr>
              </a:solidFill>
            </a:rPr>
            <a:t>Салықтар</a:t>
          </a:r>
          <a:r>
            <a:rPr lang="ru-RU" sz="2300" kern="1200" dirty="0">
              <a:solidFill>
                <a:schemeClr val="tx2">
                  <a:lumMod val="75000"/>
                </a:schemeClr>
              </a:solidFill>
            </a:rPr>
            <a:t> мен </a:t>
          </a:r>
          <a:r>
            <a:rPr lang="ru-RU" sz="2300" kern="1200" dirty="0" err="1">
              <a:solidFill>
                <a:schemeClr val="tx2">
                  <a:lumMod val="75000"/>
                </a:schemeClr>
              </a:solidFill>
            </a:rPr>
            <a:t>төлем</a:t>
          </a:r>
          <a:r>
            <a:rPr lang="ru-RU" sz="2300" kern="1200" dirty="0">
              <a:solidFill>
                <a:schemeClr val="tx2">
                  <a:lumMod val="75000"/>
                </a:schemeClr>
              </a:solidFill>
            </a:rPr>
            <a:t>  16481,7 </a:t>
          </a:r>
          <a:r>
            <a:rPr lang="ru-RU" sz="2300" kern="1200" dirty="0" err="1">
              <a:solidFill>
                <a:schemeClr val="tx2">
                  <a:lumMod val="75000"/>
                </a:schemeClr>
              </a:solidFill>
            </a:rPr>
            <a:t>мын</a:t>
          </a:r>
          <a:r>
            <a:rPr lang="ru-RU" sz="2300" kern="1200" dirty="0">
              <a:solidFill>
                <a:schemeClr val="tx2">
                  <a:lumMod val="75000"/>
                </a:schemeClr>
              </a:solidFill>
            </a:rPr>
            <a:t> тенге </a:t>
          </a:r>
        </a:p>
      </dsp:txBody>
      <dsp:txXfrm>
        <a:off x="2719468" y="1150422"/>
        <a:ext cx="2135175" cy="1299554"/>
      </dsp:txXfrm>
    </dsp:sp>
    <dsp:sp modelId="{B7948204-05CF-42AA-92E0-7EBFE3E37489}">
      <dsp:nvSpPr>
        <dsp:cNvPr id="0" name=""/>
        <dsp:cNvSpPr/>
      </dsp:nvSpPr>
      <dsp:spPr>
        <a:xfrm>
          <a:off x="5058464" y="1080119"/>
          <a:ext cx="2275781" cy="1440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300" kern="1200" dirty="0"/>
            <a:t>Шығындар</a:t>
          </a:r>
          <a:endParaRPr lang="ru-RU" sz="2300" kern="1200" dirty="0"/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/>
            <a:t> 72889,7мын тенге</a:t>
          </a:r>
        </a:p>
      </dsp:txBody>
      <dsp:txXfrm>
        <a:off x="5128767" y="1150422"/>
        <a:ext cx="2135175" cy="12995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D933C2-8539-4736-A15F-8A343C91B3B7}">
      <dsp:nvSpPr>
        <dsp:cNvPr id="0" name=""/>
        <dsp:cNvSpPr/>
      </dsp:nvSpPr>
      <dsp:spPr>
        <a:xfrm>
          <a:off x="888794" y="0"/>
          <a:ext cx="6610334" cy="3725416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prstMaterial="plastic">
          <a:bevelT w="25400" h="25400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998ECC-1C06-4FB8-B1D2-3FF96530BC0B}">
      <dsp:nvSpPr>
        <dsp:cNvPr id="0" name=""/>
        <dsp:cNvSpPr/>
      </dsp:nvSpPr>
      <dsp:spPr>
        <a:xfrm>
          <a:off x="251362" y="1120769"/>
          <a:ext cx="2333059" cy="14901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100" kern="1200" dirty="0"/>
            <a:t>Түсім</a:t>
          </a:r>
          <a:endParaRPr lang="en-US" sz="2100" kern="1200" dirty="0"/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87079,8 </a:t>
          </a:r>
          <a:r>
            <a:rPr lang="ru-RU" sz="2100" kern="1200" dirty="0" err="1"/>
            <a:t>мын</a:t>
          </a:r>
          <a:r>
            <a:rPr lang="ru-RU" sz="2100" kern="1200" dirty="0"/>
            <a:t> тенге</a:t>
          </a:r>
        </a:p>
      </dsp:txBody>
      <dsp:txXfrm>
        <a:off x="324106" y="1193513"/>
        <a:ext cx="2187571" cy="1344678"/>
      </dsp:txXfrm>
    </dsp:sp>
    <dsp:sp modelId="{7A7068E3-381C-45E7-9CF4-24781F783586}">
      <dsp:nvSpPr>
        <dsp:cNvPr id="0" name=""/>
        <dsp:cNvSpPr/>
      </dsp:nvSpPr>
      <dsp:spPr>
        <a:xfrm>
          <a:off x="2721902" y="1117624"/>
          <a:ext cx="2333059" cy="1490166"/>
        </a:xfrm>
        <a:prstGeom prst="roundRect">
          <a:avLst/>
        </a:prstGeom>
        <a:solidFill>
          <a:schemeClr val="accent4">
            <a:lumMod val="40000"/>
            <a:lumOff val="60000"/>
            <a:alpha val="9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 err="1">
              <a:solidFill>
                <a:schemeClr val="tx2">
                  <a:lumMod val="75000"/>
                </a:schemeClr>
              </a:solidFill>
            </a:rPr>
            <a:t>Салықтар</a:t>
          </a:r>
          <a:r>
            <a:rPr lang="ru-RU" sz="2100" kern="1200" dirty="0">
              <a:solidFill>
                <a:schemeClr val="tx2">
                  <a:lumMod val="75000"/>
                </a:schemeClr>
              </a:solidFill>
            </a:rPr>
            <a:t> мен </a:t>
          </a:r>
          <a:r>
            <a:rPr lang="ru-RU" sz="2100" kern="1200" dirty="0" err="1">
              <a:solidFill>
                <a:schemeClr val="tx2">
                  <a:lumMod val="75000"/>
                </a:schemeClr>
              </a:solidFill>
            </a:rPr>
            <a:t>төлем</a:t>
          </a:r>
          <a:r>
            <a:rPr lang="ru-RU" sz="2100" kern="1200" dirty="0">
              <a:solidFill>
                <a:schemeClr val="tx2">
                  <a:lumMod val="75000"/>
                </a:schemeClr>
              </a:solidFill>
            </a:rPr>
            <a:t>           20045,2 </a:t>
          </a:r>
          <a:r>
            <a:rPr lang="ru-RU" sz="2100" kern="1200" dirty="0" err="1">
              <a:solidFill>
                <a:schemeClr val="tx2">
                  <a:lumMod val="75000"/>
                </a:schemeClr>
              </a:solidFill>
            </a:rPr>
            <a:t>мын</a:t>
          </a:r>
          <a:r>
            <a:rPr lang="ru-RU" sz="2100" kern="1200" dirty="0">
              <a:solidFill>
                <a:schemeClr val="tx2">
                  <a:lumMod val="75000"/>
                </a:schemeClr>
              </a:solidFill>
            </a:rPr>
            <a:t> тенге</a:t>
          </a:r>
        </a:p>
      </dsp:txBody>
      <dsp:txXfrm>
        <a:off x="2794646" y="1190368"/>
        <a:ext cx="2187571" cy="1344678"/>
      </dsp:txXfrm>
    </dsp:sp>
    <dsp:sp modelId="{B7948204-05CF-42AA-92E0-7EBFE3E37489}">
      <dsp:nvSpPr>
        <dsp:cNvPr id="0" name=""/>
        <dsp:cNvSpPr/>
      </dsp:nvSpPr>
      <dsp:spPr>
        <a:xfrm>
          <a:off x="5242182" y="1228210"/>
          <a:ext cx="2333059" cy="14901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100" kern="1200" dirty="0"/>
            <a:t>Шығындар</a:t>
          </a:r>
          <a:endParaRPr lang="ru-RU" sz="2100" kern="1200" dirty="0"/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81615,7мын тенге</a:t>
          </a:r>
        </a:p>
      </dsp:txBody>
      <dsp:txXfrm>
        <a:off x="5314926" y="1300954"/>
        <a:ext cx="2187571" cy="13446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351" cy="49767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728" y="1"/>
            <a:ext cx="2946351" cy="49767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6F1A54-E219-4D8A-ACAD-2C59CE781029}" type="datetimeFigureOut">
              <a:rPr lang="ru-RU" smtClean="0"/>
              <a:pPr/>
              <a:t>10.08.2026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959"/>
            <a:ext cx="2946351" cy="49767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728" y="9428959"/>
            <a:ext cx="2946351" cy="49767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36DA1E-390C-433A-B01A-F4EF802D20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66920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10.08.2026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10.08.2026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10.08.2026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10.08.2026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10.08.2026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10.08.2026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10.08.2026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10.08.2026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10.08.2026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10.08.2026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10.08.2026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CA263E-C3CC-4BA7-ADE7-AA90223842B2}" type="datetimeFigureOut">
              <a:rPr lang="ru-RU" smtClean="0"/>
              <a:pPr/>
              <a:t>10.08.2026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066476248"/>
              </p:ext>
            </p:extLst>
          </p:nvPr>
        </p:nvGraphicFramePr>
        <p:xfrm>
          <a:off x="1331639" y="476672"/>
          <a:ext cx="7585937" cy="36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965291" y="188640"/>
            <a:ext cx="72216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u="sng" dirty="0" err="1"/>
              <a:t>Златополье</a:t>
            </a:r>
            <a:r>
              <a:rPr lang="ru-RU" sz="2800" b="1" u="sng" dirty="0"/>
              <a:t> </a:t>
            </a:r>
            <a:r>
              <a:rPr lang="kk-KZ" sz="2800" b="1" u="sng"/>
              <a:t>округінің</a:t>
            </a:r>
            <a:r>
              <a:rPr lang="ru-RU" sz="2800" b="1" u="sng"/>
              <a:t> </a:t>
            </a:r>
            <a:r>
              <a:rPr lang="ru-RU" sz="2800" b="1" u="sng" dirty="0" err="1"/>
              <a:t>бюджетінің</a:t>
            </a:r>
            <a:r>
              <a:rPr lang="ru-RU" sz="2800" b="1" u="sng" dirty="0"/>
              <a:t> </a:t>
            </a:r>
            <a:r>
              <a:rPr lang="ru-RU" sz="2800" b="1" u="sng" dirty="0" err="1"/>
              <a:t>атқарылуы</a:t>
            </a:r>
            <a:endParaRPr lang="ru-RU" sz="2800" b="1" u="sng" dirty="0"/>
          </a:p>
        </p:txBody>
      </p:sp>
      <p:sp>
        <p:nvSpPr>
          <p:cNvPr id="4" name="TextBox 3"/>
          <p:cNvSpPr txBox="1"/>
          <p:nvPr/>
        </p:nvSpPr>
        <p:spPr>
          <a:xfrm>
            <a:off x="7596336" y="836712"/>
            <a:ext cx="12987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err="1"/>
              <a:t>мын.теңге</a:t>
            </a:r>
            <a:endParaRPr lang="ru-RU" i="1" dirty="0"/>
          </a:p>
        </p:txBody>
      </p:sp>
      <p:sp>
        <p:nvSpPr>
          <p:cNvPr id="8" name="TextBox 7"/>
          <p:cNvSpPr txBox="1"/>
          <p:nvPr/>
        </p:nvSpPr>
        <p:spPr>
          <a:xfrm>
            <a:off x="107504" y="4221088"/>
            <a:ext cx="1433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01.08.2026 </a:t>
            </a:r>
            <a:r>
              <a:rPr lang="ru-RU" sz="1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г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0551" y="1340768"/>
            <a:ext cx="1242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01.08.2025</a:t>
            </a: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2920257034"/>
              </p:ext>
            </p:extLst>
          </p:nvPr>
        </p:nvGraphicFramePr>
        <p:xfrm>
          <a:off x="1187624" y="3284984"/>
          <a:ext cx="7776864" cy="3725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ыноска 1 (граница и черта) 3"/>
          <p:cNvSpPr/>
          <p:nvPr/>
        </p:nvSpPr>
        <p:spPr>
          <a:xfrm>
            <a:off x="4343819" y="633697"/>
            <a:ext cx="4248472" cy="612648"/>
          </a:xfrm>
          <a:prstGeom prst="accentBorderCallout1">
            <a:avLst>
              <a:gd name="adj1" fmla="val 18750"/>
              <a:gd name="adj2" fmla="val -8333"/>
              <a:gd name="adj3" fmla="val 270393"/>
              <a:gd name="adj4" fmla="val -6114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Блок-схема: процесс 4"/>
          <p:cNvSpPr/>
          <p:nvPr/>
        </p:nvSpPr>
        <p:spPr>
          <a:xfrm>
            <a:off x="539552" y="692696"/>
            <a:ext cx="1224136" cy="5832648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 rot="16200000">
            <a:off x="-1606967" y="3095964"/>
            <a:ext cx="56166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err="1"/>
              <a:t>Аудан</a:t>
            </a:r>
            <a:r>
              <a:rPr lang="ru-RU" sz="2800" dirty="0"/>
              <a:t> </a:t>
            </a:r>
            <a:r>
              <a:rPr lang="ru-RU" sz="2800" dirty="0" err="1"/>
              <a:t>бюджетінің</a:t>
            </a:r>
            <a:r>
              <a:rPr lang="ru-RU" sz="2800" dirty="0"/>
              <a:t> </a:t>
            </a:r>
            <a:r>
              <a:rPr lang="ru-RU" sz="2800" dirty="0" err="1"/>
              <a:t>түсімдері</a:t>
            </a:r>
            <a:r>
              <a:rPr lang="ru-RU" sz="2800" dirty="0"/>
              <a:t> </a:t>
            </a:r>
            <a:r>
              <a:rPr lang="ru-RU" sz="2800" b="1" dirty="0"/>
              <a:t>87079,8 </a:t>
            </a:r>
            <a:r>
              <a:rPr lang="ru-RU" sz="2800" b="1" dirty="0" err="1"/>
              <a:t>мын</a:t>
            </a:r>
            <a:r>
              <a:rPr lang="ru-RU" sz="2800" b="1" dirty="0"/>
              <a:t>. </a:t>
            </a:r>
            <a:r>
              <a:rPr lang="ru-RU" sz="2800" dirty="0" err="1"/>
              <a:t>теңге</a:t>
            </a:r>
            <a:endParaRPr lang="ru-RU" sz="2800" i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716016" y="757788"/>
            <a:ext cx="36504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Кірістер</a:t>
            </a:r>
            <a:r>
              <a:rPr lang="ru-RU" dirty="0"/>
              <a:t> 87079,8 </a:t>
            </a:r>
            <a:r>
              <a:rPr lang="ru-RU" b="1" dirty="0" err="1"/>
              <a:t>мын</a:t>
            </a:r>
            <a:r>
              <a:rPr lang="ru-RU" b="1" dirty="0"/>
              <a:t>. </a:t>
            </a:r>
            <a:r>
              <a:rPr lang="ru-RU" dirty="0" err="1"/>
              <a:t>теңге</a:t>
            </a:r>
            <a:endParaRPr lang="ru-RU" i="1" dirty="0"/>
          </a:p>
        </p:txBody>
      </p:sp>
      <p:sp>
        <p:nvSpPr>
          <p:cNvPr id="9" name="Выноска 1 (граница и черта) 8"/>
          <p:cNvSpPr/>
          <p:nvPr/>
        </p:nvSpPr>
        <p:spPr>
          <a:xfrm>
            <a:off x="4263143" y="4646413"/>
            <a:ext cx="4248472" cy="643800"/>
          </a:xfrm>
          <a:prstGeom prst="accentBorderCallout1">
            <a:avLst>
              <a:gd name="adj1" fmla="val 18750"/>
              <a:gd name="adj2" fmla="val -8333"/>
              <a:gd name="adj3" fmla="val -233578"/>
              <a:gd name="adj4" fmla="val -59083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343819" y="4675337"/>
            <a:ext cx="41526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 </a:t>
            </a:r>
            <a:r>
              <a:rPr lang="ru-RU" dirty="0" err="1"/>
              <a:t>Бюджеттік</a:t>
            </a:r>
            <a:r>
              <a:rPr lang="ru-RU" dirty="0"/>
              <a:t> </a:t>
            </a:r>
            <a:r>
              <a:rPr lang="ru-RU" dirty="0" err="1"/>
              <a:t>кредиттерді</a:t>
            </a:r>
            <a:r>
              <a:rPr lang="ru-RU" dirty="0"/>
              <a:t> </a:t>
            </a:r>
            <a:r>
              <a:rPr lang="ru-RU" dirty="0" err="1"/>
              <a:t>өтеу</a:t>
            </a:r>
            <a:endParaRPr lang="ru-RU" dirty="0"/>
          </a:p>
          <a:p>
            <a:pPr algn="ctr"/>
            <a:r>
              <a:rPr lang="ru-RU" b="1" dirty="0"/>
              <a:t>0,0</a:t>
            </a:r>
            <a:r>
              <a:rPr lang="ru-RU" dirty="0"/>
              <a:t>теңге</a:t>
            </a:r>
          </a:p>
        </p:txBody>
      </p:sp>
      <p:sp>
        <p:nvSpPr>
          <p:cNvPr id="12" name="Выноска 1 (граница и черта) 11"/>
          <p:cNvSpPr/>
          <p:nvPr/>
        </p:nvSpPr>
        <p:spPr>
          <a:xfrm>
            <a:off x="4263143" y="5361832"/>
            <a:ext cx="4248472" cy="613081"/>
          </a:xfrm>
          <a:prstGeom prst="accentBorderCallout1">
            <a:avLst>
              <a:gd name="adj1" fmla="val 18750"/>
              <a:gd name="adj2" fmla="val -8333"/>
              <a:gd name="adj3" fmla="val -261168"/>
              <a:gd name="adj4" fmla="val -59373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175956" y="5290213"/>
            <a:ext cx="43204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err="1"/>
              <a:t>Қаржы</a:t>
            </a:r>
            <a:r>
              <a:rPr lang="ru-RU" dirty="0"/>
              <a:t> </a:t>
            </a:r>
            <a:r>
              <a:rPr lang="ru-RU" dirty="0" err="1"/>
              <a:t>активтерін</a:t>
            </a:r>
            <a:r>
              <a:rPr lang="ru-RU" dirty="0"/>
              <a:t> </a:t>
            </a:r>
            <a:r>
              <a:rPr lang="ru-RU" dirty="0" err="1"/>
              <a:t>сатудан</a:t>
            </a:r>
            <a:r>
              <a:rPr lang="ru-RU" dirty="0"/>
              <a:t> </a:t>
            </a:r>
            <a:r>
              <a:rPr lang="ru-RU" dirty="0" err="1"/>
              <a:t>түсетін</a:t>
            </a:r>
            <a:r>
              <a:rPr lang="ru-RU" dirty="0"/>
              <a:t> 0,0</a:t>
            </a:r>
            <a:r>
              <a:rPr lang="ru-RU" b="1" dirty="0"/>
              <a:t>. </a:t>
            </a:r>
            <a:r>
              <a:rPr lang="ru-RU" dirty="0" err="1"/>
              <a:t>теңге</a:t>
            </a:r>
            <a:r>
              <a:rPr lang="ru-RU" dirty="0"/>
              <a:t> </a:t>
            </a:r>
          </a:p>
        </p:txBody>
      </p:sp>
      <p:sp>
        <p:nvSpPr>
          <p:cNvPr id="20" name="Выноска 2 (граница и черта) 19"/>
          <p:cNvSpPr/>
          <p:nvPr/>
        </p:nvSpPr>
        <p:spPr>
          <a:xfrm>
            <a:off x="5364088" y="3699595"/>
            <a:ext cx="3240360" cy="612648"/>
          </a:xfrm>
          <a:prstGeom prst="accentBorderCallout2">
            <a:avLst>
              <a:gd name="adj1" fmla="val 18750"/>
              <a:gd name="adj2" fmla="val -8333"/>
              <a:gd name="adj3" fmla="val 20767"/>
              <a:gd name="adj4" fmla="val -23162"/>
              <a:gd name="adj5" fmla="val -97718"/>
              <a:gd name="adj6" fmla="val -23224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Выноска 2 (граница и черта) 20"/>
          <p:cNvSpPr/>
          <p:nvPr/>
        </p:nvSpPr>
        <p:spPr>
          <a:xfrm>
            <a:off x="5364088" y="1517551"/>
            <a:ext cx="3240360" cy="612648"/>
          </a:xfrm>
          <a:prstGeom prst="accentBorderCallout2">
            <a:avLst>
              <a:gd name="adj1" fmla="val 18750"/>
              <a:gd name="adj2" fmla="val -8333"/>
              <a:gd name="adj3" fmla="val 20767"/>
              <a:gd name="adj4" fmla="val -23162"/>
              <a:gd name="adj5" fmla="val -41358"/>
              <a:gd name="adj6" fmla="val -22959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Выноска 2 (граница и черта) 21"/>
          <p:cNvSpPr/>
          <p:nvPr/>
        </p:nvSpPr>
        <p:spPr>
          <a:xfrm>
            <a:off x="5364088" y="2244950"/>
            <a:ext cx="3240360" cy="612648"/>
          </a:xfrm>
          <a:prstGeom prst="accentBorderCallout2">
            <a:avLst>
              <a:gd name="adj1" fmla="val 18750"/>
              <a:gd name="adj2" fmla="val -8333"/>
              <a:gd name="adj3" fmla="val 20767"/>
              <a:gd name="adj4" fmla="val -23162"/>
              <a:gd name="adj5" fmla="val -103312"/>
              <a:gd name="adj6" fmla="val -23225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Выноска 2 (граница и черта) 22"/>
          <p:cNvSpPr/>
          <p:nvPr/>
        </p:nvSpPr>
        <p:spPr>
          <a:xfrm>
            <a:off x="5364088" y="2960369"/>
            <a:ext cx="3240360" cy="612648"/>
          </a:xfrm>
          <a:prstGeom prst="accentBorderCallout2">
            <a:avLst>
              <a:gd name="adj1" fmla="val 18750"/>
              <a:gd name="adj2" fmla="val -8333"/>
              <a:gd name="adj3" fmla="val 20767"/>
              <a:gd name="adj4" fmla="val -23162"/>
              <a:gd name="adj5" fmla="val -103312"/>
              <a:gd name="adj6" fmla="val -23225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5451485" y="2982585"/>
            <a:ext cx="31683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 err="1"/>
              <a:t>Негізгі</a:t>
            </a:r>
            <a:r>
              <a:rPr lang="ru-RU" sz="1400" i="1" dirty="0"/>
              <a:t> </a:t>
            </a:r>
            <a:r>
              <a:rPr lang="ru-RU" sz="1400" i="1" dirty="0" err="1"/>
              <a:t>капиталды</a:t>
            </a:r>
            <a:r>
              <a:rPr lang="ru-RU" sz="1400" i="1" dirty="0"/>
              <a:t> </a:t>
            </a:r>
            <a:r>
              <a:rPr lang="ru-RU" sz="1400" i="1" dirty="0" err="1"/>
              <a:t>сатудан</a:t>
            </a:r>
            <a:r>
              <a:rPr lang="ru-RU" sz="1400" i="1" dirty="0"/>
              <a:t> </a:t>
            </a:r>
            <a:r>
              <a:rPr lang="ru-RU" sz="1400" i="1" dirty="0" err="1"/>
              <a:t>түсетін</a:t>
            </a:r>
            <a:r>
              <a:rPr lang="ru-RU" sz="1400" i="1" dirty="0"/>
              <a:t> </a:t>
            </a:r>
            <a:r>
              <a:rPr lang="ru-RU" sz="1400" i="1" dirty="0" err="1"/>
              <a:t>түсімдер</a:t>
            </a:r>
            <a:r>
              <a:rPr lang="en-US" sz="1400" i="1" dirty="0"/>
              <a:t> </a:t>
            </a:r>
            <a:r>
              <a:rPr lang="ru-RU" sz="1400" b="1" i="1" dirty="0"/>
              <a:t>0,0</a:t>
            </a:r>
            <a:r>
              <a:rPr lang="ru-RU" sz="1400" i="1" dirty="0"/>
              <a:t>. </a:t>
            </a:r>
            <a:r>
              <a:rPr lang="ru-RU" sz="1400" i="1" dirty="0" err="1"/>
              <a:t>теңге</a:t>
            </a:r>
            <a:r>
              <a:rPr lang="ru-RU" sz="1400" i="1" dirty="0"/>
              <a:t> 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5472100" y="2262505"/>
            <a:ext cx="30243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/>
              <a:t> </a:t>
            </a:r>
            <a:r>
              <a:rPr lang="ru-RU" sz="1400" i="1" dirty="0"/>
              <a:t> </a:t>
            </a:r>
            <a:r>
              <a:rPr lang="ru-RU" sz="1400" i="1" dirty="0" err="1"/>
              <a:t>Салықтық</a:t>
            </a:r>
            <a:r>
              <a:rPr lang="ru-RU" sz="1400" i="1" dirty="0"/>
              <a:t> </a:t>
            </a:r>
            <a:r>
              <a:rPr lang="ru-RU" sz="1400" i="1" dirty="0" err="1"/>
              <a:t>емес</a:t>
            </a:r>
            <a:r>
              <a:rPr lang="ru-RU" sz="1400" i="1" dirty="0"/>
              <a:t> </a:t>
            </a:r>
            <a:r>
              <a:rPr lang="ru-RU" sz="1400" i="1" dirty="0" err="1"/>
              <a:t>түсімдер</a:t>
            </a:r>
            <a:endParaRPr lang="ru-RU" sz="1400" i="1" dirty="0"/>
          </a:p>
          <a:p>
            <a:r>
              <a:rPr lang="ru-RU" sz="1400" b="1" i="1" dirty="0"/>
              <a:t>0. </a:t>
            </a:r>
            <a:r>
              <a:rPr lang="ru-RU" sz="1400" i="1" dirty="0" err="1"/>
              <a:t>теңге</a:t>
            </a:r>
            <a:r>
              <a:rPr lang="ru-RU" sz="1400" i="1" dirty="0"/>
              <a:t> 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5436096" y="1526916"/>
            <a:ext cx="30963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 err="1"/>
              <a:t>Салық</a:t>
            </a:r>
            <a:r>
              <a:rPr lang="ru-RU" sz="1400" i="1" dirty="0"/>
              <a:t> </a:t>
            </a:r>
            <a:r>
              <a:rPr lang="ru-RU" sz="1400" i="1" dirty="0" err="1"/>
              <a:t>түсімдері</a:t>
            </a:r>
            <a:r>
              <a:rPr lang="en-US" sz="1400" i="1" dirty="0"/>
              <a:t> </a:t>
            </a:r>
            <a:endParaRPr lang="ru-RU" sz="1400" i="1" dirty="0"/>
          </a:p>
          <a:p>
            <a:r>
              <a:rPr lang="ru-RU" sz="1400" b="1" i="1" dirty="0"/>
              <a:t>20045,2 </a:t>
            </a:r>
            <a:r>
              <a:rPr lang="ru-RU" sz="1400" b="1" i="1" dirty="0" err="1"/>
              <a:t>мын.</a:t>
            </a:r>
            <a:r>
              <a:rPr lang="ru-RU" sz="1400" i="1" dirty="0" err="1"/>
              <a:t>теңге</a:t>
            </a:r>
            <a:r>
              <a:rPr lang="ru-RU" sz="1400" i="1" dirty="0"/>
              <a:t> 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5476381" y="3727848"/>
            <a:ext cx="22440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i="1" dirty="0"/>
              <a:t> </a:t>
            </a:r>
            <a:r>
              <a:rPr lang="ru-RU" sz="1400" i="1" dirty="0" err="1"/>
              <a:t>Трансферттер</a:t>
            </a:r>
            <a:r>
              <a:rPr lang="ru-RU" sz="1400" i="1" dirty="0"/>
              <a:t> </a:t>
            </a:r>
            <a:r>
              <a:rPr lang="ru-RU" sz="1400" i="1" dirty="0" err="1"/>
              <a:t>түсімдері</a:t>
            </a:r>
            <a:endParaRPr lang="ru-RU" sz="1400" i="1" dirty="0"/>
          </a:p>
          <a:p>
            <a:r>
              <a:rPr lang="ru-RU" sz="1400" b="1" i="1" dirty="0"/>
              <a:t>67020,6 </a:t>
            </a:r>
            <a:r>
              <a:rPr lang="ru-RU" sz="1400" b="1" i="1" dirty="0" err="1"/>
              <a:t>мын</a:t>
            </a:r>
            <a:r>
              <a:rPr lang="ru-RU" sz="1400" i="1" dirty="0"/>
              <a:t>. </a:t>
            </a:r>
            <a:r>
              <a:rPr lang="ru-RU" sz="1400" i="1" dirty="0" err="1"/>
              <a:t>теңге</a:t>
            </a:r>
            <a:r>
              <a:rPr lang="ru-RU" sz="1400" i="1" dirty="0"/>
              <a:t> 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1133419" y="134016"/>
            <a:ext cx="6596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u="sng" dirty="0"/>
              <a:t>2026 </a:t>
            </a:r>
            <a:r>
              <a:rPr lang="ru-RU" b="1" u="sng" dirty="0" err="1"/>
              <a:t>жылғы</a:t>
            </a:r>
            <a:r>
              <a:rPr lang="ru-RU" b="1" u="sng" dirty="0"/>
              <a:t> 1.08 </a:t>
            </a:r>
            <a:r>
              <a:rPr lang="ru-RU" b="1" u="sng" dirty="0" err="1"/>
              <a:t>жағдай</a:t>
            </a:r>
            <a:r>
              <a:rPr lang="ru-RU" b="1" u="sng" dirty="0"/>
              <a:t> </a:t>
            </a:r>
            <a:r>
              <a:rPr lang="ru-RU" b="1" u="sng" dirty="0" err="1"/>
              <a:t>бойынша</a:t>
            </a:r>
            <a:r>
              <a:rPr lang="ru-RU" b="1" u="sng" dirty="0"/>
              <a:t> </a:t>
            </a:r>
            <a:r>
              <a:rPr lang="ru-RU" b="1" u="sng" dirty="0" err="1"/>
              <a:t>аудан</a:t>
            </a:r>
            <a:r>
              <a:rPr lang="ru-RU" b="1" u="sng" dirty="0"/>
              <a:t> </a:t>
            </a:r>
            <a:r>
              <a:rPr lang="ru-RU" b="1" u="sng" dirty="0" err="1"/>
              <a:t>бюджетінің</a:t>
            </a:r>
            <a:r>
              <a:rPr lang="ru-RU" b="1" u="sng" dirty="0"/>
              <a:t> </a:t>
            </a:r>
            <a:r>
              <a:rPr lang="ru-RU" b="1" u="sng" dirty="0" err="1"/>
              <a:t>түсімдері</a:t>
            </a:r>
            <a:r>
              <a:rPr lang="ru-RU" b="1" u="sng" dirty="0"/>
              <a:t> </a:t>
            </a:r>
          </a:p>
        </p:txBody>
      </p:sp>
      <p:sp>
        <p:nvSpPr>
          <p:cNvPr id="19" name="Выноска 1 (граница и черта) 18"/>
          <p:cNvSpPr/>
          <p:nvPr/>
        </p:nvSpPr>
        <p:spPr>
          <a:xfrm>
            <a:off x="4263143" y="6046532"/>
            <a:ext cx="4248472" cy="667174"/>
          </a:xfrm>
          <a:prstGeom prst="accentBorderCallout1">
            <a:avLst>
              <a:gd name="adj1" fmla="val 18750"/>
              <a:gd name="adj2" fmla="val -8333"/>
              <a:gd name="adj3" fmla="val -274221"/>
              <a:gd name="adj4" fmla="val -5928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b="1" dirty="0" err="1"/>
              <a:t>Қарыздардың</a:t>
            </a:r>
            <a:r>
              <a:rPr lang="ru-RU" b="1" dirty="0"/>
              <a:t> </a:t>
            </a:r>
            <a:r>
              <a:rPr lang="ru-RU" b="1" dirty="0" err="1"/>
              <a:t>түсуі</a:t>
            </a:r>
            <a:r>
              <a:rPr lang="ru-RU" b="1" dirty="0"/>
              <a:t> 0,0 </a:t>
            </a:r>
            <a:r>
              <a:rPr lang="ru-RU" dirty="0" err="1"/>
              <a:t>теңге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231955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1735</TotalTime>
  <Words>103</Words>
  <Application>Microsoft Office PowerPoint</Application>
  <PresentationFormat>Экран (4:3)</PresentationFormat>
  <Paragraphs>28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Calibri</vt:lpstr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205</cp:revision>
  <cp:lastPrinted>2022-01-06T04:08:56Z</cp:lastPrinted>
  <dcterms:created xsi:type="dcterms:W3CDTF">2017-09-08T10:51:51Z</dcterms:created>
  <dcterms:modified xsi:type="dcterms:W3CDTF">2026-08-10T07:07:16Z</dcterms:modified>
</cp:coreProperties>
</file>