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2"/>
  </p:sldMasterIdLst>
  <p:notesMasterIdLst>
    <p:notesMasterId r:id="rId22"/>
  </p:notesMasterIdLst>
  <p:handoutMasterIdLst>
    <p:handoutMasterId r:id="rId23"/>
  </p:handoutMasterIdLst>
  <p:sldIdLst>
    <p:sldId id="256" r:id="rId3"/>
    <p:sldId id="291" r:id="rId4"/>
    <p:sldId id="306" r:id="rId5"/>
    <p:sldId id="380" r:id="rId6"/>
    <p:sldId id="307" r:id="rId7"/>
    <p:sldId id="323" r:id="rId8"/>
    <p:sldId id="316" r:id="rId9"/>
    <p:sldId id="324" r:id="rId10"/>
    <p:sldId id="318" r:id="rId11"/>
    <p:sldId id="319" r:id="rId12"/>
    <p:sldId id="382" r:id="rId13"/>
    <p:sldId id="367" r:id="rId14"/>
    <p:sldId id="368" r:id="rId15"/>
    <p:sldId id="383" r:id="rId16"/>
    <p:sldId id="384" r:id="rId17"/>
    <p:sldId id="385" r:id="rId18"/>
    <p:sldId id="346" r:id="rId19"/>
    <p:sldId id="350" r:id="rId20"/>
    <p:sldId id="387" r:id="rId21"/>
  </p:sldIdLst>
  <p:sldSz cx="9144000" cy="6858000" type="screen4x3"/>
  <p:notesSz cx="6735763" cy="9866313"/>
  <p:defaultTextStyle>
    <a:defPPr>
      <a:defRPr lang="ru-RU"/>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008000"/>
    <a:srgbClr val="33CC33"/>
    <a:srgbClr val="0066FF"/>
    <a:srgbClr val="0000FF"/>
    <a:srgbClr val="FF0000"/>
    <a:srgbClr val="FFEAD5"/>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6"/>
    <p:restoredTop sz="80616"/>
  </p:normalViewPr>
  <p:slideViewPr>
    <p:cSldViewPr showGuides="1">
      <p:cViewPr varScale="1">
        <p:scale>
          <a:sx n="73" d="100"/>
          <a:sy n="73" d="100"/>
        </p:scale>
        <p:origin x="72"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0" y="0"/>
            <a:ext cx="2919413" cy="493713"/>
          </a:xfrm>
          <a:prstGeom prst="rect">
            <a:avLst/>
          </a:prstGeom>
          <a:noFill/>
          <a:ln>
            <a:noFill/>
          </a:ln>
          <a:effectLst/>
        </p:spPr>
        <p:txBody>
          <a:bodyPr vert="horz" wrap="square" lIns="91440" tIns="45720" rIns="91440" bIns="45720" numCol="1" anchor="t" anchorCtr="0" compatLnSpc="1"/>
          <a:lstStyle>
            <a:lvl1pPr eaLnBrk="1" hangingPunct="1">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82275" name="Rectangle 3"/>
          <p:cNvSpPr>
            <a:spLocks noGrp="1" noChangeArrowheads="1"/>
          </p:cNvSpPr>
          <p:nvPr>
            <p:ph type="dt" sz="quarter" idx="1"/>
          </p:nvPr>
        </p:nvSpPr>
        <p:spPr bwMode="auto">
          <a:xfrm>
            <a:off x="3814763" y="0"/>
            <a:ext cx="2919413" cy="493713"/>
          </a:xfrm>
          <a:prstGeom prst="rect">
            <a:avLst/>
          </a:prstGeom>
          <a:noFill/>
          <a:ln>
            <a:noFill/>
          </a:ln>
          <a:effectLst/>
        </p:spPr>
        <p:txBody>
          <a:bodyPr vert="horz" wrap="square" lIns="91440" tIns="45720" rIns="91440" bIns="45720" numCol="1" anchor="t" anchorCtr="0" compatLnSpc="1"/>
          <a:lstStyle>
            <a:lvl1pPr algn="r" eaLnBrk="1" hangingPunct="1">
              <a:defRPr sz="1200">
                <a:latin typeface="Arial" panose="020B0604020202020204" pitchFamily="34" charset="0"/>
                <a:cs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82276" name="Rectangle 4"/>
          <p:cNvSpPr>
            <a:spLocks noGrp="1" noChangeArrowheads="1"/>
          </p:cNvSpPr>
          <p:nvPr>
            <p:ph type="ftr" sz="quarter" idx="2"/>
          </p:nvPr>
        </p:nvSpPr>
        <p:spPr bwMode="auto">
          <a:xfrm>
            <a:off x="0" y="9371013"/>
            <a:ext cx="2919413" cy="493713"/>
          </a:xfrm>
          <a:prstGeom prst="rect">
            <a:avLst/>
          </a:prstGeom>
          <a:noFill/>
          <a:ln>
            <a:noFill/>
          </a:ln>
          <a:effectLst/>
        </p:spPr>
        <p:txBody>
          <a:bodyPr vert="horz" wrap="square" lIns="91440" tIns="45720" rIns="91440" bIns="45720" numCol="1" anchor="b" anchorCtr="0" compatLnSpc="1"/>
          <a:lstStyle>
            <a:lvl1pPr eaLnBrk="1" hangingPunct="1">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82277" name="Rectangle 5"/>
          <p:cNvSpPr>
            <a:spLocks noGrp="1" noChangeArrowheads="1"/>
          </p:cNvSpPr>
          <p:nvPr>
            <p:ph type="sldNum" sz="quarter" idx="3"/>
          </p:nvPr>
        </p:nvSpPr>
        <p:spPr bwMode="auto">
          <a:xfrm>
            <a:off x="3814763" y="9371013"/>
            <a:ext cx="2919413" cy="493713"/>
          </a:xfrm>
          <a:prstGeom prst="rect">
            <a:avLst/>
          </a:prstGeom>
          <a:noFill/>
          <a:ln>
            <a:noFill/>
          </a:ln>
          <a:effectLst/>
        </p:spPr>
        <p:txBody>
          <a:bodyPr vert="horz" wrap="square" lIns="91440" tIns="45720" rIns="91440" bIns="45720" numCol="1" anchor="b" anchorCtr="0" compatLnSpc="1"/>
          <a:lstStyle/>
          <a:p>
            <a:pPr lvl="0" algn="r" eaLnBrk="1" hangingPunct="1">
              <a:buNone/>
            </a:pPr>
            <a:fld id="{9A0DB2DC-4C9A-4742-B13C-FB6460FD3503}" type="slidenum">
              <a:rPr lang="ru-RU" altLang="ru-RU" sz="1200" dirty="0"/>
              <a:t>‹#›</a:t>
            </a:fld>
            <a:endParaRPr lang="ru-RU" altLang="ru-RU" sz="120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19413" cy="493713"/>
          </a:xfrm>
          <a:prstGeom prst="rect">
            <a:avLst/>
          </a:prstGeom>
          <a:noFill/>
          <a:ln w="9525">
            <a:noFill/>
            <a:miter lim="800000"/>
          </a:ln>
          <a:effectLst/>
        </p:spPr>
        <p:txBody>
          <a:bodyPr vert="horz" wrap="square" lIns="91440" tIns="45720" rIns="91440" bIns="45720" numCol="1" anchor="t" anchorCtr="0" compatLnSpc="1"/>
          <a:lstStyle>
            <a:lvl1pPr eaLnBrk="0" hangingPunct="0">
              <a:defRPr sz="1200">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7107" name="Rectangle 3"/>
          <p:cNvSpPr>
            <a:spLocks noGrp="1" noChangeArrowheads="1"/>
          </p:cNvSpPr>
          <p:nvPr>
            <p:ph type="dt" idx="1"/>
          </p:nvPr>
        </p:nvSpPr>
        <p:spPr bwMode="auto">
          <a:xfrm>
            <a:off x="3814763" y="0"/>
            <a:ext cx="2919413" cy="493713"/>
          </a:xfrm>
          <a:prstGeom prst="rect">
            <a:avLst/>
          </a:prstGeom>
          <a:noFill/>
          <a:ln w="9525">
            <a:noFill/>
            <a:miter lim="800000"/>
          </a:ln>
          <a:effectLst/>
        </p:spPr>
        <p:txBody>
          <a:bodyPr vert="horz" wrap="square" lIns="91440" tIns="45720" rIns="91440" bIns="45720" numCol="1" anchor="t" anchorCtr="0" compatLnSpc="1"/>
          <a:lstStyle>
            <a:lvl1pPr algn="r" eaLnBrk="0" hangingPunct="0">
              <a:defRPr sz="1200">
                <a:latin typeface="Arial" panose="020B0604020202020204" pitchFamily="34"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2E24F8EB-A977-4F9A-A34A-41AC247506FD}" type="datetimeFigureOut">
              <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16.09.2026</a:t>
            </a:fld>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124" name="Rectangle 4"/>
          <p:cNvSpPr>
            <a:spLocks noGrp="1" noRot="1" noChangeAspect="1" noTextEdit="1"/>
          </p:cNvSpPr>
          <p:nvPr>
            <p:ph type="sldImg" idx="2"/>
          </p:nvPr>
        </p:nvSpPr>
        <p:spPr>
          <a:xfrm>
            <a:off x="901700" y="739775"/>
            <a:ext cx="4932363" cy="3700463"/>
          </a:xfrm>
          <a:prstGeom prst="rect">
            <a:avLst/>
          </a:prstGeom>
          <a:noFill/>
          <a:ln w="9525" cap="flat" cmpd="sng">
            <a:solidFill>
              <a:srgbClr val="000000"/>
            </a:solidFill>
            <a:prstDash val="solid"/>
            <a:miter/>
            <a:headEnd type="none" w="med" len="med"/>
            <a:tailEnd type="none" w="med" len="med"/>
          </a:ln>
        </p:spPr>
      </p:sp>
      <p:sp>
        <p:nvSpPr>
          <p:cNvPr id="47109" name="Rectangle 5"/>
          <p:cNvSpPr>
            <a:spLocks noGrp="1" noChangeArrowheads="1"/>
          </p:cNvSpPr>
          <p:nvPr>
            <p:ph type="body" sz="quarter" idx="3"/>
          </p:nvPr>
        </p:nvSpPr>
        <p:spPr bwMode="auto">
          <a:xfrm>
            <a:off x="673100" y="4686300"/>
            <a:ext cx="5389563" cy="4440238"/>
          </a:xfrm>
          <a:prstGeom prst="rect">
            <a:avLst/>
          </a:prstGeom>
          <a:noFill/>
          <a:ln w="9525">
            <a:noFill/>
            <a:miter lim="800000"/>
          </a:ln>
          <a:effectLst/>
        </p:spPr>
        <p:txBody>
          <a:bodyPr vert="horz" wrap="square" lIns="91440" tIns="45720" rIns="91440" bIns="45720" numCol="1" anchor="t" anchorCtr="0" compatLnSpc="1"/>
          <a:lstStyle/>
          <a:p>
            <a:pPr lvl="0"/>
            <a:r>
              <a:rPr dirty="0"/>
              <a:t>Образец текста</a:t>
            </a:r>
          </a:p>
          <a:p>
            <a:pPr lvl="1"/>
            <a:r>
              <a:rPr dirty="0"/>
              <a:t>Второй уровень</a:t>
            </a:r>
          </a:p>
          <a:p>
            <a:pPr lvl="2"/>
            <a:r>
              <a:rPr dirty="0"/>
              <a:t>Третий уровень</a:t>
            </a:r>
          </a:p>
          <a:p>
            <a:pPr lvl="3"/>
            <a:r>
              <a:rPr dirty="0"/>
              <a:t>Четвертый уровень</a:t>
            </a:r>
          </a:p>
          <a:p>
            <a:pPr lvl="4"/>
            <a:r>
              <a:rPr dirty="0"/>
              <a:t>Пятый уровень</a:t>
            </a:r>
          </a:p>
        </p:txBody>
      </p:sp>
      <p:sp>
        <p:nvSpPr>
          <p:cNvPr id="47110" name="Rectangle 6"/>
          <p:cNvSpPr>
            <a:spLocks noGrp="1" noChangeArrowheads="1"/>
          </p:cNvSpPr>
          <p:nvPr>
            <p:ph type="ftr" sz="quarter" idx="4"/>
          </p:nvPr>
        </p:nvSpPr>
        <p:spPr bwMode="auto">
          <a:xfrm>
            <a:off x="0" y="9371013"/>
            <a:ext cx="2919413" cy="493713"/>
          </a:xfrm>
          <a:prstGeom prst="rect">
            <a:avLst/>
          </a:prstGeom>
          <a:noFill/>
          <a:ln w="9525">
            <a:noFill/>
            <a:miter lim="800000"/>
          </a:ln>
          <a:effectLst/>
        </p:spPr>
        <p:txBody>
          <a:bodyPr vert="horz" wrap="square" lIns="91440" tIns="45720" rIns="91440" bIns="45720" numCol="1" anchor="b" anchorCtr="0" compatLnSpc="1"/>
          <a:lstStyle>
            <a:lvl1pPr eaLnBrk="0" hangingPunct="0">
              <a:defRPr sz="1200">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7111" name="Rectangle 7"/>
          <p:cNvSpPr>
            <a:spLocks noGrp="1" noChangeArrowheads="1"/>
          </p:cNvSpPr>
          <p:nvPr>
            <p:ph type="sldNum" sz="quarter" idx="5"/>
          </p:nvPr>
        </p:nvSpPr>
        <p:spPr bwMode="auto">
          <a:xfrm>
            <a:off x="3814763" y="9371013"/>
            <a:ext cx="2919413" cy="493713"/>
          </a:xfrm>
          <a:prstGeom prst="rect">
            <a:avLst/>
          </a:prstGeom>
          <a:noFill/>
          <a:ln w="9525">
            <a:noFill/>
            <a:miter lim="800000"/>
          </a:ln>
          <a:effectLst/>
        </p:spPr>
        <p:txBody>
          <a:bodyPr vert="horz" wrap="square" lIns="91440" tIns="45720" rIns="91440" bIns="45720" numCol="1" anchor="b" anchorCtr="0" compatLnSpc="1"/>
          <a:lstStyle/>
          <a:p>
            <a:pPr lvl="0" algn="r">
              <a:buNone/>
            </a:pPr>
            <a:fld id="{9A0DB2DC-4C9A-4742-B13C-FB6460FD3503}" type="slidenum">
              <a:rPr lang="ru-RU" altLang="ru-RU" sz="1200" dirty="0"/>
              <a:t>‹#›</a:t>
            </a:fld>
            <a:endParaRPr lang="ru-RU" altLang="ru-RU"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gradFill rotWithShape="0">
          <a:gsLst>
            <a:gs pos="0">
              <a:srgbClr val="CCECFF"/>
            </a:gs>
            <a:gs pos="100000">
              <a:srgbClr val="FFFFFF"/>
            </a:gs>
          </a:gsLst>
          <a:lin ang="5400000" scaled="1"/>
          <a:tileRect/>
        </a:gradFill>
        <a:effectLst/>
      </p:bgPr>
    </p:bg>
    <p:spTree>
      <p:nvGrpSpPr>
        <p:cNvPr id="1" name=""/>
        <p:cNvGrpSpPr/>
        <p:nvPr/>
      </p:nvGrpSpPr>
      <p:grpSpPr>
        <a:xfrm>
          <a:off x="0" y="0"/>
          <a:ext cx="0" cy="0"/>
          <a:chOff x="0" y="0"/>
          <a:chExt cx="0" cy="0"/>
        </a:xfrm>
      </p:grpSpPr>
      <p:grpSp>
        <p:nvGrpSpPr>
          <p:cNvPr id="3074" name="Group 2"/>
          <p:cNvGrpSpPr/>
          <p:nvPr/>
        </p:nvGrpSpPr>
        <p:grpSpPr>
          <a:xfrm>
            <a:off x="0" y="0"/>
            <a:ext cx="9144000" cy="6858000"/>
            <a:chOff x="0" y="0"/>
            <a:chExt cx="5760" cy="4320"/>
          </a:xfrm>
        </p:grpSpPr>
        <p:sp>
          <p:nvSpPr>
            <p:cNvPr id="18"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19" name="Rectangle 4"/>
            <p:cNvSpPr>
              <a:spLocks noChangeArrowheads="1"/>
            </p:cNvSpPr>
            <p:nvPr/>
          </p:nvSpPr>
          <p:spPr bwMode="hidden">
            <a:xfrm>
              <a:off x="1081" y="1065"/>
              <a:ext cx="4679" cy="1596"/>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grpSp>
          <p:nvGrpSpPr>
            <p:cNvPr id="3082" name="Group 5"/>
            <p:cNvGrpSpPr/>
            <p:nvPr/>
          </p:nvGrpSpPr>
          <p:grpSpPr>
            <a:xfrm>
              <a:off x="0" y="672"/>
              <a:ext cx="1806" cy="1989"/>
              <a:chOff x="0" y="672"/>
              <a:chExt cx="1806" cy="1989"/>
            </a:xfrm>
          </p:grpSpPr>
          <p:sp>
            <p:nvSpPr>
              <p:cNvPr id="21" name="Rectangle 6"/>
              <p:cNvSpPr>
                <a:spLocks noChangeArrowheads="1"/>
              </p:cNvSpPr>
              <p:nvPr/>
            </p:nvSpPr>
            <p:spPr bwMode="auto">
              <a:xfrm>
                <a:off x="361" y="2257"/>
                <a:ext cx="363" cy="404"/>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2" name="Rectangle 7"/>
              <p:cNvSpPr>
                <a:spLocks noChangeArrowheads="1"/>
              </p:cNvSpPr>
              <p:nvPr/>
            </p:nvSpPr>
            <p:spPr bwMode="auto">
              <a:xfrm>
                <a:off x="1081" y="1065"/>
                <a:ext cx="362" cy="405"/>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3" name="Rectangle 8"/>
              <p:cNvSpPr>
                <a:spLocks noChangeArrowheads="1"/>
              </p:cNvSpPr>
              <p:nvPr/>
            </p:nvSpPr>
            <p:spPr bwMode="auto">
              <a:xfrm>
                <a:off x="1437" y="672"/>
                <a:ext cx="369" cy="400"/>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4" name="Rectangle 9"/>
              <p:cNvSpPr>
                <a:spLocks noChangeArrowheads="1"/>
              </p:cNvSpPr>
              <p:nvPr/>
            </p:nvSpPr>
            <p:spPr bwMode="auto">
              <a:xfrm>
                <a:off x="719" y="2257"/>
                <a:ext cx="368" cy="404"/>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5" name="Rectangle 10"/>
              <p:cNvSpPr>
                <a:spLocks noChangeArrowheads="1"/>
              </p:cNvSpPr>
              <p:nvPr/>
            </p:nvSpPr>
            <p:spPr bwMode="auto">
              <a:xfrm>
                <a:off x="1437" y="1065"/>
                <a:ext cx="369" cy="405"/>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6" name="Rectangle 11"/>
              <p:cNvSpPr>
                <a:spLocks noChangeArrowheads="1"/>
              </p:cNvSpPr>
              <p:nvPr/>
            </p:nvSpPr>
            <p:spPr bwMode="auto">
              <a:xfrm>
                <a:off x="719" y="1464"/>
                <a:ext cx="368" cy="399"/>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7" name="Rectangle 12"/>
              <p:cNvSpPr>
                <a:spLocks noChangeArrowheads="1"/>
              </p:cNvSpPr>
              <p:nvPr/>
            </p:nvSpPr>
            <p:spPr bwMode="auto">
              <a:xfrm>
                <a:off x="0" y="1464"/>
                <a:ext cx="367" cy="399"/>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8" name="Rectangle 13"/>
              <p:cNvSpPr>
                <a:spLocks noChangeArrowheads="1"/>
              </p:cNvSpPr>
              <p:nvPr/>
            </p:nvSpPr>
            <p:spPr bwMode="auto">
              <a:xfrm>
                <a:off x="1081" y="1464"/>
                <a:ext cx="362" cy="399"/>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9" name="Rectangle 14"/>
              <p:cNvSpPr>
                <a:spLocks noChangeArrowheads="1"/>
              </p:cNvSpPr>
              <p:nvPr/>
            </p:nvSpPr>
            <p:spPr bwMode="auto">
              <a:xfrm>
                <a:off x="361" y="1857"/>
                <a:ext cx="363" cy="406"/>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30" name="Rectangle 15"/>
              <p:cNvSpPr>
                <a:spLocks noChangeArrowheads="1"/>
              </p:cNvSpPr>
              <p:nvPr/>
            </p:nvSpPr>
            <p:spPr bwMode="auto">
              <a:xfrm>
                <a:off x="719" y="1857"/>
                <a:ext cx="368" cy="406"/>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grpSp>
      </p:grpSp>
      <p:sp>
        <p:nvSpPr>
          <p:cNvPr id="3995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ru-RU" noProof="0"/>
              <a:t>Образец заголовка</a:t>
            </a:r>
          </a:p>
        </p:txBody>
      </p:sp>
      <p:sp>
        <p:nvSpPr>
          <p:cNvPr id="39956" name="Rectangle 20"/>
          <p:cNvSpPr>
            <a:spLocks noGrp="1" noChangeArrowheads="1"/>
          </p:cNvSpPr>
          <p:nvPr>
            <p:ph type="subTitle" idx="1"/>
          </p:nvPr>
        </p:nvSpPr>
        <p:spPr>
          <a:xfrm>
            <a:off x="2971800" y="4267200"/>
            <a:ext cx="6019800" cy="1752600"/>
          </a:xfrm>
        </p:spPr>
        <p:txBody>
          <a:bodyPr/>
          <a:lstStyle>
            <a:lvl1pPr marL="0" indent="0">
              <a:buFont typeface="Wingdings" panose="05000000000000000000" pitchFamily="2" charset="2"/>
              <a:buNone/>
              <a:defRPr sz="3400"/>
            </a:lvl1pPr>
          </a:lstStyle>
          <a:p>
            <a:pPr lvl="0"/>
            <a:r>
              <a:rPr lang="ru-RU" noProof="0"/>
              <a:t>Образец подзаголовка</a:t>
            </a:r>
          </a:p>
        </p:txBody>
      </p:sp>
      <p:sp>
        <p:nvSpPr>
          <p:cNvPr id="31" name="Rectangle 16"/>
          <p:cNvSpPr>
            <a:spLocks noGrp="1" noChangeArrowheads="1"/>
          </p:cNvSpPr>
          <p:nvPr>
            <p:ph type="dt" sz="half" idx="2"/>
          </p:nvPr>
        </p:nvSpPr>
        <p:spPr bwMode="auto">
          <a:xfrm>
            <a:off x="457200" y="6248400"/>
            <a:ext cx="2133600" cy="457200"/>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2" name="Rectangle 17"/>
          <p:cNvSpPr>
            <a:spLocks noGrp="1" noChangeArrowheads="1"/>
          </p:cNvSpPr>
          <p:nvPr>
            <p:ph type="ftr" sz="quarter" idx="3"/>
          </p:nvPr>
        </p:nvSpPr>
        <p:spPr bwMode="auto">
          <a:xfrm>
            <a:off x="3124200" y="6248400"/>
            <a:ext cx="2895600" cy="457200"/>
          </a:xfrm>
          <a:prstGeom prst="rect">
            <a:avLst/>
          </a:prstGeom>
        </p:spPr>
        <p:txBody>
          <a:bodyPr vert="horz" wrap="square" lIns="91440" tIns="45720" rIns="91440" bIns="45720" numCol="1" anchor="b"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3" name="Rectangle 18"/>
          <p:cNvSpPr>
            <a:spLocks noGrp="1" noChangeArrowheads="1"/>
          </p:cNvSpPr>
          <p:nvPr>
            <p:ph type="sldNum" sz="quarter" idx="4"/>
          </p:nvPr>
        </p:nvSpPr>
        <p:spPr bwMode="auto">
          <a:xfrm>
            <a:off x="6553200" y="6248400"/>
            <a:ext cx="2133600" cy="457200"/>
          </a:xfrm>
          <a:prstGeom prst="rect">
            <a:avLst/>
          </a:prstGeom>
        </p:spPr>
        <p:txBody>
          <a:bodyPr vert="horz" wrap="square" lIns="91440" tIns="45720" rIns="91440" bIns="45720" numCol="1" anchor="b" anchorCtr="0" compatLnSpc="1"/>
          <a:lstStyle/>
          <a:p>
            <a:pPr algn="r" eaLnBrk="1" hangingPunct="1">
              <a:buNone/>
            </a:pPr>
            <a:fld id="{9A0DB2DC-4C9A-4742-B13C-FB6460FD3503}" type="slidenum">
              <a:rPr lang="ru-RU" altLang="ru-RU" dirty="0">
                <a:latin typeface="Arial Black" panose="020B0A04020102020204" pitchFamily="34" charset="0"/>
              </a:rPr>
              <a:t>‹#›</a:t>
            </a:fld>
            <a:endParaRPr lang="ru-RU" altLang="ru-RU" dirty="0">
              <a:latin typeface="Arial Black" panose="020B0A040201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Замещающий нижний колонтитул 6"/>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8" name="Замещающий номер слайда 7"/>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9" name="Замещающая дата 8"/>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Замещающий нижний колонтитул 2"/>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Замещающий номер слайда 3"/>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5" name="Замещающая дата 4"/>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Замещающий нижний колонтитул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Замещающий номер слайда 2"/>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4" name="Замещающая дата 3"/>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None/>
              <a:defRPr/>
            </a:pPr>
            <a:endParaRPr kumimoji="0" lang="ru-RU" sz="3200" b="0" i="0" u="none" strike="noStrike" kern="0" cap="none" spc="0" normalizeH="0" baseline="0" noProof="0">
              <a:ln>
                <a:noFill/>
              </a:ln>
              <a:solidFill>
                <a:schemeClr val="tx1"/>
              </a:solidFill>
              <a:effectLst/>
              <a:uLnTx/>
              <a:uFillTx/>
              <a:latin typeface="+mn-lt"/>
              <a:ea typeface="+mn-ea"/>
              <a:cs typeface="+mn-cs"/>
            </a:endParaRP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457200"/>
            <a:ext cx="2057400" cy="541020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457200"/>
            <a:ext cx="60198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Объект 2"/>
          <p:cNvSpPr>
            <a:spLocks noGrp="1"/>
          </p:cNvSpPr>
          <p:nvPr>
            <p:ph sz="half" idx="1"/>
          </p:nvPr>
        </p:nvSpPr>
        <p:spPr>
          <a:xfrm>
            <a:off x="457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648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Рисунок SmartArt 2"/>
          <p:cNvSpPr>
            <a:spLocks noGrp="1"/>
          </p:cNvSpPr>
          <p:nvPr>
            <p:ph type="dgm" idx="1"/>
          </p:nvPr>
        </p:nvSpPr>
        <p:spPr>
          <a:xfrm>
            <a:off x="457200" y="1981200"/>
            <a:ext cx="8229600" cy="38862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Char char="n"/>
              <a:defRPr/>
            </a:pPr>
            <a:endParaRPr kumimoji="0" lang="ru-RU" sz="3200" b="0" i="0" u="none" strike="noStrike" kern="0" cap="none" spc="0" normalizeH="0" baseline="0" noProof="0">
              <a:ln>
                <a:noFill/>
              </a:ln>
              <a:solidFill>
                <a:schemeClr val="tx1"/>
              </a:solidFill>
              <a:effectLst/>
              <a:uLnTx/>
              <a:uFillTx/>
              <a:latin typeface="+mn-lt"/>
              <a:ea typeface="+mn-ea"/>
              <a:cs typeface="+mn-cs"/>
            </a:endParaRP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hart" preserve="1">
  <p:cSld name="Заголовок, текст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Текст 2"/>
          <p:cNvSpPr>
            <a:spLocks noGrp="1"/>
          </p:cNvSpPr>
          <p:nvPr>
            <p:ph type="body" sz="half" idx="1"/>
          </p:nvPr>
        </p:nvSpPr>
        <p:spPr>
          <a:xfrm>
            <a:off x="457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иаграмма 3"/>
          <p:cNvSpPr>
            <a:spLocks noGrp="1"/>
          </p:cNvSpPr>
          <p:nvPr>
            <p:ph type="chart" sz="half" idx="2"/>
          </p:nvPr>
        </p:nvSpPr>
        <p:spPr>
          <a:xfrm>
            <a:off x="4648200" y="1981200"/>
            <a:ext cx="4038600" cy="38862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Char char="n"/>
              <a:defRPr/>
            </a:pPr>
            <a:endParaRPr kumimoji="0" lang="ru-RU" sz="3200" b="0" i="0" u="none" strike="noStrike" kern="0" cap="none" spc="0" normalizeH="0" baseline="0" noProof="0">
              <a:ln>
                <a:noFill/>
              </a:ln>
              <a:solidFill>
                <a:schemeClr val="tx1"/>
              </a:solidFill>
              <a:effectLst/>
              <a:uLnTx/>
              <a:uFillTx/>
              <a:latin typeface="+mn-lt"/>
              <a:ea typeface="+mn-ea"/>
              <a:cs typeface="+mn-cs"/>
            </a:endParaRP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Диаграмма 2"/>
          <p:cNvSpPr>
            <a:spLocks noGrp="1"/>
          </p:cNvSpPr>
          <p:nvPr>
            <p:ph type="chart" idx="1"/>
          </p:nvPr>
        </p:nvSpPr>
        <p:spPr>
          <a:xfrm>
            <a:off x="457200" y="1981200"/>
            <a:ext cx="8229600" cy="38862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Char char="n"/>
              <a:defRPr/>
            </a:pPr>
            <a:endParaRPr kumimoji="0" lang="ru-RU" sz="3200" b="0" i="0" u="none" strike="noStrike" kern="0" cap="none" spc="0" normalizeH="0" baseline="0" noProof="0">
              <a:ln>
                <a:noFill/>
              </a:ln>
              <a:solidFill>
                <a:schemeClr val="tx1"/>
              </a:solidFill>
              <a:effectLst/>
              <a:uLnTx/>
              <a:uFillTx/>
              <a:latin typeface="+mn-lt"/>
              <a:ea typeface="+mn-ea"/>
              <a:cs typeface="+mn-cs"/>
            </a:endParaRP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Текст 2"/>
          <p:cNvSpPr>
            <a:spLocks noGrp="1"/>
          </p:cNvSpPr>
          <p:nvPr>
            <p:ph type="body" sz="half" idx="1"/>
          </p:nvPr>
        </p:nvSpPr>
        <p:spPr>
          <a:xfrm>
            <a:off x="457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Объект 2"/>
          <p:cNvSpPr>
            <a:spLocks noGrp="1"/>
          </p:cNvSpPr>
          <p:nvPr>
            <p:ph sz="half" idx="1"/>
          </p:nvPr>
        </p:nvSpPr>
        <p:spPr>
          <a:xfrm>
            <a:off x="457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981200"/>
            <a:ext cx="4038600" cy="18669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648200" y="4000500"/>
            <a:ext cx="4038600" cy="18669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Замещающий нижний колонтитул 5"/>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Замещающий номер слайда 6"/>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8" name="Замещающая дата 7"/>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Таблица 2"/>
          <p:cNvSpPr>
            <a:spLocks noGrp="1"/>
          </p:cNvSpPr>
          <p:nvPr>
            <p:ph type="tbl" idx="1"/>
          </p:nvPr>
        </p:nvSpPr>
        <p:spPr>
          <a:xfrm>
            <a:off x="457200" y="1981200"/>
            <a:ext cx="8229600" cy="38862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Char char="n"/>
              <a:defRPr/>
            </a:pPr>
            <a:endParaRPr kumimoji="0" lang="ru-RU" sz="3200" b="0" i="0" u="none" strike="noStrike" kern="0" cap="none" spc="0" normalizeH="0" baseline="0" noProof="0">
              <a:ln>
                <a:noFill/>
              </a:ln>
              <a:solidFill>
                <a:schemeClr val="tx1"/>
              </a:solidFill>
              <a:effectLst/>
              <a:uLnTx/>
              <a:uFillTx/>
              <a:latin typeface="+mn-lt"/>
              <a:ea typeface="+mn-ea"/>
              <a:cs typeface="+mn-cs"/>
            </a:endParaRP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gradFill rotWithShape="0">
          <a:gsLst>
            <a:gs pos="0">
              <a:srgbClr val="CCECFF"/>
            </a:gs>
            <a:gs pos="100000">
              <a:srgbClr val="FFFFFF"/>
            </a:gs>
          </a:gsLst>
          <a:lin ang="5400000" scaled="1"/>
          <a:tileRect/>
        </a:gradFill>
        <a:effectLst/>
      </p:bgPr>
    </p:bg>
    <p:spTree>
      <p:nvGrpSpPr>
        <p:cNvPr id="1" name=""/>
        <p:cNvGrpSpPr/>
        <p:nvPr/>
      </p:nvGrpSpPr>
      <p:grpSpPr>
        <a:xfrm>
          <a:off x="0" y="0"/>
          <a:ext cx="0" cy="0"/>
          <a:chOff x="0" y="0"/>
          <a:chExt cx="0" cy="0"/>
        </a:xfrm>
      </p:grpSpPr>
      <p:grpSp>
        <p:nvGrpSpPr>
          <p:cNvPr id="4098" name="Group 2"/>
          <p:cNvGrpSpPr/>
          <p:nvPr/>
        </p:nvGrpSpPr>
        <p:grpSpPr>
          <a:xfrm>
            <a:off x="0" y="0"/>
            <a:ext cx="9144000" cy="6858000"/>
            <a:chOff x="0" y="0"/>
            <a:chExt cx="5760" cy="4320"/>
          </a:xfrm>
        </p:grpSpPr>
        <p:sp>
          <p:nvSpPr>
            <p:cNvPr id="18"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19" name="Rectangle 4"/>
            <p:cNvSpPr>
              <a:spLocks noChangeArrowheads="1"/>
            </p:cNvSpPr>
            <p:nvPr/>
          </p:nvSpPr>
          <p:spPr bwMode="hidden">
            <a:xfrm>
              <a:off x="1081" y="1065"/>
              <a:ext cx="4679" cy="1596"/>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grpSp>
          <p:nvGrpSpPr>
            <p:cNvPr id="4106" name="Group 5"/>
            <p:cNvGrpSpPr/>
            <p:nvPr/>
          </p:nvGrpSpPr>
          <p:grpSpPr>
            <a:xfrm>
              <a:off x="0" y="672"/>
              <a:ext cx="1806" cy="1989"/>
              <a:chOff x="0" y="672"/>
              <a:chExt cx="1806" cy="1989"/>
            </a:xfrm>
          </p:grpSpPr>
          <p:sp>
            <p:nvSpPr>
              <p:cNvPr id="21" name="Rectangle 6"/>
              <p:cNvSpPr>
                <a:spLocks noChangeArrowheads="1"/>
              </p:cNvSpPr>
              <p:nvPr/>
            </p:nvSpPr>
            <p:spPr bwMode="auto">
              <a:xfrm>
                <a:off x="361" y="2257"/>
                <a:ext cx="363" cy="404"/>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2" name="Rectangle 7"/>
              <p:cNvSpPr>
                <a:spLocks noChangeArrowheads="1"/>
              </p:cNvSpPr>
              <p:nvPr/>
            </p:nvSpPr>
            <p:spPr bwMode="auto">
              <a:xfrm>
                <a:off x="1081" y="1065"/>
                <a:ext cx="362" cy="405"/>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3" name="Rectangle 8"/>
              <p:cNvSpPr>
                <a:spLocks noChangeArrowheads="1"/>
              </p:cNvSpPr>
              <p:nvPr/>
            </p:nvSpPr>
            <p:spPr bwMode="auto">
              <a:xfrm>
                <a:off x="1437" y="672"/>
                <a:ext cx="369" cy="400"/>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4" name="Rectangle 9"/>
              <p:cNvSpPr>
                <a:spLocks noChangeArrowheads="1"/>
              </p:cNvSpPr>
              <p:nvPr/>
            </p:nvSpPr>
            <p:spPr bwMode="auto">
              <a:xfrm>
                <a:off x="719" y="2257"/>
                <a:ext cx="368" cy="404"/>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5" name="Rectangle 10"/>
              <p:cNvSpPr>
                <a:spLocks noChangeArrowheads="1"/>
              </p:cNvSpPr>
              <p:nvPr/>
            </p:nvSpPr>
            <p:spPr bwMode="auto">
              <a:xfrm>
                <a:off x="1437" y="1065"/>
                <a:ext cx="369" cy="405"/>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6" name="Rectangle 11"/>
              <p:cNvSpPr>
                <a:spLocks noChangeArrowheads="1"/>
              </p:cNvSpPr>
              <p:nvPr/>
            </p:nvSpPr>
            <p:spPr bwMode="auto">
              <a:xfrm>
                <a:off x="719" y="1464"/>
                <a:ext cx="368" cy="399"/>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7" name="Rectangle 12"/>
              <p:cNvSpPr>
                <a:spLocks noChangeArrowheads="1"/>
              </p:cNvSpPr>
              <p:nvPr/>
            </p:nvSpPr>
            <p:spPr bwMode="auto">
              <a:xfrm>
                <a:off x="0" y="1464"/>
                <a:ext cx="367" cy="399"/>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8" name="Rectangle 13"/>
              <p:cNvSpPr>
                <a:spLocks noChangeArrowheads="1"/>
              </p:cNvSpPr>
              <p:nvPr/>
            </p:nvSpPr>
            <p:spPr bwMode="auto">
              <a:xfrm>
                <a:off x="1081" y="1464"/>
                <a:ext cx="362" cy="399"/>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29" name="Rectangle 14"/>
              <p:cNvSpPr>
                <a:spLocks noChangeArrowheads="1"/>
              </p:cNvSpPr>
              <p:nvPr/>
            </p:nvSpPr>
            <p:spPr bwMode="auto">
              <a:xfrm>
                <a:off x="361" y="1857"/>
                <a:ext cx="363" cy="406"/>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30" name="Rectangle 15"/>
              <p:cNvSpPr>
                <a:spLocks noChangeArrowheads="1"/>
              </p:cNvSpPr>
              <p:nvPr/>
            </p:nvSpPr>
            <p:spPr bwMode="auto">
              <a:xfrm>
                <a:off x="719" y="1857"/>
                <a:ext cx="368" cy="406"/>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grpSp>
      </p:grpSp>
      <p:sp>
        <p:nvSpPr>
          <p:cNvPr id="3995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ru-RU" noProof="0"/>
              <a:t>Образец заголовка</a:t>
            </a:r>
          </a:p>
        </p:txBody>
      </p:sp>
      <p:sp>
        <p:nvSpPr>
          <p:cNvPr id="39956" name="Rectangle 20"/>
          <p:cNvSpPr>
            <a:spLocks noGrp="1" noChangeArrowheads="1"/>
          </p:cNvSpPr>
          <p:nvPr>
            <p:ph type="subTitle" idx="1"/>
          </p:nvPr>
        </p:nvSpPr>
        <p:spPr>
          <a:xfrm>
            <a:off x="2971800" y="4267200"/>
            <a:ext cx="6019800" cy="1752600"/>
          </a:xfrm>
        </p:spPr>
        <p:txBody>
          <a:bodyPr/>
          <a:lstStyle>
            <a:lvl1pPr marL="0" indent="0">
              <a:buFont typeface="Wingdings" panose="05000000000000000000" pitchFamily="2" charset="2"/>
              <a:buNone/>
              <a:defRPr sz="3400"/>
            </a:lvl1pPr>
          </a:lstStyle>
          <a:p>
            <a:pPr lvl="0"/>
            <a:r>
              <a:rPr lang="ru-RU" noProof="0"/>
              <a:t>Образец подзаголовка</a:t>
            </a:r>
          </a:p>
        </p:txBody>
      </p:sp>
      <p:sp>
        <p:nvSpPr>
          <p:cNvPr id="31" name="Rectangle 16"/>
          <p:cNvSpPr>
            <a:spLocks noGrp="1" noChangeArrowheads="1"/>
          </p:cNvSpPr>
          <p:nvPr>
            <p:ph type="dt" sz="half" idx="2"/>
          </p:nvPr>
        </p:nvSpPr>
        <p:spPr bwMode="auto">
          <a:xfrm>
            <a:off x="457200" y="6248400"/>
            <a:ext cx="2133600" cy="457200"/>
          </a:xfrm>
          <a:prstGeom prst="rect">
            <a:avLst/>
          </a:prstGeom>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2" name="Rectangle 17"/>
          <p:cNvSpPr>
            <a:spLocks noGrp="1" noChangeArrowheads="1"/>
          </p:cNvSpPr>
          <p:nvPr>
            <p:ph type="ftr" sz="quarter" idx="3"/>
          </p:nvPr>
        </p:nvSpPr>
        <p:spPr bwMode="auto">
          <a:xfrm>
            <a:off x="3124200" y="6248400"/>
            <a:ext cx="2895600" cy="457200"/>
          </a:xfrm>
          <a:prstGeom prst="rect">
            <a:avLst/>
          </a:prstGeom>
        </p:spPr>
        <p:txBody>
          <a:bodyPr vert="horz" wrap="square" lIns="91440" tIns="45720" rIns="91440" bIns="45720" numCol="1" anchor="b"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3" name="Rectangle 18"/>
          <p:cNvSpPr>
            <a:spLocks noGrp="1" noChangeArrowheads="1"/>
          </p:cNvSpPr>
          <p:nvPr>
            <p:ph type="sldNum" sz="quarter" idx="4"/>
          </p:nvPr>
        </p:nvSpPr>
        <p:spPr bwMode="auto">
          <a:xfrm>
            <a:off x="6553200" y="6248400"/>
            <a:ext cx="2133600" cy="457200"/>
          </a:xfrm>
          <a:prstGeom prst="rect">
            <a:avLst/>
          </a:prstGeom>
        </p:spPr>
        <p:txBody>
          <a:bodyPr vert="horz" wrap="square" lIns="91440" tIns="45720" rIns="91440" bIns="45720" numCol="1" anchor="b" anchorCtr="0" compatLnSpc="1"/>
          <a:lstStyle/>
          <a:p>
            <a:pPr algn="r" eaLnBrk="1" hangingPunct="1">
              <a:buNone/>
            </a:pPr>
            <a:fld id="{9A0DB2DC-4C9A-4742-B13C-FB6460FD3503}" type="slidenum">
              <a:rPr lang="ru-RU" altLang="ru-RU" dirty="0">
                <a:latin typeface="Arial Black" panose="020B0A04020102020204" pitchFamily="34" charset="0"/>
              </a:rPr>
              <a:t>‹#›</a:t>
            </a:fld>
            <a:endParaRPr lang="ru-RU" altLang="ru-RU" dirty="0">
              <a:latin typeface="Arial Black" panose="020B0A040201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Замещающий нижний колонтитул 6"/>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8" name="Замещающий номер слайда 7"/>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9" name="Замещающая дата 8"/>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Замещающий нижний колонтитул 2"/>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Замещающий номер слайда 3"/>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5" name="Замещающая дата 4"/>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Замещающий нижний колонтитул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Замещающий номер слайда 2"/>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4" name="Замещающая дата 3"/>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None/>
              <a:defRPr/>
            </a:pPr>
            <a:endParaRPr kumimoji="0" lang="ru-RU" sz="3200" b="0" i="0" u="none" strike="noStrike" kern="0" cap="none" spc="0" normalizeH="0" baseline="0" noProof="0">
              <a:ln>
                <a:noFill/>
              </a:ln>
              <a:solidFill>
                <a:schemeClr val="tx1"/>
              </a:solidFill>
              <a:effectLst/>
              <a:uLnTx/>
              <a:uFillTx/>
              <a:latin typeface="+mn-lt"/>
              <a:ea typeface="+mn-ea"/>
              <a:cs typeface="+mn-cs"/>
            </a:endParaRP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457200"/>
            <a:ext cx="2057400" cy="541020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457200"/>
            <a:ext cx="60198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Объект 2"/>
          <p:cNvSpPr>
            <a:spLocks noGrp="1"/>
          </p:cNvSpPr>
          <p:nvPr>
            <p:ph sz="half" idx="1"/>
          </p:nvPr>
        </p:nvSpPr>
        <p:spPr>
          <a:xfrm>
            <a:off x="457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648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Рисунок SmartArt 2"/>
          <p:cNvSpPr>
            <a:spLocks noGrp="1"/>
          </p:cNvSpPr>
          <p:nvPr>
            <p:ph type="dgm" idx="1"/>
          </p:nvPr>
        </p:nvSpPr>
        <p:spPr>
          <a:xfrm>
            <a:off x="457200" y="1981200"/>
            <a:ext cx="8229600" cy="38862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Char char="n"/>
              <a:defRPr/>
            </a:pPr>
            <a:endParaRPr kumimoji="0" lang="ru-RU" sz="3200" b="0" i="0" u="none" strike="noStrike" kern="0" cap="none" spc="0" normalizeH="0" baseline="0" noProof="0">
              <a:ln>
                <a:noFill/>
              </a:ln>
              <a:solidFill>
                <a:schemeClr val="tx1"/>
              </a:solidFill>
              <a:effectLst/>
              <a:uLnTx/>
              <a:uFillTx/>
              <a:latin typeface="+mn-lt"/>
              <a:ea typeface="+mn-ea"/>
              <a:cs typeface="+mn-cs"/>
            </a:endParaRP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AndChart" preserve="1">
  <p:cSld name="Заголовок, текст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Текст 2"/>
          <p:cNvSpPr>
            <a:spLocks noGrp="1"/>
          </p:cNvSpPr>
          <p:nvPr>
            <p:ph type="body" sz="half" idx="1"/>
          </p:nvPr>
        </p:nvSpPr>
        <p:spPr>
          <a:xfrm>
            <a:off x="457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иаграмма 3"/>
          <p:cNvSpPr>
            <a:spLocks noGrp="1"/>
          </p:cNvSpPr>
          <p:nvPr>
            <p:ph type="chart" sz="half" idx="2"/>
          </p:nvPr>
        </p:nvSpPr>
        <p:spPr>
          <a:xfrm>
            <a:off x="4648200" y="1981200"/>
            <a:ext cx="4038600" cy="38862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Char char="n"/>
              <a:defRPr/>
            </a:pPr>
            <a:endParaRPr kumimoji="0" lang="ru-RU" sz="3200" b="0" i="0" u="none" strike="noStrike" kern="0" cap="none" spc="0" normalizeH="0" baseline="0" noProof="0">
              <a:ln>
                <a:noFill/>
              </a:ln>
              <a:solidFill>
                <a:schemeClr val="tx1"/>
              </a:solidFill>
              <a:effectLst/>
              <a:uLnTx/>
              <a:uFillTx/>
              <a:latin typeface="+mn-lt"/>
              <a:ea typeface="+mn-ea"/>
              <a:cs typeface="+mn-cs"/>
            </a:endParaRP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Диаграмма 2"/>
          <p:cNvSpPr>
            <a:spLocks noGrp="1"/>
          </p:cNvSpPr>
          <p:nvPr>
            <p:ph type="chart" idx="1"/>
          </p:nvPr>
        </p:nvSpPr>
        <p:spPr>
          <a:xfrm>
            <a:off x="457200" y="1981200"/>
            <a:ext cx="8229600" cy="38862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Char char="n"/>
              <a:defRPr/>
            </a:pPr>
            <a:endParaRPr kumimoji="0" lang="ru-RU" sz="3200" b="0" i="0" u="none" strike="noStrike" kern="0" cap="none" spc="0" normalizeH="0" baseline="0" noProof="0">
              <a:ln>
                <a:noFill/>
              </a:ln>
              <a:solidFill>
                <a:schemeClr val="tx1"/>
              </a:solidFill>
              <a:effectLst/>
              <a:uLnTx/>
              <a:uFillTx/>
              <a:latin typeface="+mn-lt"/>
              <a:ea typeface="+mn-ea"/>
              <a:cs typeface="+mn-cs"/>
            </a:endParaRP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Текст 2"/>
          <p:cNvSpPr>
            <a:spLocks noGrp="1"/>
          </p:cNvSpPr>
          <p:nvPr>
            <p:ph type="body" sz="half" idx="1"/>
          </p:nvPr>
        </p:nvSpPr>
        <p:spPr>
          <a:xfrm>
            <a:off x="457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Замещающий нижний колонтитул 4"/>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 name="Замещающий номер слайда 5"/>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7" name="Замещающая дата 6"/>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Объект 2"/>
          <p:cNvSpPr>
            <a:spLocks noGrp="1"/>
          </p:cNvSpPr>
          <p:nvPr>
            <p:ph sz="half" idx="1"/>
          </p:nvPr>
        </p:nvSpPr>
        <p:spPr>
          <a:xfrm>
            <a:off x="457200" y="1981200"/>
            <a:ext cx="4038600" cy="3886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quarter" idx="2"/>
          </p:nvPr>
        </p:nvSpPr>
        <p:spPr>
          <a:xfrm>
            <a:off x="4648200" y="1981200"/>
            <a:ext cx="4038600" cy="18669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Объект 4"/>
          <p:cNvSpPr>
            <a:spLocks noGrp="1"/>
          </p:cNvSpPr>
          <p:nvPr>
            <p:ph sz="quarter" idx="3"/>
          </p:nvPr>
        </p:nvSpPr>
        <p:spPr>
          <a:xfrm>
            <a:off x="4648200" y="4000500"/>
            <a:ext cx="4038600" cy="18669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Замещающий нижний колонтитул 5"/>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Замещающий номер слайда 6"/>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8" name="Замещающая дата 7"/>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1371600"/>
          </a:xfrm>
        </p:spPr>
        <p:txBody>
          <a:bodyPr/>
          <a:lstStyle/>
          <a:p>
            <a:r>
              <a:rPr lang="ru-RU"/>
              <a:t>Образец заголовка</a:t>
            </a:r>
          </a:p>
        </p:txBody>
      </p:sp>
      <p:sp>
        <p:nvSpPr>
          <p:cNvPr id="3" name="Таблица 2"/>
          <p:cNvSpPr>
            <a:spLocks noGrp="1"/>
          </p:cNvSpPr>
          <p:nvPr>
            <p:ph type="tbl" idx="1"/>
          </p:nvPr>
        </p:nvSpPr>
        <p:spPr>
          <a:xfrm>
            <a:off x="457200" y="1981200"/>
            <a:ext cx="8229600" cy="38862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bg2"/>
              </a:buClr>
              <a:buSzPct val="75000"/>
              <a:buFont typeface="Wingdings" panose="05000000000000000000" pitchFamily="2" charset="2"/>
              <a:buChar char="n"/>
              <a:defRPr/>
            </a:pPr>
            <a:endParaRPr kumimoji="0" lang="ru-RU" sz="3200" b="0" i="0" u="none" strike="noStrike" kern="0" cap="none" spc="0" normalizeH="0" baseline="0" noProof="0">
              <a:ln>
                <a:noFill/>
              </a:ln>
              <a:solidFill>
                <a:schemeClr val="tx1"/>
              </a:solidFill>
              <a:effectLst/>
              <a:uLnTx/>
              <a:uFillTx/>
              <a:latin typeface="+mn-lt"/>
              <a:ea typeface="+mn-ea"/>
              <a:cs typeface="+mn-cs"/>
            </a:endParaRPr>
          </a:p>
        </p:txBody>
      </p:sp>
      <p:sp>
        <p:nvSpPr>
          <p:cNvPr id="4" name="Замещающий нижний колонтитул 3"/>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 name="Замещающий номер слайда 4"/>
          <p:cNvSpPr>
            <a:spLocks noGrp="1"/>
          </p:cNvSpPr>
          <p:nvPr>
            <p:ph type="sldNum" sz="quarter" idx="11"/>
          </p:nvPr>
        </p:nvSpPr>
        <p:spPr/>
        <p:txBody>
          <a:body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sp>
        <p:nvSpPr>
          <p:cNvPr id="6" name="Замещающая дата 5"/>
          <p:cNvSpPr>
            <a:spLocks noGrp="1"/>
          </p:cNvSpPr>
          <p:nvPr>
            <p:ph type="dt" sz="half"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CECFF"/>
            </a:gs>
            <a:gs pos="100000">
              <a:srgbClr val="FFFFFF"/>
            </a:gs>
          </a:gsLst>
          <a:lin ang="5400000" scaled="1"/>
          <a:tileRect/>
        </a:gra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lstStyle>
            <a:lvl1pPr algn="ctr" eaLnBrk="1" hangingPunct="1">
              <a:defRPr sz="1200">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8915" name="Rectangle 3"/>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b" anchorCtr="0" compatLnSpc="1"/>
          <a:lstStyle>
            <a:lvl1pPr algn="r">
              <a:defRPr sz="1200">
                <a:latin typeface="Arial Black" panose="020B0A04020102020204" pitchFamily="34" charset="0"/>
              </a:defRPr>
            </a:lvl1p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grpSp>
        <p:nvGrpSpPr>
          <p:cNvPr id="1028" name="Group 4"/>
          <p:cNvGrpSpPr/>
          <p:nvPr/>
        </p:nvGrpSpPr>
        <p:grpSpPr>
          <a:xfrm>
            <a:off x="0" y="0"/>
            <a:ext cx="9144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hlink"/>
                </a:solidFill>
                <a:effectLst/>
                <a:uLnTx/>
                <a:uFillTx/>
                <a:latin typeface="Arial" panose="020B0604020202020204" pitchFamily="34" charset="0"/>
                <a:ea typeface="+mn-ea"/>
                <a:cs typeface="Arial" panose="020B0604020202020204" pitchFamily="34" charset="0"/>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hlink"/>
                </a:solidFill>
                <a:effectLst/>
                <a:uLnTx/>
                <a:uFillTx/>
                <a:latin typeface="Arial" panose="020B0604020202020204" pitchFamily="34" charset="0"/>
                <a:ea typeface="+mn-ea"/>
                <a:cs typeface="Arial" panose="020B0604020202020204" pitchFamily="34" charset="0"/>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accent2"/>
                </a:solidFill>
                <a:effectLst/>
                <a:uLnTx/>
                <a:uFillTx/>
                <a:latin typeface="Arial" panose="020B0604020202020204" pitchFamily="34" charset="0"/>
                <a:ea typeface="+mn-ea"/>
                <a:cs typeface="Arial" panose="020B0604020202020204" pitchFamily="34" charset="0"/>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hlink"/>
                </a:solidFill>
                <a:effectLst/>
                <a:uLnTx/>
                <a:uFillTx/>
                <a:latin typeface="Arial" panose="020B0604020202020204" pitchFamily="34" charset="0"/>
                <a:ea typeface="+mn-ea"/>
                <a:cs typeface="Arial" panose="020B0604020202020204" pitchFamily="34" charset="0"/>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accent2"/>
                </a:solidFill>
                <a:effectLst/>
                <a:uLnTx/>
                <a:uFillTx/>
                <a:latin typeface="Arial" panose="020B0604020202020204" pitchFamily="34" charset="0"/>
                <a:ea typeface="+mn-ea"/>
                <a:cs typeface="Arial" panose="020B0604020202020204" pitchFamily="34" charset="0"/>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accent2"/>
                </a:solidFill>
                <a:effectLst/>
                <a:uLnTx/>
                <a:uFillTx/>
                <a:latin typeface="Arial" panose="020B0604020202020204" pitchFamily="34" charset="0"/>
                <a:ea typeface="+mn-ea"/>
                <a:cs typeface="Arial" panose="020B0604020202020204" pitchFamily="34" charset="0"/>
              </a:endParaRPr>
            </a:p>
          </p:txBody>
        </p:sp>
      </p:grpSp>
      <p:sp>
        <p:nvSpPr>
          <p:cNvPr id="1029" name="Rectangle 14"/>
          <p:cNvSpPr>
            <a:spLocks noGrp="1"/>
          </p:cNvSpPr>
          <p:nvPr>
            <p:ph type="title"/>
          </p:nvPr>
        </p:nvSpPr>
        <p:spPr>
          <a:xfrm>
            <a:off x="457200" y="457200"/>
            <a:ext cx="8229600" cy="1371600"/>
          </a:xfrm>
          <a:prstGeom prst="rect">
            <a:avLst/>
          </a:prstGeom>
          <a:noFill/>
          <a:ln w="9525">
            <a:noFill/>
          </a:ln>
        </p:spPr>
        <p:txBody>
          <a:bodyPr anchor="ctr" anchorCtr="0"/>
          <a:lstStyle/>
          <a:p>
            <a:pPr lvl="0"/>
            <a:r>
              <a:rPr lang="ru-RU" altLang="ru-RU" dirty="0"/>
              <a:t>Образец заголовка</a:t>
            </a:r>
          </a:p>
        </p:txBody>
      </p:sp>
      <p:sp>
        <p:nvSpPr>
          <p:cNvPr id="1030" name="Rectangle 15"/>
          <p:cNvSpPr>
            <a:spLocks noGrp="1"/>
          </p:cNvSpPr>
          <p:nvPr>
            <p:ph type="body" idx="1"/>
          </p:nvPr>
        </p:nvSpPr>
        <p:spPr>
          <a:xfrm>
            <a:off x="457200" y="1981200"/>
            <a:ext cx="8229600" cy="3886200"/>
          </a:xfrm>
          <a:prstGeom prst="rect">
            <a:avLst/>
          </a:prstGeom>
          <a:noFill/>
          <a:ln w="9525">
            <a:noFill/>
          </a:ln>
        </p:spPr>
        <p:txBody>
          <a:bodyPr/>
          <a:lstStyle/>
          <a:p>
            <a:pPr lvl="0"/>
            <a:r>
              <a:rPr lang="ru-RU" altLang="ru-RU" dirty="0"/>
              <a:t>Образец текста</a:t>
            </a:r>
          </a:p>
          <a:p>
            <a:pPr lvl="1"/>
            <a:r>
              <a:rPr lang="ru-RU" altLang="ru-RU" dirty="0"/>
              <a:t>Второй уровень</a:t>
            </a:r>
          </a:p>
          <a:p>
            <a:pPr lvl="2"/>
            <a:r>
              <a:rPr lang="ru-RU" altLang="ru-RU" dirty="0"/>
              <a:t>Третий уровень</a:t>
            </a:r>
          </a:p>
          <a:p>
            <a:pPr lvl="3"/>
            <a:r>
              <a:rPr lang="ru-RU" altLang="ru-RU" dirty="0"/>
              <a:t>Четвертый уровень</a:t>
            </a:r>
          </a:p>
          <a:p>
            <a:pPr lvl="4"/>
            <a:r>
              <a:rPr lang="ru-RU" altLang="ru-RU" dirty="0"/>
              <a:t>Пятый уровень</a:t>
            </a:r>
          </a:p>
        </p:txBody>
      </p:sp>
      <p:sp>
        <p:nvSpPr>
          <p:cNvPr id="38928" name="Rectangle 16"/>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b" anchorCtr="0" compatLnSpc="1"/>
          <a:lstStyle>
            <a:lvl1pPr eaLnBrk="1" hangingPunct="1">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CECFF"/>
            </a:gs>
            <a:gs pos="100000">
              <a:srgbClr val="FFFFFF"/>
            </a:gs>
          </a:gsLst>
          <a:lin ang="5400000" scaled="1"/>
          <a:tileRect/>
        </a:gra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lstStyle>
            <a:lvl1pPr algn="ctr" eaLnBrk="1" hangingPunct="1">
              <a:defRPr sz="1200">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8915" name="Rectangle 3"/>
          <p:cNvSpPr>
            <a:spLocks noGrp="1" noChangeArrowheads="1"/>
          </p:cNvSpPr>
          <p:nvPr>
            <p:ph type="sldNum" sz="quarter" idx="4"/>
          </p:nvPr>
        </p:nvSpPr>
        <p:spPr bwMode="auto">
          <a:xfrm>
            <a:off x="6553200" y="6248400"/>
            <a:ext cx="2133600" cy="457200"/>
          </a:xfrm>
          <a:prstGeom prst="rect">
            <a:avLst/>
          </a:prstGeom>
          <a:noFill/>
          <a:ln>
            <a:noFill/>
          </a:ln>
          <a:effectLst/>
        </p:spPr>
        <p:txBody>
          <a:bodyPr vert="horz" wrap="square" lIns="91440" tIns="45720" rIns="91440" bIns="45720" numCol="1" anchor="b" anchorCtr="0" compatLnSpc="1"/>
          <a:lstStyle>
            <a:lvl1pPr algn="r">
              <a:defRPr sz="1200">
                <a:latin typeface="Arial Black" panose="020B0A04020102020204" pitchFamily="34" charset="0"/>
              </a:defRPr>
            </a:lvl1pPr>
          </a:lstStyle>
          <a:p>
            <a:pPr lvl="0" eaLnBrk="1" hangingPunct="1">
              <a:buNone/>
            </a:pPr>
            <a:fld id="{9A0DB2DC-4C9A-4742-B13C-FB6460FD3503}" type="slidenum">
              <a:rPr lang="ru-RU" altLang="ru-RU" dirty="0"/>
              <a:t>‹#›</a:t>
            </a:fld>
            <a:endParaRPr lang="ru-RU" altLang="ru-RU" dirty="0">
              <a:latin typeface="Arial" panose="020B0604020202020204" pitchFamily="34" charset="0"/>
            </a:endParaRPr>
          </a:p>
        </p:txBody>
      </p:sp>
      <p:grpSp>
        <p:nvGrpSpPr>
          <p:cNvPr id="2052" name="Group 4"/>
          <p:cNvGrpSpPr/>
          <p:nvPr/>
        </p:nvGrpSpPr>
        <p:grpSpPr>
          <a:xfrm>
            <a:off x="0" y="0"/>
            <a:ext cx="9144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hlink"/>
                </a:solidFill>
                <a:effectLst/>
                <a:uLnTx/>
                <a:uFillTx/>
                <a:latin typeface="Arial" panose="020B0604020202020204" pitchFamily="34" charset="0"/>
                <a:ea typeface="+mn-ea"/>
                <a:cs typeface="Arial" panose="020B0604020202020204" pitchFamily="34" charset="0"/>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hlink"/>
                </a:solidFill>
                <a:effectLst/>
                <a:uLnTx/>
                <a:uFillTx/>
                <a:latin typeface="Arial" panose="020B0604020202020204" pitchFamily="34" charset="0"/>
                <a:ea typeface="+mn-ea"/>
                <a:cs typeface="Arial" panose="020B0604020202020204" pitchFamily="34" charset="0"/>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accent2"/>
                </a:solidFill>
                <a:effectLst/>
                <a:uLnTx/>
                <a:uFillTx/>
                <a:latin typeface="Arial" panose="020B0604020202020204" pitchFamily="34" charset="0"/>
                <a:ea typeface="+mn-ea"/>
                <a:cs typeface="Arial" panose="020B0604020202020204" pitchFamily="34" charset="0"/>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hlink"/>
                </a:solidFill>
                <a:effectLst/>
                <a:uLnTx/>
                <a:uFillTx/>
                <a:latin typeface="Arial" panose="020B0604020202020204" pitchFamily="34" charset="0"/>
                <a:ea typeface="+mn-ea"/>
                <a:cs typeface="Arial" panose="020B0604020202020204" pitchFamily="34" charset="0"/>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Arial" panose="020B0604020202020204" pitchFamily="34"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accent2"/>
                </a:solidFill>
                <a:effectLst/>
                <a:uLnTx/>
                <a:uFillTx/>
                <a:latin typeface="Arial" panose="020B0604020202020204" pitchFamily="34" charset="0"/>
                <a:ea typeface="+mn-ea"/>
                <a:cs typeface="Arial" panose="020B0604020202020204" pitchFamily="34" charset="0"/>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altLang="ru-RU" sz="1800" b="0" i="0" u="none" strike="noStrike" kern="1200" cap="none" spc="0" normalizeH="0" baseline="0" noProof="0">
                <a:ln>
                  <a:noFill/>
                </a:ln>
                <a:solidFill>
                  <a:schemeClr val="accent2"/>
                </a:solidFill>
                <a:effectLst/>
                <a:uLnTx/>
                <a:uFillTx/>
                <a:latin typeface="Arial" panose="020B0604020202020204" pitchFamily="34" charset="0"/>
                <a:ea typeface="+mn-ea"/>
                <a:cs typeface="Arial" panose="020B0604020202020204" pitchFamily="34" charset="0"/>
              </a:endParaRPr>
            </a:p>
          </p:txBody>
        </p:sp>
      </p:grpSp>
      <p:sp>
        <p:nvSpPr>
          <p:cNvPr id="2053" name="Rectangle 14"/>
          <p:cNvSpPr>
            <a:spLocks noGrp="1"/>
          </p:cNvSpPr>
          <p:nvPr>
            <p:ph type="title"/>
          </p:nvPr>
        </p:nvSpPr>
        <p:spPr>
          <a:xfrm>
            <a:off x="457200" y="457200"/>
            <a:ext cx="8229600" cy="1371600"/>
          </a:xfrm>
          <a:prstGeom prst="rect">
            <a:avLst/>
          </a:prstGeom>
          <a:noFill/>
          <a:ln w="9525">
            <a:noFill/>
          </a:ln>
        </p:spPr>
        <p:txBody>
          <a:bodyPr anchor="ctr" anchorCtr="0"/>
          <a:lstStyle/>
          <a:p>
            <a:pPr lvl="0"/>
            <a:r>
              <a:rPr lang="ru-RU" altLang="ru-RU" dirty="0"/>
              <a:t>Образец заголовка</a:t>
            </a:r>
          </a:p>
        </p:txBody>
      </p:sp>
      <p:sp>
        <p:nvSpPr>
          <p:cNvPr id="2054" name="Rectangle 15"/>
          <p:cNvSpPr>
            <a:spLocks noGrp="1"/>
          </p:cNvSpPr>
          <p:nvPr>
            <p:ph type="body" idx="1"/>
          </p:nvPr>
        </p:nvSpPr>
        <p:spPr>
          <a:xfrm>
            <a:off x="457200" y="1981200"/>
            <a:ext cx="8229600" cy="3886200"/>
          </a:xfrm>
          <a:prstGeom prst="rect">
            <a:avLst/>
          </a:prstGeom>
          <a:noFill/>
          <a:ln w="9525">
            <a:noFill/>
          </a:ln>
        </p:spPr>
        <p:txBody>
          <a:bodyPr/>
          <a:lstStyle/>
          <a:p>
            <a:pPr lvl="0"/>
            <a:r>
              <a:rPr lang="ru-RU" altLang="ru-RU" dirty="0"/>
              <a:t>Образец текста</a:t>
            </a:r>
          </a:p>
          <a:p>
            <a:pPr lvl="1"/>
            <a:r>
              <a:rPr lang="ru-RU" altLang="ru-RU" dirty="0"/>
              <a:t>Второй уровень</a:t>
            </a:r>
          </a:p>
          <a:p>
            <a:pPr lvl="2"/>
            <a:r>
              <a:rPr lang="ru-RU" altLang="ru-RU" dirty="0"/>
              <a:t>Третий уровень</a:t>
            </a:r>
          </a:p>
          <a:p>
            <a:pPr lvl="3"/>
            <a:r>
              <a:rPr lang="ru-RU" altLang="ru-RU" dirty="0"/>
              <a:t>Четвертый уровень</a:t>
            </a:r>
          </a:p>
          <a:p>
            <a:pPr lvl="4"/>
            <a:r>
              <a:rPr lang="ru-RU" altLang="ru-RU" dirty="0"/>
              <a:t>Пятый уровень</a:t>
            </a:r>
          </a:p>
        </p:txBody>
      </p:sp>
      <p:sp>
        <p:nvSpPr>
          <p:cNvPr id="38928" name="Rectangle 16"/>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b" anchorCtr="0" compatLnSpc="1"/>
          <a:lstStyle>
            <a:lvl1pPr eaLnBrk="1" hangingPunct="1">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ru-RU"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p:hf sldNum="0" hdr="0" ft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eaLnBrk="0" fontAlgn="base" hangingPunct="0">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8.xml"/><Relationship Id="rId1" Type="http://schemas.openxmlformats.org/officeDocument/2006/relationships/vmlDrawing" Target="../drawings/vmlDrawing2.v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ctrTitle"/>
          </p:nvPr>
        </p:nvSpPr>
        <p:spPr>
          <a:xfrm>
            <a:off x="2987675" y="1844675"/>
            <a:ext cx="6019800" cy="2209800"/>
          </a:xfrm>
          <a:ln/>
        </p:spPr>
        <p:txBody>
          <a:bodyPr vert="horz" wrap="square" lIns="91440" tIns="45720" rIns="91440" bIns="45720" anchor="ctr" anchorCtr="0"/>
          <a:lstStyle/>
          <a:p>
            <a:pPr algn="ctr" eaLnBrk="1" hangingPunct="1">
              <a:buClrTx/>
              <a:buSzTx/>
              <a:buFontTx/>
            </a:pPr>
            <a:r>
              <a:rPr lang="ru-RU" altLang="ru-RU" dirty="0">
                <a:solidFill>
                  <a:srgbClr val="FFFFFF"/>
                </a:solidFill>
                <a:latin typeface="+mj-lt"/>
                <a:ea typeface="+mj-ea"/>
                <a:cs typeface="+mj-cs"/>
              </a:rPr>
              <a:t>АЗАМАТТЫҚ БЮДЖЕТ</a:t>
            </a:r>
          </a:p>
        </p:txBody>
      </p:sp>
      <p:sp>
        <p:nvSpPr>
          <p:cNvPr id="7171" name="Rectangle 3"/>
          <p:cNvSpPr>
            <a:spLocks noGrp="1"/>
          </p:cNvSpPr>
          <p:nvPr>
            <p:ph type="subTitle" idx="1"/>
          </p:nvPr>
        </p:nvSpPr>
        <p:spPr>
          <a:xfrm>
            <a:off x="2987675" y="4221163"/>
            <a:ext cx="6019800" cy="1655762"/>
          </a:xfrm>
          <a:ln/>
        </p:spPr>
        <p:txBody>
          <a:bodyPr vert="horz" wrap="square" lIns="91440" tIns="45720" rIns="91440" bIns="45720" anchor="t" anchorCtr="0"/>
          <a:lstStyle/>
          <a:p>
            <a:pPr algn="ctr" eaLnBrk="1" hangingPunct="1">
              <a:spcBef>
                <a:spcPct val="0"/>
              </a:spcBef>
              <a:buSzPct val="75000"/>
            </a:pPr>
            <a:r>
              <a:rPr lang="ru-RU" altLang="ru-RU" dirty="0">
                <a:latin typeface="+mn-lt"/>
                <a:ea typeface="+mn-ea"/>
                <a:cs typeface="+mn-cs"/>
              </a:rPr>
              <a:t>2026 - 2028 жылдарға</a:t>
            </a:r>
          </a:p>
          <a:p>
            <a:pPr algn="ctr" eaLnBrk="1" hangingPunct="1">
              <a:spcBef>
                <a:spcPct val="0"/>
              </a:spcBef>
              <a:buSzPct val="75000"/>
            </a:pPr>
            <a:r>
              <a:rPr lang="ru-RU" altLang="ru-RU" dirty="0">
                <a:latin typeface="+mn-lt"/>
                <a:ea typeface="+mn-ea"/>
                <a:cs typeface="+mn-cs"/>
              </a:rPr>
              <a:t>нақтылауды ескере отырып</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705" y="188595"/>
            <a:ext cx="1895475" cy="161290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1547813" y="476250"/>
            <a:ext cx="7150100" cy="431800"/>
          </a:xfrm>
          <a:ln/>
        </p:spPr>
        <p:txBody>
          <a:bodyPr vert="horz" wrap="square" lIns="91440" tIns="45720" rIns="91440" bIns="45720" anchor="ctr" anchorCtr="0"/>
          <a:lstStyle/>
          <a:p>
            <a:pPr algn="ctr" eaLnBrk="1" hangingPunct="1"/>
            <a:r>
              <a:rPr lang="ru-RU" altLang="ru-RU" sz="3200" b="1" dirty="0">
                <a:solidFill>
                  <a:srgbClr val="0033CC"/>
                </a:solidFill>
              </a:rPr>
              <a:t>Сайттың құрметті оқырмандары!</a:t>
            </a:r>
          </a:p>
        </p:txBody>
      </p:sp>
      <p:sp>
        <p:nvSpPr>
          <p:cNvPr id="8195" name="Rectangle 3"/>
          <p:cNvSpPr>
            <a:spLocks noGrp="1"/>
          </p:cNvSpPr>
          <p:nvPr>
            <p:ph idx="1"/>
          </p:nvPr>
        </p:nvSpPr>
        <p:spPr>
          <a:xfrm>
            <a:off x="292735" y="1375410"/>
            <a:ext cx="4362450" cy="5006340"/>
          </a:xfrm>
          <a:ln/>
        </p:spPr>
        <p:txBody>
          <a:bodyPr vert="horz" wrap="square" lIns="91440" tIns="45720" rIns="91440" bIns="45720" anchor="t" anchorCtr="0"/>
          <a:lstStyle/>
          <a:p>
            <a:pPr algn="just" eaLnBrk="1" hangingPunct="1">
              <a:lnSpc>
                <a:spcPct val="80000"/>
              </a:lnSpc>
              <a:buNone/>
            </a:pPr>
            <a:r>
              <a:rPr lang="ru-RU" altLang="ru-RU" sz="3600" dirty="0"/>
              <a:t>  		</a:t>
            </a:r>
            <a:r>
              <a:rPr lang="ru-RU" altLang="ru-RU" sz="2000" dirty="0"/>
              <a:t>Сіздердің назарларыңызға аудандық бюджеттің негізгі көрсеткіштері, оның қалыптасуы мен бюджеттік қаражат шығындары бағыттарының параметрлері туралы ақпараты бар  2026 </a:t>
            </a:r>
            <a:r>
              <a:rPr lang="ru-RU" altLang="ru-RU" sz="2000" b="1" dirty="0"/>
              <a:t>─ </a:t>
            </a:r>
            <a:r>
              <a:rPr lang="ru-RU" altLang="ru-RU" sz="2000" dirty="0"/>
              <a:t>2028 жылдарға арналған азаматтық бюджет ұсынылған.   </a:t>
            </a:r>
          </a:p>
          <a:p>
            <a:pPr algn="just" eaLnBrk="1" hangingPunct="1">
              <a:lnSpc>
                <a:spcPct val="80000"/>
              </a:lnSpc>
              <a:buNone/>
            </a:pPr>
            <a:endParaRPr lang="ru-RU" altLang="ru-RU" sz="2000" dirty="0"/>
          </a:p>
          <a:p>
            <a:pPr algn="just" eaLnBrk="1" hangingPunct="1">
              <a:lnSpc>
                <a:spcPct val="80000"/>
              </a:lnSpc>
              <a:buNone/>
            </a:pPr>
            <a:r>
              <a:rPr lang="ru-RU" altLang="ru-RU" sz="2000" dirty="0"/>
              <a:t>      Аталған құжат келесі бөлімдерден тұрады: </a:t>
            </a:r>
          </a:p>
          <a:p>
            <a:pPr algn="just" eaLnBrk="1" hangingPunct="1">
              <a:lnSpc>
                <a:spcPct val="80000"/>
              </a:lnSpc>
              <a:buNone/>
            </a:pPr>
            <a:r>
              <a:rPr lang="ru-RU" altLang="ru-RU" sz="2000" dirty="0"/>
              <a:t> 	- Бюджеттік үрдістің заңнамалық базасы;</a:t>
            </a:r>
          </a:p>
          <a:p>
            <a:pPr algn="just" eaLnBrk="1" hangingPunct="1">
              <a:lnSpc>
                <a:spcPct val="80000"/>
              </a:lnSpc>
              <a:buNone/>
            </a:pPr>
            <a:r>
              <a:rPr lang="ru-RU" altLang="ru-RU" sz="2000" dirty="0"/>
              <a:t>	- бюджеттік үрдістің кестесі;</a:t>
            </a:r>
          </a:p>
          <a:p>
            <a:pPr algn="just" eaLnBrk="1" hangingPunct="1">
              <a:lnSpc>
                <a:spcPct val="80000"/>
              </a:lnSpc>
              <a:buNone/>
            </a:pPr>
            <a:r>
              <a:rPr lang="ru-RU" altLang="ru-RU" sz="2000" dirty="0"/>
              <a:t>	- аудандық бюджетті жоспарлау.</a:t>
            </a:r>
          </a:p>
          <a:p>
            <a:pPr algn="just" eaLnBrk="1" hangingPunct="1">
              <a:lnSpc>
                <a:spcPct val="80000"/>
              </a:lnSpc>
              <a:buNone/>
            </a:pPr>
            <a:r>
              <a:rPr lang="ru-RU" altLang="ru-RU" sz="2000" dirty="0"/>
              <a:t>	</a:t>
            </a:r>
          </a:p>
          <a:p>
            <a:pPr algn="just" eaLnBrk="1" hangingPunct="1">
              <a:lnSpc>
                <a:spcPct val="80000"/>
              </a:lnSpc>
              <a:buNone/>
            </a:pPr>
            <a:endParaRPr lang="ru-RU" altLang="ru-RU" sz="2000" dirty="0"/>
          </a:p>
          <a:p>
            <a:pPr algn="just" eaLnBrk="1" hangingPunct="1">
              <a:lnSpc>
                <a:spcPct val="80000"/>
              </a:lnSpc>
              <a:buNone/>
            </a:pPr>
            <a:r>
              <a:rPr lang="ru-RU" altLang="ru-RU" sz="2000" dirty="0"/>
              <a:t>     	</a:t>
            </a:r>
            <a:endParaRPr lang="ru-RU" altLang="ru-RU" sz="2000" i="1" dirty="0">
              <a:solidFill>
                <a:srgbClr val="FF0000"/>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987" y="477195"/>
            <a:ext cx="1263888" cy="1075280"/>
          </a:xfrm>
          <a:prstGeom prst="rect">
            <a:avLst/>
          </a:prstGeom>
        </p:spPr>
      </p:pic>
      <p:grpSp>
        <p:nvGrpSpPr>
          <p:cNvPr id="14" name="Группа 13"/>
          <p:cNvGrpSpPr/>
          <p:nvPr/>
        </p:nvGrpSpPr>
        <p:grpSpPr>
          <a:xfrm>
            <a:off x="4792980" y="1522730"/>
            <a:ext cx="4257040" cy="4708525"/>
            <a:chOff x="5702539" y="23192"/>
            <a:chExt cx="3433510" cy="5123720"/>
          </a:xfrm>
          <a:blipFill dpi="0" rotWithShape="0">
            <a:blip r:embed="rId3"/>
            <a:srcRect/>
            <a:stretch>
              <a:fillRect/>
            </a:stretch>
          </a:blipFill>
        </p:grpSpPr>
        <p:grpSp>
          <p:nvGrpSpPr>
            <p:cNvPr id="13" name="Группа 12"/>
            <p:cNvGrpSpPr/>
            <p:nvPr/>
          </p:nvGrpSpPr>
          <p:grpSpPr>
            <a:xfrm>
              <a:off x="5711512" y="4437228"/>
              <a:ext cx="3424537" cy="709684"/>
              <a:chOff x="5719463" y="4437228"/>
              <a:chExt cx="3424537" cy="709684"/>
            </a:xfrm>
            <a:grpFill/>
          </p:grpSpPr>
          <p:sp>
            <p:nvSpPr>
              <p:cNvPr id="10" name="Блок-схема: данные 9"/>
              <p:cNvSpPr/>
              <p:nvPr/>
            </p:nvSpPr>
            <p:spPr>
              <a:xfrm>
                <a:off x="5719463"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92" name="Блок-схема: данные 91"/>
              <p:cNvSpPr/>
              <p:nvPr/>
            </p:nvSpPr>
            <p:spPr>
              <a:xfrm>
                <a:off x="8481368"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93" name="Блок-схема: данные 92"/>
              <p:cNvSpPr/>
              <p:nvPr/>
            </p:nvSpPr>
            <p:spPr>
              <a:xfrm>
                <a:off x="7931692"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94" name="Блок-схема: данные 93"/>
              <p:cNvSpPr/>
              <p:nvPr/>
            </p:nvSpPr>
            <p:spPr>
              <a:xfrm>
                <a:off x="7382016"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95" name="Блок-схема: данные 94"/>
              <p:cNvSpPr/>
              <p:nvPr/>
            </p:nvSpPr>
            <p:spPr>
              <a:xfrm>
                <a:off x="6823856"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96" name="Блок-схема: данные 95"/>
              <p:cNvSpPr/>
              <p:nvPr/>
            </p:nvSpPr>
            <p:spPr>
              <a:xfrm>
                <a:off x="6273647"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grpSp>
        <p:grpSp>
          <p:nvGrpSpPr>
            <p:cNvPr id="121" name="Группа 120"/>
            <p:cNvGrpSpPr/>
            <p:nvPr/>
          </p:nvGrpSpPr>
          <p:grpSpPr>
            <a:xfrm flipH="1">
              <a:off x="5702539" y="3701982"/>
              <a:ext cx="3423604" cy="1054870"/>
              <a:chOff x="5729369" y="4440640"/>
              <a:chExt cx="3423604" cy="1054870"/>
            </a:xfrm>
            <a:grpFill/>
          </p:grpSpPr>
          <p:sp>
            <p:nvSpPr>
              <p:cNvPr id="122" name="Блок-схема: данные 121"/>
              <p:cNvSpPr/>
              <p:nvPr/>
            </p:nvSpPr>
            <p:spPr>
              <a:xfrm>
                <a:off x="5729369" y="4440640"/>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23" name="Блок-схема: данные 122"/>
              <p:cNvSpPr/>
              <p:nvPr/>
            </p:nvSpPr>
            <p:spPr>
              <a:xfrm>
                <a:off x="8481368"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24" name="Блок-схема: данные 123"/>
              <p:cNvSpPr/>
              <p:nvPr/>
            </p:nvSpPr>
            <p:spPr>
              <a:xfrm>
                <a:off x="8490341" y="4785826"/>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25" name="Блок-схема: данные 124"/>
              <p:cNvSpPr/>
              <p:nvPr/>
            </p:nvSpPr>
            <p:spPr>
              <a:xfrm>
                <a:off x="7387274"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26" name="Блок-схема: данные 125"/>
              <p:cNvSpPr/>
              <p:nvPr/>
            </p:nvSpPr>
            <p:spPr>
              <a:xfrm>
                <a:off x="6840227"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48" name="Блок-схема: данные 147"/>
              <p:cNvSpPr/>
              <p:nvPr/>
            </p:nvSpPr>
            <p:spPr>
              <a:xfrm>
                <a:off x="6292318" y="4440640"/>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grpSp>
        <p:grpSp>
          <p:nvGrpSpPr>
            <p:cNvPr id="149" name="Группа 148"/>
            <p:cNvGrpSpPr/>
            <p:nvPr/>
          </p:nvGrpSpPr>
          <p:grpSpPr>
            <a:xfrm>
              <a:off x="5711512" y="2966736"/>
              <a:ext cx="3424537" cy="709684"/>
              <a:chOff x="5719463" y="4437228"/>
              <a:chExt cx="3424537" cy="709684"/>
            </a:xfrm>
            <a:grpFill/>
          </p:grpSpPr>
          <p:sp>
            <p:nvSpPr>
              <p:cNvPr id="150" name="Блок-схема: данные 149"/>
              <p:cNvSpPr/>
              <p:nvPr/>
            </p:nvSpPr>
            <p:spPr>
              <a:xfrm>
                <a:off x="5719463"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51" name="Блок-схема: данные 150"/>
              <p:cNvSpPr/>
              <p:nvPr/>
            </p:nvSpPr>
            <p:spPr>
              <a:xfrm>
                <a:off x="8481368"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52" name="Блок-схема: данные 151"/>
              <p:cNvSpPr/>
              <p:nvPr/>
            </p:nvSpPr>
            <p:spPr>
              <a:xfrm>
                <a:off x="7931692"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53" name="Блок-схема: данные 152"/>
              <p:cNvSpPr/>
              <p:nvPr/>
            </p:nvSpPr>
            <p:spPr>
              <a:xfrm>
                <a:off x="7382016"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66" name="Блок-схема: данные 165"/>
              <p:cNvSpPr/>
              <p:nvPr/>
            </p:nvSpPr>
            <p:spPr>
              <a:xfrm>
                <a:off x="6823856"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67" name="Блок-схема: данные 166"/>
              <p:cNvSpPr/>
              <p:nvPr/>
            </p:nvSpPr>
            <p:spPr>
              <a:xfrm>
                <a:off x="6273647"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grpSp>
        <p:grpSp>
          <p:nvGrpSpPr>
            <p:cNvPr id="168" name="Группа 167"/>
            <p:cNvGrpSpPr/>
            <p:nvPr/>
          </p:nvGrpSpPr>
          <p:grpSpPr>
            <a:xfrm flipH="1">
              <a:off x="5711512" y="2231490"/>
              <a:ext cx="3414631" cy="711391"/>
              <a:chOff x="5737320" y="4440640"/>
              <a:chExt cx="3414631" cy="711391"/>
            </a:xfrm>
            <a:grpFill/>
          </p:grpSpPr>
          <p:sp>
            <p:nvSpPr>
              <p:cNvPr id="169" name="Блок-схема: данные 168"/>
              <p:cNvSpPr/>
              <p:nvPr/>
            </p:nvSpPr>
            <p:spPr>
              <a:xfrm>
                <a:off x="5737320" y="4440640"/>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70" name="Блок-схема: данные 169"/>
              <p:cNvSpPr/>
              <p:nvPr/>
            </p:nvSpPr>
            <p:spPr>
              <a:xfrm>
                <a:off x="8489319"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71" name="Блок-схема: данные 170"/>
              <p:cNvSpPr/>
              <p:nvPr/>
            </p:nvSpPr>
            <p:spPr>
              <a:xfrm>
                <a:off x="7937733"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72" name="Блок-схема: данные 171"/>
              <p:cNvSpPr/>
              <p:nvPr/>
            </p:nvSpPr>
            <p:spPr>
              <a:xfrm>
                <a:off x="7387274"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73" name="Блок-схема: данные 172"/>
              <p:cNvSpPr/>
              <p:nvPr/>
            </p:nvSpPr>
            <p:spPr>
              <a:xfrm>
                <a:off x="6840227"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74" name="Блок-схема: данные 173"/>
              <p:cNvSpPr/>
              <p:nvPr/>
            </p:nvSpPr>
            <p:spPr>
              <a:xfrm>
                <a:off x="6292318" y="4440640"/>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grpSp>
        <p:grpSp>
          <p:nvGrpSpPr>
            <p:cNvPr id="175" name="Группа 174"/>
            <p:cNvGrpSpPr/>
            <p:nvPr/>
          </p:nvGrpSpPr>
          <p:grpSpPr>
            <a:xfrm>
              <a:off x="5711512" y="1494537"/>
              <a:ext cx="3424537" cy="709684"/>
              <a:chOff x="5719463" y="4437228"/>
              <a:chExt cx="3424537" cy="709684"/>
            </a:xfrm>
            <a:grpFill/>
          </p:grpSpPr>
          <p:sp>
            <p:nvSpPr>
              <p:cNvPr id="176" name="Блок-схема: данные 175"/>
              <p:cNvSpPr/>
              <p:nvPr/>
            </p:nvSpPr>
            <p:spPr>
              <a:xfrm>
                <a:off x="5719463"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77" name="Блок-схема: данные 176"/>
              <p:cNvSpPr/>
              <p:nvPr/>
            </p:nvSpPr>
            <p:spPr>
              <a:xfrm>
                <a:off x="8481368"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78" name="Блок-схема: данные 177"/>
              <p:cNvSpPr/>
              <p:nvPr/>
            </p:nvSpPr>
            <p:spPr>
              <a:xfrm>
                <a:off x="7931692"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79" name="Блок-схема: данные 178"/>
              <p:cNvSpPr/>
              <p:nvPr/>
            </p:nvSpPr>
            <p:spPr>
              <a:xfrm>
                <a:off x="7382016"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80" name="Блок-схема: данные 179"/>
              <p:cNvSpPr/>
              <p:nvPr/>
            </p:nvSpPr>
            <p:spPr>
              <a:xfrm>
                <a:off x="6823856"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81" name="Блок-схема: данные 180"/>
              <p:cNvSpPr/>
              <p:nvPr/>
            </p:nvSpPr>
            <p:spPr>
              <a:xfrm>
                <a:off x="6273647"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grpSp>
        <p:grpSp>
          <p:nvGrpSpPr>
            <p:cNvPr id="182" name="Группа 181"/>
            <p:cNvGrpSpPr/>
            <p:nvPr/>
          </p:nvGrpSpPr>
          <p:grpSpPr>
            <a:xfrm flipH="1">
              <a:off x="5711512" y="759291"/>
              <a:ext cx="3414631" cy="711391"/>
              <a:chOff x="5729369" y="4440640"/>
              <a:chExt cx="3414631" cy="711391"/>
            </a:xfrm>
            <a:grpFill/>
          </p:grpSpPr>
          <p:sp>
            <p:nvSpPr>
              <p:cNvPr id="183" name="Блок-схема: данные 182"/>
              <p:cNvSpPr/>
              <p:nvPr/>
            </p:nvSpPr>
            <p:spPr>
              <a:xfrm>
                <a:off x="5729369" y="4440640"/>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84" name="Блок-схема: данные 183"/>
              <p:cNvSpPr/>
              <p:nvPr/>
            </p:nvSpPr>
            <p:spPr>
              <a:xfrm>
                <a:off x="8481368"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85" name="Блок-схема: данные 184"/>
              <p:cNvSpPr/>
              <p:nvPr/>
            </p:nvSpPr>
            <p:spPr>
              <a:xfrm>
                <a:off x="7937733"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86" name="Блок-схема: данные 185"/>
              <p:cNvSpPr/>
              <p:nvPr/>
            </p:nvSpPr>
            <p:spPr>
              <a:xfrm>
                <a:off x="7387274"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87" name="Блок-схема: данные 186"/>
              <p:cNvSpPr/>
              <p:nvPr/>
            </p:nvSpPr>
            <p:spPr>
              <a:xfrm>
                <a:off x="6840227" y="4442347"/>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88" name="Блок-схема: данные 187"/>
              <p:cNvSpPr/>
              <p:nvPr/>
            </p:nvSpPr>
            <p:spPr>
              <a:xfrm>
                <a:off x="6292318" y="4440640"/>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grpSp>
        <p:grpSp>
          <p:nvGrpSpPr>
            <p:cNvPr id="189" name="Группа 188"/>
            <p:cNvGrpSpPr/>
            <p:nvPr/>
          </p:nvGrpSpPr>
          <p:grpSpPr>
            <a:xfrm>
              <a:off x="5711512" y="23192"/>
              <a:ext cx="3424537" cy="709684"/>
              <a:chOff x="5719463" y="4437228"/>
              <a:chExt cx="3424537" cy="709684"/>
            </a:xfrm>
            <a:grpFill/>
          </p:grpSpPr>
          <p:sp>
            <p:nvSpPr>
              <p:cNvPr id="190" name="Блок-схема: данные 189"/>
              <p:cNvSpPr/>
              <p:nvPr/>
            </p:nvSpPr>
            <p:spPr>
              <a:xfrm>
                <a:off x="5719463"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91" name="Блок-схема: данные 190"/>
              <p:cNvSpPr/>
              <p:nvPr/>
            </p:nvSpPr>
            <p:spPr>
              <a:xfrm>
                <a:off x="8481368"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92" name="Блок-схема: данные 191"/>
              <p:cNvSpPr/>
              <p:nvPr/>
            </p:nvSpPr>
            <p:spPr>
              <a:xfrm>
                <a:off x="7931692"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93" name="Блок-схема: данные 192"/>
              <p:cNvSpPr/>
              <p:nvPr/>
            </p:nvSpPr>
            <p:spPr>
              <a:xfrm>
                <a:off x="7382016"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94" name="Блок-схема: данные 193"/>
              <p:cNvSpPr/>
              <p:nvPr/>
            </p:nvSpPr>
            <p:spPr>
              <a:xfrm>
                <a:off x="6823856"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sp>
            <p:nvSpPr>
              <p:cNvPr id="195" name="Блок-схема: данные 194"/>
              <p:cNvSpPr/>
              <p:nvPr/>
            </p:nvSpPr>
            <p:spPr>
              <a:xfrm>
                <a:off x="6273647" y="4437228"/>
                <a:ext cx="662632" cy="709684"/>
              </a:xfrm>
              <a:prstGeom prst="flowChartInputOutput">
                <a:avLst/>
              </a:prstGeom>
              <a:grpFill/>
              <a:ln w="3175" cap="flat" cmpd="sng" algn="ctr">
                <a:noFill/>
                <a:prstDash val="solid"/>
              </a:ln>
              <a:effectLst/>
            </p:spPr>
            <p:txBody>
              <a:bodyPr rtlCol="0" anchor="ctr"/>
              <a:lstStyle/>
              <a:p>
                <a:pPr algn="ctr"/>
                <a:endParaRPr lang="ru-RU">
                  <a:solidFill>
                    <a:sysClr val="window" lastClr="FFFFFF"/>
                  </a:solidFill>
                  <a:latin typeface="Calibri" panose="020F0502020204030204" pitchFamily="34" charset="0"/>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a:xfrm>
            <a:off x="755650" y="476250"/>
            <a:ext cx="7942263" cy="792163"/>
          </a:xfrm>
          <a:ln/>
        </p:spPr>
        <p:txBody>
          <a:bodyPr vert="horz" wrap="square" lIns="91440" tIns="45720" rIns="91440" bIns="45720" anchor="ctr" anchorCtr="0"/>
          <a:lstStyle/>
          <a:p>
            <a:pPr algn="ctr"/>
            <a:r>
              <a:rPr lang="ru-RU" altLang="ru-RU" sz="3600" b="1" dirty="0">
                <a:solidFill>
                  <a:srgbClr val="0000FF"/>
                </a:solidFill>
              </a:rPr>
              <a:t>Бюджеттік үрдістің </a:t>
            </a:r>
            <a:br>
              <a:rPr lang="ru-RU" altLang="ru-RU" sz="3600" b="1" dirty="0">
                <a:solidFill>
                  <a:srgbClr val="0000FF"/>
                </a:solidFill>
              </a:rPr>
            </a:br>
            <a:r>
              <a:rPr lang="ru-RU" altLang="ru-RU" sz="3600" b="1" dirty="0">
                <a:solidFill>
                  <a:srgbClr val="0000FF"/>
                </a:solidFill>
              </a:rPr>
              <a:t>заңнамалық базасы</a:t>
            </a:r>
          </a:p>
        </p:txBody>
      </p:sp>
      <p:sp>
        <p:nvSpPr>
          <p:cNvPr id="9219" name="Rectangle 3"/>
          <p:cNvSpPr>
            <a:spLocks noGrp="1"/>
          </p:cNvSpPr>
          <p:nvPr>
            <p:ph idx="1"/>
          </p:nvPr>
        </p:nvSpPr>
        <p:spPr>
          <a:xfrm>
            <a:off x="323850" y="1484313"/>
            <a:ext cx="8362950" cy="5113337"/>
          </a:xfrm>
          <a:ln/>
        </p:spPr>
        <p:txBody>
          <a:bodyPr vert="horz" wrap="square" lIns="91440" tIns="45720" rIns="91440" bIns="45720" anchor="t" anchorCtr="0"/>
          <a:lstStyle/>
          <a:p>
            <a:pPr algn="just" eaLnBrk="1" hangingPunct="1">
              <a:spcBef>
                <a:spcPct val="0"/>
              </a:spcBef>
              <a:buClr>
                <a:srgbClr val="00007D"/>
              </a:buClr>
              <a:buNone/>
            </a:pPr>
            <a:r>
              <a:rPr lang="ru-RU" altLang="ru-RU" sz="1600" b="1" dirty="0">
                <a:cs typeface="Times New Roman" panose="02020603050405020304" pitchFamily="18" charset="0"/>
              </a:rPr>
              <a:t>	</a:t>
            </a:r>
            <a:endParaRPr lang="ru-RU" altLang="ru-RU" sz="1600" dirty="0">
              <a:solidFill>
                <a:srgbClr val="FF0000"/>
              </a:solidFill>
            </a:endParaRPr>
          </a:p>
          <a:p>
            <a:pPr algn="just" eaLnBrk="1" hangingPunct="1">
              <a:spcBef>
                <a:spcPct val="0"/>
              </a:spcBef>
              <a:buClr>
                <a:srgbClr val="00007D"/>
              </a:buClr>
              <a:buNone/>
            </a:pPr>
            <a:r>
              <a:rPr lang="ru-RU" altLang="ru-RU" sz="1600" b="1" dirty="0">
                <a:cs typeface="Times New Roman" panose="02020603050405020304" pitchFamily="18" charset="0"/>
              </a:rPr>
              <a:t>      	</a:t>
            </a:r>
            <a:r>
              <a:rPr lang="ru-RU" altLang="ru-RU" sz="1600" dirty="0">
                <a:cs typeface="Times New Roman" panose="02020603050405020304" pitchFamily="18" charset="0"/>
              </a:rPr>
              <a:t>Ауданның (облыстық маңызы бар қаланың) бюджеті олардың арасындағы өзара өтелетін операцияларды есепке алмағанда, аудандық (облыстық маңызы бар қаланың) бюджетті, аудандық маңызы бар қалалардың, ауылдардың, кенттердің, ауылдық округтердің бюджеттерін біріктіретін орталықтандырылған ақша қоры болып табылады.</a:t>
            </a:r>
          </a:p>
          <a:p>
            <a:pPr algn="just" eaLnBrk="1" hangingPunct="1">
              <a:spcBef>
                <a:spcPct val="0"/>
              </a:spcBef>
              <a:buClr>
                <a:srgbClr val="00007D"/>
              </a:buClr>
              <a:buNone/>
            </a:pPr>
            <a:endParaRPr lang="ru-RU" altLang="ru-RU" sz="1600" dirty="0">
              <a:cs typeface="Times New Roman" panose="02020603050405020304" pitchFamily="18" charset="0"/>
            </a:endParaRPr>
          </a:p>
          <a:p>
            <a:pPr algn="just" eaLnBrk="1" hangingPunct="1">
              <a:spcBef>
                <a:spcPct val="0"/>
              </a:spcBef>
              <a:buClr>
                <a:srgbClr val="00007D"/>
              </a:buClr>
              <a:buNone/>
            </a:pPr>
            <a:r>
              <a:rPr lang="ru-RU" altLang="ru-RU" sz="1600" dirty="0">
                <a:cs typeface="Times New Roman" panose="02020603050405020304" pitchFamily="18" charset="0"/>
              </a:rPr>
              <a:t>		2026-2028 жылдарға арналған аудан бюджеті Қазақстан Республикасының Бюджет және Салық Павлодар облысының 2025-2028 жылдарға арналған әлеуметтік-экономикалық даму болжамы және Аққұлы ауданы мәслихатының 2026 </a:t>
            </a:r>
            <a:r>
              <a:rPr lang="ru-RU" altLang="ru-RU" sz="1600" dirty="0" err="1">
                <a:cs typeface="Times New Roman" panose="02020603050405020304" pitchFamily="18" charset="0"/>
              </a:rPr>
              <a:t>жылғы</a:t>
            </a:r>
            <a:r>
              <a:rPr lang="ru-RU" altLang="ru-RU" sz="1600" dirty="0">
                <a:cs typeface="Times New Roman" panose="02020603050405020304" pitchFamily="18" charset="0"/>
              </a:rPr>
              <a:t> 07 </a:t>
            </a:r>
            <a:r>
              <a:rPr lang="kk-KZ" altLang="ru-RU" sz="1600" dirty="0">
                <a:cs typeface="Times New Roman" panose="02020603050405020304" pitchFamily="18" charset="0"/>
              </a:rPr>
              <a:t>қыркүйектегі</a:t>
            </a:r>
            <a:r>
              <a:rPr lang="ru-RU" altLang="ru-RU" sz="1600" dirty="0">
                <a:cs typeface="Times New Roman" panose="02020603050405020304" pitchFamily="18" charset="0"/>
              </a:rPr>
              <a:t> «Аққұлы ауданы мәслихатының 2025 жылғы 17 желтоқсандағы» Аққұлы ауданының 2026-2028 жылдарға арналған бюджеті туралы «№ 168/40 шешіміне өзгерістер енгізу туралы» № 214/52 шешімімен нақтыланған Аққұлы ауданы әкімдігінің 2026 </a:t>
            </a:r>
            <a:r>
              <a:rPr lang="ru-RU" altLang="ru-RU" sz="1600" dirty="0" err="1">
                <a:cs typeface="Times New Roman" panose="02020603050405020304" pitchFamily="18" charset="0"/>
              </a:rPr>
              <a:t>жылғы</a:t>
            </a:r>
            <a:r>
              <a:rPr lang="ru-RU" altLang="ru-RU" sz="1600" dirty="0">
                <a:cs typeface="Times New Roman" panose="02020603050405020304" pitchFamily="18" charset="0"/>
              </a:rPr>
              <a:t> 10 </a:t>
            </a:r>
            <a:r>
              <a:rPr lang="kk-KZ" altLang="ru-RU" sz="1600" dirty="0">
                <a:cs typeface="Times New Roman" panose="02020603050405020304" pitchFamily="18" charset="0"/>
              </a:rPr>
              <a:t>қыркүйектегі</a:t>
            </a:r>
            <a:r>
              <a:rPr lang="ru-RU" altLang="ru-RU" sz="1600" dirty="0">
                <a:cs typeface="Times New Roman" panose="02020603050405020304" pitchFamily="18" charset="0"/>
              </a:rPr>
              <a:t> № 1-01/162 «Аққұлы ауданы әкімдігінің 2025 жылғы 22 желтоқсандағы № 1-16/324» Аққұлы ауданы мәслихатының 2025 жылғы 17 желтоқсандағы № 168/40 «Аққұлы ауданының 2026 - 2028 жылдарға арналған бюджеті туралы» шешімін іске асыру туралы «қаулысына өзгерістер енгізу туралы» қаулысы</a:t>
            </a:r>
            <a:endParaRPr lang="ru-RU" altLang="ru-RU" sz="1600" i="1" dirty="0">
              <a:ea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377" y="476560"/>
            <a:ext cx="1263888" cy="1075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a:xfrm>
            <a:off x="357188" y="357188"/>
            <a:ext cx="8229600" cy="714375"/>
          </a:xfrm>
          <a:ln/>
          <a:effectLst>
            <a:outerShdw dist="117088" dir="18636077" algn="ctr" rotWithShape="0">
              <a:srgbClr val="333333">
                <a:alpha val="0"/>
              </a:srgbClr>
            </a:outerShdw>
          </a:effectLst>
        </p:spPr>
        <p:txBody>
          <a:bodyPr vert="horz" wrap="square" lIns="91440" tIns="45720" rIns="91440" bIns="45720" anchor="ctr" anchorCtr="0"/>
          <a:lstStyle/>
          <a:p>
            <a:pPr algn="ctr" eaLnBrk="1" hangingPunct="1"/>
            <a:r>
              <a:rPr lang="ru-RU" altLang="ru-RU" sz="3200" b="1" dirty="0">
                <a:solidFill>
                  <a:srgbClr val="0033CC"/>
                </a:solidFill>
              </a:rPr>
              <a:t>БЮДЖЕТТІК ҮРДІСТІҢ КЕСТЕСІ</a:t>
            </a:r>
            <a:endParaRPr lang="ru-RU" altLang="ru-RU" sz="3200" b="1" dirty="0">
              <a:solidFill>
                <a:srgbClr val="FF0000"/>
              </a:solidFill>
            </a:endParaRPr>
          </a:p>
        </p:txBody>
      </p:sp>
      <p:sp>
        <p:nvSpPr>
          <p:cNvPr id="10243" name="Rectangle 4"/>
          <p:cNvSpPr/>
          <p:nvPr/>
        </p:nvSpPr>
        <p:spPr>
          <a:xfrm>
            <a:off x="428625" y="1000125"/>
            <a:ext cx="3671888" cy="714375"/>
          </a:xfrm>
          <a:prstGeom prst="rect">
            <a:avLst/>
          </a:prstGeom>
          <a:noFill/>
          <a:ln w="28575" cap="flat" cmpd="sng">
            <a:solidFill>
              <a:srgbClr val="00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400" b="1" dirty="0">
                <a:solidFill>
                  <a:srgbClr val="000000"/>
                </a:solidFill>
                <a:latin typeface="Times New Roman" panose="02020603050405020304" pitchFamily="18" charset="0"/>
                <a:cs typeface="Times New Roman" panose="02020603050405020304" pitchFamily="18" charset="0"/>
              </a:rPr>
              <a:t>БЮДЖЕТТІ ӨҢДЕУ  </a:t>
            </a:r>
          </a:p>
          <a:p>
            <a:pPr marL="0" lvl="0" indent="0" algn="ctr" eaLnBrk="1" hangingPunct="1">
              <a:spcBef>
                <a:spcPct val="0"/>
              </a:spcBef>
              <a:buClrTx/>
              <a:buSzTx/>
              <a:buFontTx/>
              <a:buNone/>
            </a:pPr>
            <a:r>
              <a:rPr lang="ru-RU" altLang="ru-RU" sz="1400" i="1" dirty="0">
                <a:solidFill>
                  <a:srgbClr val="000000"/>
                </a:solidFill>
                <a:latin typeface="Times New Roman" panose="02020603050405020304" pitchFamily="18" charset="0"/>
                <a:cs typeface="Times New Roman" panose="02020603050405020304" pitchFamily="18" charset="0"/>
              </a:rPr>
              <a:t>(уәкілетті орган –экономика және бюджеттік жоспарлау бөлімі)</a:t>
            </a:r>
            <a:endParaRPr lang="ru-RU" altLang="ru-RU" sz="1400" i="1" dirty="0">
              <a:solidFill>
                <a:srgbClr val="000000"/>
              </a:solidFill>
              <a:latin typeface="Times New Roman" panose="02020603050405020304" pitchFamily="18" charset="0"/>
              <a:ea typeface="Times New Roman" panose="02020603050405020304" pitchFamily="18" charset="0"/>
            </a:endParaRPr>
          </a:p>
        </p:txBody>
      </p:sp>
      <p:sp>
        <p:nvSpPr>
          <p:cNvPr id="10244" name="Rectangle 5"/>
          <p:cNvSpPr/>
          <p:nvPr/>
        </p:nvSpPr>
        <p:spPr>
          <a:xfrm>
            <a:off x="428625" y="1928813"/>
            <a:ext cx="3527425" cy="1071562"/>
          </a:xfrm>
          <a:prstGeom prst="rect">
            <a:avLst/>
          </a:prstGeom>
          <a:noFill/>
          <a:ln w="28575" cap="flat" cmpd="sng">
            <a:solidFill>
              <a:srgbClr val="00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200" dirty="0">
                <a:solidFill>
                  <a:srgbClr val="000000"/>
                </a:solidFill>
                <a:cs typeface="Times New Roman" panose="02020603050405020304" pitchFamily="18" charset="0"/>
              </a:rPr>
              <a:t>Жергілікті бюджет жыл сайын жоспарлы кезеңге әлеуметтік-экономикалық даму болжамын есептеумен мемлекеттік жоспарлау жөніндегі жергілікті уәкілетті органмен әзірленеді</a:t>
            </a:r>
            <a:endParaRPr lang="ru-RU" altLang="ru-RU" sz="1200" dirty="0">
              <a:solidFill>
                <a:srgbClr val="000000"/>
              </a:solidFill>
              <a:ea typeface="Times New Roman" panose="02020603050405020304" pitchFamily="18" charset="0"/>
            </a:endParaRPr>
          </a:p>
        </p:txBody>
      </p:sp>
      <p:sp>
        <p:nvSpPr>
          <p:cNvPr id="10245" name="Rectangle 7"/>
          <p:cNvSpPr/>
          <p:nvPr/>
        </p:nvSpPr>
        <p:spPr>
          <a:xfrm>
            <a:off x="441325" y="4237038"/>
            <a:ext cx="3527425" cy="1090612"/>
          </a:xfrm>
          <a:prstGeom prst="rect">
            <a:avLst/>
          </a:prstGeom>
          <a:noFill/>
          <a:ln w="28575" cap="flat" cmpd="sng">
            <a:solidFill>
              <a:srgbClr val="00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200" dirty="0">
                <a:solidFill>
                  <a:srgbClr val="000000"/>
                </a:solidFill>
                <a:cs typeface="Times New Roman" panose="02020603050405020304" pitchFamily="18" charset="0"/>
              </a:rPr>
              <a:t>Аудан бюджетінің жобасын ауданның жергілікті атқарушы органы сәйкес мәслихатқа 1 қарашадан кешіктірмей енгізеді, сондай-ақ қоғамдық кеңестің отырысында жобаның талқылауын жүргізеді</a:t>
            </a:r>
            <a:endParaRPr lang="ru-RU" altLang="ru-RU" sz="1200" dirty="0">
              <a:solidFill>
                <a:srgbClr val="000000"/>
              </a:solidFill>
              <a:ea typeface="Times New Roman" panose="02020603050405020304" pitchFamily="18" charset="0"/>
            </a:endParaRPr>
          </a:p>
        </p:txBody>
      </p:sp>
      <p:sp>
        <p:nvSpPr>
          <p:cNvPr id="10246" name="Rectangle 8"/>
          <p:cNvSpPr/>
          <p:nvPr/>
        </p:nvSpPr>
        <p:spPr>
          <a:xfrm>
            <a:off x="428625" y="5572125"/>
            <a:ext cx="3527425" cy="857250"/>
          </a:xfrm>
          <a:prstGeom prst="rect">
            <a:avLst/>
          </a:prstGeom>
          <a:noFill/>
          <a:ln w="28575" cap="flat" cmpd="sng">
            <a:solidFill>
              <a:srgbClr val="00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200" dirty="0">
                <a:solidFill>
                  <a:srgbClr val="000000"/>
                </a:solidFill>
                <a:cs typeface="Times New Roman" panose="02020603050405020304" pitchFamily="18" charset="0"/>
              </a:rPr>
              <a:t>Аудан бюджеті облыстық бюджетті бекіту туралы облыстық мәслихаттың шешіміне қол қойылғаннан кейін екі апта мерзімінен кешіктірмей мәслихат бекітеді</a:t>
            </a:r>
            <a:endParaRPr lang="ru-RU" altLang="ru-RU" sz="1200" dirty="0">
              <a:solidFill>
                <a:srgbClr val="000000"/>
              </a:solidFill>
              <a:ea typeface="Times New Roman" panose="02020603050405020304" pitchFamily="18" charset="0"/>
            </a:endParaRPr>
          </a:p>
        </p:txBody>
      </p:sp>
      <p:sp>
        <p:nvSpPr>
          <p:cNvPr id="10247" name="Rectangle 9"/>
          <p:cNvSpPr/>
          <p:nvPr/>
        </p:nvSpPr>
        <p:spPr>
          <a:xfrm>
            <a:off x="5072063" y="1143000"/>
            <a:ext cx="3671887" cy="642938"/>
          </a:xfrm>
          <a:prstGeom prst="rect">
            <a:avLst/>
          </a:prstGeom>
          <a:noFill/>
          <a:ln w="28575" cap="flat" cmpd="sng">
            <a:solidFill>
              <a:srgbClr val="00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400" b="1" dirty="0">
                <a:solidFill>
                  <a:srgbClr val="000000"/>
                </a:solidFill>
                <a:latin typeface="Times New Roman" panose="02020603050405020304" pitchFamily="18" charset="0"/>
                <a:cs typeface="Times New Roman" panose="02020603050405020304" pitchFamily="18" charset="0"/>
              </a:rPr>
              <a:t>БЮДЖЕТТІ ОРЫНДАУ</a:t>
            </a:r>
            <a:r>
              <a:rPr lang="ru-RU" altLang="ru-RU" sz="1400" i="1" dirty="0">
                <a:solidFill>
                  <a:srgbClr val="000000"/>
                </a:solidFill>
                <a:latin typeface="Times New Roman" panose="02020603050405020304" pitchFamily="18" charset="0"/>
                <a:cs typeface="Times New Roman" panose="02020603050405020304" pitchFamily="18" charset="0"/>
              </a:rPr>
              <a:t> </a:t>
            </a:r>
          </a:p>
          <a:p>
            <a:pPr marL="0" lvl="0" indent="0" algn="ctr" eaLnBrk="1" hangingPunct="1">
              <a:spcBef>
                <a:spcPct val="0"/>
              </a:spcBef>
              <a:buClrTx/>
              <a:buSzTx/>
              <a:buFontTx/>
              <a:buNone/>
            </a:pPr>
            <a:r>
              <a:rPr lang="ru-RU" altLang="ru-RU" sz="1400" i="1" dirty="0">
                <a:solidFill>
                  <a:srgbClr val="000000"/>
                </a:solidFill>
                <a:latin typeface="Times New Roman" panose="02020603050405020304" pitchFamily="18" charset="0"/>
                <a:cs typeface="Times New Roman" panose="02020603050405020304" pitchFamily="18" charset="0"/>
              </a:rPr>
              <a:t>(уәкілетті орган – қаржы бөлімі)</a:t>
            </a:r>
            <a:r>
              <a:rPr lang="ru-RU" altLang="ru-RU" sz="1400" b="1" dirty="0">
                <a:solidFill>
                  <a:srgbClr val="000000"/>
                </a:solidFill>
                <a:latin typeface="Times New Roman" panose="02020603050405020304" pitchFamily="18" charset="0"/>
                <a:cs typeface="Times New Roman" panose="02020603050405020304" pitchFamily="18" charset="0"/>
              </a:rPr>
              <a:t> </a:t>
            </a:r>
            <a:endParaRPr lang="ru-RU" altLang="ru-RU" sz="1400" b="1" dirty="0">
              <a:solidFill>
                <a:srgbClr val="000000"/>
              </a:solidFill>
              <a:latin typeface="Times New Roman" panose="02020603050405020304" pitchFamily="18" charset="0"/>
              <a:ea typeface="Times New Roman" panose="02020603050405020304" pitchFamily="18" charset="0"/>
            </a:endParaRPr>
          </a:p>
        </p:txBody>
      </p:sp>
      <p:sp>
        <p:nvSpPr>
          <p:cNvPr id="10248" name="Rectangle 10"/>
          <p:cNvSpPr/>
          <p:nvPr/>
        </p:nvSpPr>
        <p:spPr>
          <a:xfrm>
            <a:off x="5143500" y="2000250"/>
            <a:ext cx="3527425" cy="642938"/>
          </a:xfrm>
          <a:prstGeom prst="rect">
            <a:avLst/>
          </a:prstGeom>
          <a:noFill/>
          <a:ln w="28575" cap="flat" cmpd="sng">
            <a:solidFill>
              <a:srgbClr val="00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200" dirty="0">
                <a:solidFill>
                  <a:srgbClr val="000000"/>
                </a:solidFill>
              </a:rPr>
              <a:t>Төлемдер мен міндетті төлемдердің түсімдері мен қаржыландыру бірлескен жоспарды қалыптастыру және бекіту </a:t>
            </a:r>
          </a:p>
        </p:txBody>
      </p:sp>
      <p:sp>
        <p:nvSpPr>
          <p:cNvPr id="10249" name="Rectangle 11"/>
          <p:cNvSpPr/>
          <p:nvPr/>
        </p:nvSpPr>
        <p:spPr>
          <a:xfrm>
            <a:off x="5143500" y="2857500"/>
            <a:ext cx="3527425" cy="715963"/>
          </a:xfrm>
          <a:prstGeom prst="rect">
            <a:avLst/>
          </a:prstGeom>
          <a:noFill/>
          <a:ln w="28575" cap="flat" cmpd="sng">
            <a:solidFill>
              <a:srgbClr val="00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200" dirty="0">
                <a:solidFill>
                  <a:srgbClr val="000000"/>
                </a:solidFill>
              </a:rPr>
              <a:t>Қаржылық жыл ішінде аудан бюджетін орындау іс-шаралар кешенін жүргізу </a:t>
            </a:r>
          </a:p>
        </p:txBody>
      </p:sp>
      <p:sp>
        <p:nvSpPr>
          <p:cNvPr id="10250" name="Rectangle 12"/>
          <p:cNvSpPr/>
          <p:nvPr/>
        </p:nvSpPr>
        <p:spPr>
          <a:xfrm>
            <a:off x="5143500" y="3786188"/>
            <a:ext cx="3527425" cy="857250"/>
          </a:xfrm>
          <a:prstGeom prst="rect">
            <a:avLst/>
          </a:prstGeom>
          <a:noFill/>
          <a:ln w="28575" cap="flat" cmpd="sng">
            <a:solidFill>
              <a:srgbClr val="00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200" dirty="0">
                <a:solidFill>
                  <a:srgbClr val="000000"/>
                </a:solidFill>
              </a:rPr>
              <a:t>Бюджеттік мониторинг жүргізу мен бюджеттік қаражатты  басқару тиімділігін бағалау, бюджеттің орындалуы туралы ай сайынғы есептемені жасау </a:t>
            </a:r>
          </a:p>
        </p:txBody>
      </p:sp>
      <p:sp>
        <p:nvSpPr>
          <p:cNvPr id="10251" name="Rectangle 13"/>
          <p:cNvSpPr/>
          <p:nvPr/>
        </p:nvSpPr>
        <p:spPr>
          <a:xfrm>
            <a:off x="5072063" y="4929188"/>
            <a:ext cx="3527425" cy="900112"/>
          </a:xfrm>
          <a:prstGeom prst="rect">
            <a:avLst/>
          </a:prstGeom>
          <a:noFill/>
          <a:ln w="28575" cap="flat" cmpd="sng">
            <a:solidFill>
              <a:srgbClr val="00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200" dirty="0">
                <a:solidFill>
                  <a:srgbClr val="000000"/>
                </a:solidFill>
              </a:rPr>
              <a:t>Аудандық мәслихатқа есептік қаржылық жылында аудан бюджетінің орындалуы туралы жылдық есепті ағымдағы жылдың 1 сәуірінен кешіктірмей ұсыну, оны бекіту</a:t>
            </a:r>
          </a:p>
        </p:txBody>
      </p:sp>
      <p:sp>
        <p:nvSpPr>
          <p:cNvPr id="10252" name="Rectangle 14"/>
          <p:cNvSpPr/>
          <p:nvPr/>
        </p:nvSpPr>
        <p:spPr>
          <a:xfrm>
            <a:off x="428625" y="3214688"/>
            <a:ext cx="3527425" cy="642937"/>
          </a:xfrm>
          <a:prstGeom prst="rect">
            <a:avLst/>
          </a:prstGeom>
          <a:noFill/>
          <a:ln w="28575" cap="flat" cmpd="sng">
            <a:solidFill>
              <a:srgbClr val="000000"/>
            </a:solidFill>
            <a:prstDash val="solid"/>
            <a:miter/>
            <a:headEnd type="none" w="med" len="med"/>
            <a:tailEnd type="none" w="med" len="med"/>
          </a:ln>
        </p:spPr>
        <p:txBody>
          <a:bodyPr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200" dirty="0">
                <a:solidFill>
                  <a:srgbClr val="000000"/>
                </a:solidFill>
                <a:cs typeface="Times New Roman" panose="02020603050405020304" pitchFamily="18" charset="0"/>
              </a:rPr>
              <a:t>Бюджеттік бағдарламалар әкімгерлерінің бюджеттік тапсырыстары аудандық бюджеттік комиссияның қарауына тапсыру</a:t>
            </a:r>
            <a:endParaRPr lang="ru-RU" altLang="ru-RU" sz="1200" dirty="0">
              <a:solidFill>
                <a:srgbClr val="000000"/>
              </a:solidFill>
              <a:ea typeface="Times New Roman" panose="02020603050405020304" pitchFamily="18" charset="0"/>
            </a:endParaRPr>
          </a:p>
        </p:txBody>
      </p:sp>
      <p:sp>
        <p:nvSpPr>
          <p:cNvPr id="10253" name="AutoShape 15"/>
          <p:cNvSpPr/>
          <p:nvPr/>
        </p:nvSpPr>
        <p:spPr>
          <a:xfrm>
            <a:off x="4143375" y="1214438"/>
            <a:ext cx="863600" cy="412750"/>
          </a:xfrm>
          <a:prstGeom prst="rightArrow">
            <a:avLst>
              <a:gd name="adj1" fmla="val 50000"/>
              <a:gd name="adj2" fmla="val 42901"/>
            </a:avLst>
          </a:prstGeom>
          <a:gradFill rotWithShape="1">
            <a:gsLst>
              <a:gs pos="0">
                <a:srgbClr val="FFCC00"/>
              </a:gs>
              <a:gs pos="100000">
                <a:srgbClr val="FF0000"/>
              </a:gs>
            </a:gsLst>
            <a:path path="rect">
              <a:fillToRect r="100000" b="100000"/>
            </a:path>
            <a:tileRect/>
          </a:gra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solidFill>
                <a:srgbClr val="000000"/>
              </a:solidFill>
            </a:endParaRPr>
          </a:p>
        </p:txBody>
      </p:sp>
      <p:sp>
        <p:nvSpPr>
          <p:cNvPr id="10254" name="AutoShape 16"/>
          <p:cNvSpPr/>
          <p:nvPr/>
        </p:nvSpPr>
        <p:spPr>
          <a:xfrm>
            <a:off x="1857375" y="1714500"/>
            <a:ext cx="433388" cy="215900"/>
          </a:xfrm>
          <a:prstGeom prst="downArrow">
            <a:avLst>
              <a:gd name="adj1" fmla="val 50000"/>
              <a:gd name="adj2" fmla="val 25000"/>
            </a:avLst>
          </a:prstGeom>
          <a:gradFill rotWithShape="1">
            <a:gsLst>
              <a:gs pos="0">
                <a:srgbClr val="FFCC00"/>
              </a:gs>
              <a:gs pos="100000">
                <a:srgbClr val="FF0000"/>
              </a:gs>
            </a:gsLst>
            <a:path path="rect">
              <a:fillToRect r="100000" b="100000"/>
            </a:path>
            <a:tileRect/>
          </a:gra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solidFill>
                <a:srgbClr val="000000"/>
              </a:solidFill>
            </a:endParaRPr>
          </a:p>
        </p:txBody>
      </p:sp>
      <p:sp>
        <p:nvSpPr>
          <p:cNvPr id="10255" name="AutoShape 17"/>
          <p:cNvSpPr/>
          <p:nvPr/>
        </p:nvSpPr>
        <p:spPr>
          <a:xfrm>
            <a:off x="1857375" y="3000375"/>
            <a:ext cx="433388" cy="215900"/>
          </a:xfrm>
          <a:prstGeom prst="downArrow">
            <a:avLst>
              <a:gd name="adj1" fmla="val 50000"/>
              <a:gd name="adj2" fmla="val 25000"/>
            </a:avLst>
          </a:prstGeom>
          <a:gradFill rotWithShape="1">
            <a:gsLst>
              <a:gs pos="0">
                <a:srgbClr val="FFCC00"/>
              </a:gs>
              <a:gs pos="100000">
                <a:srgbClr val="FF0000"/>
              </a:gs>
            </a:gsLst>
            <a:path path="rect">
              <a:fillToRect r="100000" b="100000"/>
            </a:path>
            <a:tileRect/>
          </a:gra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solidFill>
                <a:srgbClr val="000000"/>
              </a:solidFill>
            </a:endParaRPr>
          </a:p>
        </p:txBody>
      </p:sp>
      <p:sp>
        <p:nvSpPr>
          <p:cNvPr id="10256" name="AutoShape 18"/>
          <p:cNvSpPr/>
          <p:nvPr/>
        </p:nvSpPr>
        <p:spPr>
          <a:xfrm>
            <a:off x="1857375" y="3857625"/>
            <a:ext cx="433388" cy="279400"/>
          </a:xfrm>
          <a:prstGeom prst="downArrow">
            <a:avLst>
              <a:gd name="adj1" fmla="val 50000"/>
              <a:gd name="adj2" fmla="val 25000"/>
            </a:avLst>
          </a:prstGeom>
          <a:gradFill rotWithShape="1">
            <a:gsLst>
              <a:gs pos="0">
                <a:srgbClr val="FFCC00"/>
              </a:gs>
              <a:gs pos="100000">
                <a:srgbClr val="FF0000"/>
              </a:gs>
            </a:gsLst>
            <a:path path="rect">
              <a:fillToRect r="100000" b="100000"/>
            </a:path>
            <a:tileRect/>
          </a:gra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solidFill>
                <a:srgbClr val="000000"/>
              </a:solidFill>
            </a:endParaRPr>
          </a:p>
        </p:txBody>
      </p:sp>
      <p:sp>
        <p:nvSpPr>
          <p:cNvPr id="10257" name="AutoShape 19"/>
          <p:cNvSpPr/>
          <p:nvPr/>
        </p:nvSpPr>
        <p:spPr>
          <a:xfrm>
            <a:off x="1857375" y="5286375"/>
            <a:ext cx="433388" cy="269875"/>
          </a:xfrm>
          <a:prstGeom prst="downArrow">
            <a:avLst>
              <a:gd name="adj1" fmla="val 50000"/>
              <a:gd name="adj2" fmla="val 25000"/>
            </a:avLst>
          </a:prstGeom>
          <a:gradFill rotWithShape="1">
            <a:gsLst>
              <a:gs pos="0">
                <a:srgbClr val="FFCC00"/>
              </a:gs>
              <a:gs pos="100000">
                <a:srgbClr val="FF0000"/>
              </a:gs>
            </a:gsLst>
            <a:path path="rect">
              <a:fillToRect r="100000" b="100000"/>
            </a:path>
            <a:tileRect/>
          </a:gra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solidFill>
                <a:srgbClr val="000000"/>
              </a:solidFill>
            </a:endParaRPr>
          </a:p>
        </p:txBody>
      </p:sp>
      <p:sp>
        <p:nvSpPr>
          <p:cNvPr id="10258" name="AutoShape 20"/>
          <p:cNvSpPr/>
          <p:nvPr/>
        </p:nvSpPr>
        <p:spPr>
          <a:xfrm>
            <a:off x="6572250" y="1785938"/>
            <a:ext cx="433388" cy="215900"/>
          </a:xfrm>
          <a:prstGeom prst="downArrow">
            <a:avLst>
              <a:gd name="adj1" fmla="val 50000"/>
              <a:gd name="adj2" fmla="val 25000"/>
            </a:avLst>
          </a:prstGeom>
          <a:gradFill rotWithShape="1">
            <a:gsLst>
              <a:gs pos="0">
                <a:srgbClr val="FFCC00"/>
              </a:gs>
              <a:gs pos="100000">
                <a:srgbClr val="FF0000"/>
              </a:gs>
            </a:gsLst>
            <a:path path="rect">
              <a:fillToRect r="100000" b="100000"/>
            </a:path>
            <a:tileRect/>
          </a:gra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solidFill>
                <a:srgbClr val="000000"/>
              </a:solidFill>
            </a:endParaRPr>
          </a:p>
        </p:txBody>
      </p:sp>
      <p:sp>
        <p:nvSpPr>
          <p:cNvPr id="10259" name="AutoShape 21"/>
          <p:cNvSpPr/>
          <p:nvPr/>
        </p:nvSpPr>
        <p:spPr>
          <a:xfrm>
            <a:off x="6572250" y="2643188"/>
            <a:ext cx="433388" cy="215900"/>
          </a:xfrm>
          <a:prstGeom prst="downArrow">
            <a:avLst>
              <a:gd name="adj1" fmla="val 50000"/>
              <a:gd name="adj2" fmla="val 25000"/>
            </a:avLst>
          </a:prstGeom>
          <a:gradFill rotWithShape="1">
            <a:gsLst>
              <a:gs pos="0">
                <a:srgbClr val="FFCC00"/>
              </a:gs>
              <a:gs pos="100000">
                <a:srgbClr val="FF0000"/>
              </a:gs>
            </a:gsLst>
            <a:path path="rect">
              <a:fillToRect r="100000" b="100000"/>
            </a:path>
            <a:tileRect/>
          </a:gra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solidFill>
                <a:srgbClr val="000000"/>
              </a:solidFill>
            </a:endParaRPr>
          </a:p>
        </p:txBody>
      </p:sp>
      <p:sp>
        <p:nvSpPr>
          <p:cNvPr id="10260" name="AutoShape 22"/>
          <p:cNvSpPr/>
          <p:nvPr/>
        </p:nvSpPr>
        <p:spPr>
          <a:xfrm>
            <a:off x="6572250" y="3571875"/>
            <a:ext cx="433388" cy="215900"/>
          </a:xfrm>
          <a:prstGeom prst="downArrow">
            <a:avLst>
              <a:gd name="adj1" fmla="val 50000"/>
              <a:gd name="adj2" fmla="val 25000"/>
            </a:avLst>
          </a:prstGeom>
          <a:gradFill rotWithShape="1">
            <a:gsLst>
              <a:gs pos="0">
                <a:srgbClr val="FFCC00"/>
              </a:gs>
              <a:gs pos="100000">
                <a:srgbClr val="FF0000"/>
              </a:gs>
            </a:gsLst>
            <a:path path="rect">
              <a:fillToRect r="100000" b="100000"/>
            </a:path>
            <a:tileRect/>
          </a:gra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solidFill>
                <a:srgbClr val="000000"/>
              </a:solidFill>
            </a:endParaRPr>
          </a:p>
        </p:txBody>
      </p:sp>
      <p:sp>
        <p:nvSpPr>
          <p:cNvPr id="10261" name="AutoShape 23"/>
          <p:cNvSpPr/>
          <p:nvPr/>
        </p:nvSpPr>
        <p:spPr>
          <a:xfrm>
            <a:off x="6572250" y="4643438"/>
            <a:ext cx="433388" cy="269875"/>
          </a:xfrm>
          <a:prstGeom prst="downArrow">
            <a:avLst>
              <a:gd name="adj1" fmla="val 50000"/>
              <a:gd name="adj2" fmla="val 25000"/>
            </a:avLst>
          </a:prstGeom>
          <a:gradFill rotWithShape="1">
            <a:gsLst>
              <a:gs pos="0">
                <a:srgbClr val="FFCC00"/>
              </a:gs>
              <a:gs pos="100000">
                <a:srgbClr val="FF0000"/>
              </a:gs>
            </a:gsLst>
            <a:path path="rect">
              <a:fillToRect r="100000" b="100000"/>
            </a:path>
            <a:tileRect/>
          </a:gradFill>
          <a:ln w="9525" cap="flat" cmpd="sng">
            <a:solidFill>
              <a:schemeClr val="tx1"/>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solidFill>
                <a:srgbClr val="000000"/>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p:nvPr>
        </p:nvSpPr>
        <p:spPr>
          <a:xfrm>
            <a:off x="468313" y="476250"/>
            <a:ext cx="8424862" cy="5832475"/>
          </a:xfrm>
          <a:ln/>
        </p:spPr>
        <p:txBody>
          <a:bodyPr vert="horz" wrap="square" lIns="91440" tIns="45720" rIns="91440" bIns="45720" anchor="ctr" anchorCtr="0"/>
          <a:lstStyle/>
          <a:p>
            <a:pPr algn="ctr"/>
            <a:r>
              <a:rPr lang="ru-RU" altLang="ru-RU" b="1" i="1" dirty="0"/>
              <a:t>Аудандық бюджетті жоспарлау</a:t>
            </a:r>
            <a:endParaRPr lang="ru-RU" altLang="ru-RU" b="1"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550" y="908685"/>
            <a:ext cx="1765935" cy="1503045"/>
          </a:xfrm>
          <a:prstGeom prst="rect">
            <a:avLst/>
          </a:prstGeom>
        </p:spPr>
      </p:pic>
      <p:pic>
        <p:nvPicPr>
          <p:cNvPr id="2" name="Изображение 1"/>
          <p:cNvPicPr/>
          <p:nvPr/>
        </p:nvPicPr>
        <p:blipFill>
          <a:blip r:embed="rId3"/>
          <a:stretch>
            <a:fillRect/>
          </a:stretch>
        </p:blipFill>
        <p:spPr>
          <a:xfrm>
            <a:off x="3924300" y="4220845"/>
            <a:ext cx="4660265" cy="20935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a:xfrm>
            <a:off x="323850" y="547688"/>
            <a:ext cx="8496300" cy="865187"/>
          </a:xfrm>
          <a:ln/>
        </p:spPr>
        <p:txBody>
          <a:bodyPr vert="horz" wrap="square" lIns="91440" tIns="45720" rIns="91440" bIns="45720" anchor="ctr" anchorCtr="0"/>
          <a:lstStyle/>
          <a:p>
            <a:pPr algn="ctr" eaLnBrk="1" hangingPunct="1"/>
            <a:r>
              <a:rPr lang="ru-RU" altLang="ru-RU" sz="2400" b="1" dirty="0">
                <a:cs typeface="Times New Roman" panose="02020603050405020304" pitchFamily="18" charset="0"/>
              </a:rPr>
              <a:t>2025-2028 жылдарға арналған ауданның әлеуметтік-экономикалық дамудың негізгі көрсеткіштері</a:t>
            </a:r>
            <a:endParaRPr lang="ru-RU" altLang="ru-RU" sz="2400" dirty="0">
              <a:ea typeface="Times New Roman" panose="02020603050405020304" pitchFamily="18" charset="0"/>
            </a:endParaRPr>
          </a:p>
        </p:txBody>
      </p:sp>
      <p:graphicFrame>
        <p:nvGraphicFramePr>
          <p:cNvPr id="12291" name="Замещающее содержимое 12290"/>
          <p:cNvGraphicFramePr>
            <a:graphicFrameLocks noGrp="1"/>
          </p:cNvGraphicFramePr>
          <p:nvPr>
            <p:ph sz="half" idx="1"/>
            <p:extLst>
              <p:ext uri="{D42A27DB-BD31-4B8C-83A1-F6EECF244321}">
                <p14:modId xmlns:p14="http://schemas.microsoft.com/office/powerpoint/2010/main" val="3969285669"/>
              </p:ext>
            </p:extLst>
          </p:nvPr>
        </p:nvGraphicFramePr>
        <p:xfrm>
          <a:off x="323850" y="1530350"/>
          <a:ext cx="8534400" cy="2933588"/>
        </p:xfrm>
        <a:graphic>
          <a:graphicData uri="http://schemas.openxmlformats.org/drawingml/2006/table">
            <a:tbl>
              <a:tblPr/>
              <a:tblGrid>
                <a:gridCol w="500063">
                  <a:extLst>
                    <a:ext uri="{9D8B030D-6E8A-4147-A177-3AD203B41FA5}">
                      <a16:colId xmlns:a16="http://schemas.microsoft.com/office/drawing/2014/main" val="20000"/>
                    </a:ext>
                  </a:extLst>
                </a:gridCol>
                <a:gridCol w="3714750">
                  <a:extLst>
                    <a:ext uri="{9D8B030D-6E8A-4147-A177-3AD203B41FA5}">
                      <a16:colId xmlns:a16="http://schemas.microsoft.com/office/drawing/2014/main" val="20001"/>
                    </a:ext>
                  </a:extLst>
                </a:gridCol>
                <a:gridCol w="1081087">
                  <a:extLst>
                    <a:ext uri="{9D8B030D-6E8A-4147-A177-3AD203B41FA5}">
                      <a16:colId xmlns:a16="http://schemas.microsoft.com/office/drawing/2014/main" val="20002"/>
                    </a:ext>
                  </a:extLst>
                </a:gridCol>
                <a:gridCol w="1120775">
                  <a:extLst>
                    <a:ext uri="{9D8B030D-6E8A-4147-A177-3AD203B41FA5}">
                      <a16:colId xmlns:a16="http://schemas.microsoft.com/office/drawing/2014/main" val="20003"/>
                    </a:ext>
                  </a:extLst>
                </a:gridCol>
                <a:gridCol w="1060450">
                  <a:extLst>
                    <a:ext uri="{9D8B030D-6E8A-4147-A177-3AD203B41FA5}">
                      <a16:colId xmlns:a16="http://schemas.microsoft.com/office/drawing/2014/main" val="20004"/>
                    </a:ext>
                  </a:extLst>
                </a:gridCol>
                <a:gridCol w="1057275">
                  <a:extLst>
                    <a:ext uri="{9D8B030D-6E8A-4147-A177-3AD203B41FA5}">
                      <a16:colId xmlns:a16="http://schemas.microsoft.com/office/drawing/2014/main" val="20005"/>
                    </a:ext>
                  </a:extLst>
                </a:gridCol>
              </a:tblGrid>
              <a:tr h="8255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600" b="1" dirty="0">
                          <a:latin typeface="Arial" panose="020B0604020202020204" pitchFamily="34" charset="0"/>
                        </a:rPr>
                        <a:t>№ р/с</a:t>
                      </a:r>
                      <a:endParaRPr lang="ru-RU" altLang="en-US" sz="1600" b="1" dirty="0">
                        <a:latin typeface="Arial" panose="020B0604020202020204" pitchFamily="34" charset="0"/>
                      </a:endParaRPr>
                    </a:p>
                  </a:txBody>
                  <a:tcPr marT="45692" marB="45692">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600" b="1" dirty="0">
                          <a:latin typeface="Arial" panose="020B0604020202020204" pitchFamily="34" charset="0"/>
                        </a:rPr>
                        <a:t>Көрсеткіштердің атаулары </a:t>
                      </a:r>
                      <a:endParaRPr lang="ru-RU" altLang="en-US" sz="1600" b="1" dirty="0">
                        <a:latin typeface="Arial" panose="020B0604020202020204" pitchFamily="34" charset="0"/>
                      </a:endParaRPr>
                    </a:p>
                  </a:txBody>
                  <a:tcPr marL="90000" marR="90000" marT="46772" marB="4677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600" b="1" dirty="0">
                          <a:latin typeface="Arial" panose="020B0604020202020204" pitchFamily="34" charset="0"/>
                        </a:rPr>
                        <a:t>2025 жыл</a:t>
                      </a:r>
                      <a:endParaRPr lang="ru-RU" altLang="en-US" sz="1600" b="1" dirty="0">
                        <a:latin typeface="Arial" panose="020B0604020202020204" pitchFamily="34" charset="0"/>
                      </a:endParaRPr>
                    </a:p>
                  </a:txBody>
                  <a:tcPr marL="90000" marR="90000" marT="46772" marB="4677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600" b="1" dirty="0">
                          <a:latin typeface="Arial" panose="020B0604020202020204" pitchFamily="34" charset="0"/>
                        </a:rPr>
                        <a:t>2026 жыл</a:t>
                      </a:r>
                      <a:endParaRPr lang="ru-RU" altLang="en-US" sz="1600" b="1" dirty="0">
                        <a:latin typeface="Arial" panose="020B0604020202020204" pitchFamily="34" charset="0"/>
                      </a:endParaRPr>
                    </a:p>
                  </a:txBody>
                  <a:tcPr marL="90000" marR="90000" marT="46772" marB="4677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600" b="1" dirty="0">
                          <a:latin typeface="Arial" panose="020B0604020202020204" pitchFamily="34" charset="0"/>
                        </a:rPr>
                        <a:t>20</a:t>
                      </a:r>
                      <a:r>
                        <a:rPr lang="en-US" altLang="x-none" sz="1600" b="1" dirty="0">
                          <a:latin typeface="Arial" panose="020B0604020202020204" pitchFamily="34" charset="0"/>
                        </a:rPr>
                        <a:t>2</a:t>
                      </a:r>
                      <a:r>
                        <a:rPr sz="1600" b="1" dirty="0">
                          <a:latin typeface="Arial" panose="020B0604020202020204" pitchFamily="34" charset="0"/>
                        </a:rPr>
                        <a:t>7 жыл</a:t>
                      </a:r>
                      <a:endParaRPr lang="ru-RU" altLang="en-US" sz="1600" b="1" dirty="0">
                        <a:latin typeface="Arial" panose="020B0604020202020204" pitchFamily="34" charset="0"/>
                      </a:endParaRPr>
                    </a:p>
                  </a:txBody>
                  <a:tcPr marL="90000" marR="90000" marT="46772" marB="4677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600" b="1" dirty="0">
                          <a:latin typeface="Arial" panose="020B0604020202020204" pitchFamily="34" charset="0"/>
                        </a:rPr>
                        <a:t>20</a:t>
                      </a:r>
                      <a:r>
                        <a:rPr lang="en-US" altLang="x-none" sz="1600" b="1" dirty="0">
                          <a:latin typeface="Arial" panose="020B0604020202020204" pitchFamily="34" charset="0"/>
                        </a:rPr>
                        <a:t>2</a:t>
                      </a:r>
                      <a:r>
                        <a:rPr sz="1600" b="1" dirty="0">
                          <a:latin typeface="Arial" panose="020B0604020202020204" pitchFamily="34" charset="0"/>
                        </a:rPr>
                        <a:t>8 жыл</a:t>
                      </a:r>
                      <a:endParaRPr lang="ru-RU" altLang="en-US" sz="1600" b="1" dirty="0">
                        <a:latin typeface="Arial" panose="020B0604020202020204" pitchFamily="34" charset="0"/>
                      </a:endParaRPr>
                    </a:p>
                  </a:txBody>
                  <a:tcPr marL="90000" marR="90000" marT="46772" marB="4677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305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200" dirty="0">
                          <a:latin typeface="Arial" panose="020B0604020202020204" pitchFamily="34" charset="0"/>
                        </a:rPr>
                        <a:t>1</a:t>
                      </a:r>
                      <a:endParaRPr lang="ru-RU" altLang="en-US" sz="1200" dirty="0">
                        <a:latin typeface="Arial" panose="020B0604020202020204" pitchFamily="34" charset="0"/>
                      </a:endParaRPr>
                    </a:p>
                  </a:txBody>
                  <a:tcPr marT="45692" marB="45692">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200" dirty="0">
                          <a:latin typeface="Arial" panose="020B0604020202020204" pitchFamily="34" charset="0"/>
                        </a:rPr>
                        <a:t>2</a:t>
                      </a:r>
                      <a:endParaRPr lang="ru-RU" altLang="en-US" sz="1200" dirty="0">
                        <a:latin typeface="Arial" panose="020B0604020202020204" pitchFamily="34" charset="0"/>
                      </a:endParaRPr>
                    </a:p>
                  </a:txBody>
                  <a:tcPr marT="45692" marB="45692">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200" dirty="0">
                          <a:latin typeface="Arial" panose="020B0604020202020204" pitchFamily="34" charset="0"/>
                        </a:rPr>
                        <a:t>3</a:t>
                      </a:r>
                      <a:endParaRPr lang="ru-RU" altLang="en-US" sz="1200" dirty="0">
                        <a:latin typeface="Arial" panose="020B0604020202020204" pitchFamily="34" charset="0"/>
                      </a:endParaRPr>
                    </a:p>
                  </a:txBody>
                  <a:tcPr marT="45692" marB="45692">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200" dirty="0">
                          <a:latin typeface="Arial" panose="020B0604020202020204" pitchFamily="34" charset="0"/>
                        </a:rPr>
                        <a:t>4</a:t>
                      </a:r>
                      <a:endParaRPr lang="ru-RU" altLang="en-US" sz="1200" dirty="0">
                        <a:latin typeface="Arial" panose="020B0604020202020204" pitchFamily="34" charset="0"/>
                      </a:endParaRPr>
                    </a:p>
                  </a:txBody>
                  <a:tcPr marT="45692" marB="45692">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200" dirty="0">
                          <a:latin typeface="Arial" panose="020B0604020202020204" pitchFamily="34" charset="0"/>
                        </a:rPr>
                        <a:t>5</a:t>
                      </a:r>
                      <a:endParaRPr lang="ru-RU" altLang="en-US" sz="1200" dirty="0">
                        <a:latin typeface="Arial" panose="020B0604020202020204" pitchFamily="34" charset="0"/>
                      </a:endParaRPr>
                    </a:p>
                  </a:txBody>
                  <a:tcPr marT="45692" marB="45692">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200" dirty="0">
                          <a:latin typeface="Arial" panose="020B0604020202020204" pitchFamily="34" charset="0"/>
                        </a:rPr>
                        <a:t>6</a:t>
                      </a:r>
                      <a:endParaRPr lang="ru-RU" altLang="en-US" sz="1200" dirty="0">
                        <a:latin typeface="Arial" panose="020B0604020202020204" pitchFamily="34" charset="0"/>
                      </a:endParaRPr>
                    </a:p>
                  </a:txBody>
                  <a:tcPr marT="45692" marB="45692">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496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600" dirty="0">
                          <a:latin typeface="Arial" panose="020B0604020202020204" pitchFamily="34" charset="0"/>
                        </a:rPr>
                        <a:t>1</a:t>
                      </a:r>
                      <a:endParaRPr lang="ru-RU" altLang="en-US" sz="1600" dirty="0">
                        <a:latin typeface="Arial" panose="020B0604020202020204" pitchFamily="34" charset="0"/>
                      </a:endParaRPr>
                    </a:p>
                  </a:txBody>
                  <a:tcPr marT="45692" marB="4569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bg2"/>
                        </a:buClr>
                        <a:buSzPct val="75000"/>
                        <a:buFont typeface="Wingdings" panose="05000000000000000000" pitchFamily="2" charset="2"/>
                        <a:buNone/>
                      </a:pPr>
                      <a:r>
                        <a:rPr sz="1600" dirty="0">
                          <a:latin typeface="Arial" panose="020B0604020202020204" pitchFamily="34" charset="0"/>
                        </a:rPr>
                        <a:t>Жұмыссыздық деңгейі, %</a:t>
                      </a:r>
                      <a:endParaRPr lang="ru-RU" altLang="en-US" sz="1600" dirty="0">
                        <a:latin typeface="Arial" panose="020B0604020202020204" pitchFamily="34" charset="0"/>
                      </a:endParaRPr>
                    </a:p>
                  </a:txBody>
                  <a:tcPr marT="45692" marB="4569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sz="1400" dirty="0">
                          <a:latin typeface="Arial" panose="020B0604020202020204" pitchFamily="34" charset="0"/>
                        </a:rPr>
                        <a:t>4,7</a:t>
                      </a:r>
                      <a:endParaRPr lang="ru-RU" altLang="en-US" sz="1400" dirty="0">
                        <a:latin typeface="Arial" panose="020B0604020202020204" pitchFamily="34" charset="0"/>
                      </a:endParaRPr>
                    </a:p>
                  </a:txBody>
                  <a:tcPr marL="91410" marR="91410" marT="45728" marB="45728"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sz="1400" dirty="0">
                          <a:latin typeface="Arial" panose="020B0604020202020204" pitchFamily="34" charset="0"/>
                        </a:rPr>
                        <a:t>4,</a:t>
                      </a:r>
                      <a:r>
                        <a:rPr lang="kk-KZ" sz="1400" dirty="0">
                          <a:latin typeface="Arial" panose="020B0604020202020204" pitchFamily="34" charset="0"/>
                        </a:rPr>
                        <a:t>7</a:t>
                      </a:r>
                      <a:endParaRPr lang="ru-RU" altLang="en-US" sz="1400" dirty="0">
                        <a:latin typeface="Arial" panose="020B0604020202020204" pitchFamily="34" charset="0"/>
                      </a:endParaRPr>
                    </a:p>
                  </a:txBody>
                  <a:tcPr marL="91410" marR="91410" marT="45729" marB="45729"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sz="1400" dirty="0">
                          <a:latin typeface="Arial" panose="020B0604020202020204" pitchFamily="34" charset="0"/>
                        </a:rPr>
                        <a:t>4,6</a:t>
                      </a:r>
                      <a:endParaRPr lang="ru-RU" altLang="en-US" sz="1400" dirty="0">
                        <a:latin typeface="Arial" panose="020B0604020202020204" pitchFamily="34" charset="0"/>
                      </a:endParaRPr>
                    </a:p>
                  </a:txBody>
                  <a:tcPr marL="91410" marR="91410" marT="45729" marB="45729"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lang="" altLang="x-none" sz="1400" dirty="0">
                          <a:latin typeface="Arial" panose="020B0604020202020204" pitchFamily="34" charset="0"/>
                        </a:rPr>
                        <a:t>4,6</a:t>
                      </a:r>
                      <a:endParaRPr lang="ru-RU" altLang="en-US" sz="1400" dirty="0">
                        <a:latin typeface="Arial" panose="020B0604020202020204" pitchFamily="34" charset="0"/>
                      </a:endParaRPr>
                    </a:p>
                  </a:txBody>
                  <a:tcPr marL="91432" marR="91432" marT="45743" marB="45743"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972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600" dirty="0">
                          <a:latin typeface="Arial" panose="020B0604020202020204" pitchFamily="34" charset="0"/>
                        </a:rPr>
                        <a:t>2</a:t>
                      </a:r>
                      <a:endParaRPr lang="ru-RU" altLang="en-US" sz="1600" dirty="0">
                        <a:latin typeface="Arial" panose="020B0604020202020204" pitchFamily="34" charset="0"/>
                      </a:endParaRPr>
                    </a:p>
                  </a:txBody>
                  <a:tcPr marT="45692" marB="4569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bg2"/>
                        </a:buClr>
                        <a:buSzPct val="75000"/>
                        <a:buFont typeface="Wingdings" panose="05000000000000000000" pitchFamily="2" charset="2"/>
                        <a:buNone/>
                      </a:pPr>
                      <a:r>
                        <a:rPr sz="1600" dirty="0">
                          <a:latin typeface="Arial" panose="020B0604020202020204" pitchFamily="34" charset="0"/>
                        </a:rPr>
                        <a:t>Айлық есептік көрсеткіш (АЕК), теңге</a:t>
                      </a:r>
                      <a:endParaRPr lang="ru-RU" altLang="en-US" sz="1600" dirty="0">
                        <a:latin typeface="Arial" panose="020B0604020202020204" pitchFamily="34" charset="0"/>
                      </a:endParaRPr>
                    </a:p>
                  </a:txBody>
                  <a:tcPr marT="45692" marB="4569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Arial" panose="020B0604020202020204" pitchFamily="34" charset="0"/>
                        </a:rPr>
                        <a:t>3 932</a:t>
                      </a:r>
                      <a:endParaRPr lang="ru-RU" altLang="en-US" sz="1400" dirty="0">
                        <a:latin typeface="Arial" panose="020B0604020202020204" pitchFamily="34" charset="0"/>
                      </a:endParaRPr>
                    </a:p>
                  </a:txBody>
                  <a:tcPr marL="91410" marR="91410" marT="45724" marB="45724">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Arial" panose="020B0604020202020204" pitchFamily="34" charset="0"/>
                        </a:rPr>
                        <a:t>4 325</a:t>
                      </a:r>
                      <a:endParaRPr lang="ru-RU" altLang="en-US" sz="1400" dirty="0">
                        <a:latin typeface="Arial" panose="020B0604020202020204" pitchFamily="34" charset="0"/>
                      </a:endParaRPr>
                    </a:p>
                  </a:txBody>
                  <a:tcPr marL="91410" marR="91410" marT="45725" marB="4572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Arial" panose="020B0604020202020204" pitchFamily="34" charset="0"/>
                        </a:rPr>
                        <a:t>4 6</a:t>
                      </a:r>
                      <a:r>
                        <a:rPr lang="kk-KZ" sz="1400" dirty="0">
                          <a:latin typeface="Arial" panose="020B0604020202020204" pitchFamily="34" charset="0"/>
                        </a:rPr>
                        <a:t>93</a:t>
                      </a:r>
                      <a:endParaRPr lang="ru-RU" altLang="en-US" sz="1400" dirty="0">
                        <a:latin typeface="Arial" panose="020B0604020202020204" pitchFamily="34" charset="0"/>
                      </a:endParaRPr>
                    </a:p>
                  </a:txBody>
                  <a:tcPr marL="91410" marR="91410" marT="45725" marB="4572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lang="kk-KZ" altLang="en-US" sz="1400" dirty="0">
                          <a:latin typeface="Arial" panose="020B0604020202020204" pitchFamily="34" charset="0"/>
                        </a:rPr>
                        <a:t>5 022</a:t>
                      </a:r>
                      <a:endParaRPr lang="ru-RU" altLang="en-US" sz="1400" dirty="0">
                        <a:latin typeface="Arial" panose="020B0604020202020204" pitchFamily="34" charset="0"/>
                      </a:endParaRPr>
                    </a:p>
                  </a:txBody>
                  <a:tcPr marL="91432" marR="91432" marT="45739" marB="4573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600" dirty="0">
                          <a:latin typeface="Arial" panose="020B0604020202020204" pitchFamily="34" charset="0"/>
                        </a:rPr>
                        <a:t>3</a:t>
                      </a:r>
                      <a:endParaRPr lang="ru-RU" altLang="en-US" sz="1600" dirty="0">
                        <a:latin typeface="Arial" panose="020B0604020202020204" pitchFamily="34" charset="0"/>
                      </a:endParaRPr>
                    </a:p>
                  </a:txBody>
                  <a:tcPr marT="45692" marB="4569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bg2"/>
                        </a:buClr>
                        <a:buSzPct val="75000"/>
                        <a:buFont typeface="Wingdings" panose="05000000000000000000" pitchFamily="2" charset="2"/>
                        <a:buNone/>
                      </a:pPr>
                      <a:r>
                        <a:rPr sz="1600" dirty="0">
                          <a:latin typeface="Arial" panose="020B0604020202020204" pitchFamily="34" charset="0"/>
                        </a:rPr>
                        <a:t>Еңбекақының минималды өлшемі, теңге </a:t>
                      </a:r>
                      <a:endParaRPr lang="ru-RU" altLang="en-US" sz="1600" dirty="0">
                        <a:latin typeface="Arial" panose="020B0604020202020204" pitchFamily="34" charset="0"/>
                      </a:endParaRPr>
                    </a:p>
                  </a:txBody>
                  <a:tcPr marT="45692" marB="4569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Arial" panose="020B0604020202020204" pitchFamily="34" charset="0"/>
                        </a:rPr>
                        <a:t>85 000</a:t>
                      </a:r>
                      <a:endParaRPr lang="ru-RU" altLang="en-US" sz="1400" dirty="0">
                        <a:latin typeface="Arial" panose="020B0604020202020204" pitchFamily="34" charset="0"/>
                      </a:endParaRPr>
                    </a:p>
                  </a:txBody>
                  <a:tcPr marL="91410" marR="91410" marT="45724" marB="45724">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Arial" panose="020B0604020202020204" pitchFamily="34" charset="0"/>
                        </a:rPr>
                        <a:t>85 000</a:t>
                      </a:r>
                      <a:endParaRPr lang="ru-RU" altLang="en-US" sz="1400" dirty="0">
                        <a:latin typeface="Arial" panose="020B0604020202020204" pitchFamily="34" charset="0"/>
                      </a:endParaRPr>
                    </a:p>
                  </a:txBody>
                  <a:tcPr marL="91410" marR="91410" marT="45725" marB="4572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sz="1400" dirty="0">
                          <a:latin typeface="Arial" panose="020B0604020202020204" pitchFamily="34" charset="0"/>
                        </a:rPr>
                        <a:t>85 000</a:t>
                      </a:r>
                      <a:endParaRPr lang="ru-RU" altLang="en-US" sz="1400" dirty="0">
                        <a:latin typeface="Arial" panose="020B0604020202020204" pitchFamily="34" charset="0"/>
                      </a:endParaRPr>
                    </a:p>
                  </a:txBody>
                  <a:tcPr marL="91410" marR="91410" marT="45725" marB="4572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fontAlgn="t" hangingPunct="1">
                        <a:buNone/>
                      </a:pPr>
                      <a:r>
                        <a:rPr lang="" altLang="x-none" sz="1400" dirty="0">
                          <a:latin typeface="Arial" panose="020B0604020202020204" pitchFamily="34" charset="0"/>
                        </a:rPr>
                        <a:t>85 000</a:t>
                      </a:r>
                      <a:endParaRPr lang="ru-RU" altLang="en-US" sz="1400" dirty="0">
                        <a:latin typeface="Arial" panose="020B0604020202020204" pitchFamily="34" charset="0"/>
                      </a:endParaRPr>
                    </a:p>
                  </a:txBody>
                  <a:tcPr marL="91432" marR="91432" marT="45739" marB="45739">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bg2"/>
                        </a:buClr>
                        <a:buSzPct val="75000"/>
                        <a:buFont typeface="Wingdings" panose="05000000000000000000" pitchFamily="2" charset="2"/>
                        <a:buNone/>
                      </a:pPr>
                      <a:r>
                        <a:rPr sz="1600" dirty="0">
                          <a:latin typeface="Arial" panose="020B0604020202020204" pitchFamily="34" charset="0"/>
                        </a:rPr>
                        <a:t>4</a:t>
                      </a:r>
                      <a:endParaRPr lang="ru-RU" altLang="en-US" sz="1600" dirty="0">
                        <a:latin typeface="Arial" panose="020B0604020202020204" pitchFamily="34" charset="0"/>
                      </a:endParaRPr>
                    </a:p>
                  </a:txBody>
                  <a:tcPr marT="45692" marB="4569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bg2"/>
                        </a:buClr>
                        <a:buSzPct val="75000"/>
                        <a:buFont typeface="Wingdings" panose="05000000000000000000" pitchFamily="2" charset="2"/>
                        <a:buNone/>
                      </a:pPr>
                      <a:r>
                        <a:rPr sz="1600" dirty="0">
                          <a:latin typeface="Arial" panose="020B0604020202020204" pitchFamily="34" charset="0"/>
                        </a:rPr>
                        <a:t>Орта айлық номиналды еңбекақы, теңге</a:t>
                      </a:r>
                      <a:endParaRPr lang="ru-RU" altLang="en-US" sz="1600" dirty="0">
                        <a:latin typeface="Arial" panose="020B0604020202020204" pitchFamily="34" charset="0"/>
                      </a:endParaRPr>
                    </a:p>
                  </a:txBody>
                  <a:tcPr marT="45692" marB="45692"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sz="1400" dirty="0">
                          <a:latin typeface="Arial" panose="020B0604020202020204" pitchFamily="34" charset="0"/>
                        </a:rPr>
                        <a:t>274 323</a:t>
                      </a:r>
                      <a:endParaRPr lang="ru-RU" altLang="en-US" sz="1400" dirty="0">
                        <a:latin typeface="Arial" panose="020B0604020202020204" pitchFamily="34" charset="0"/>
                      </a:endParaRPr>
                    </a:p>
                  </a:txBody>
                  <a:tcPr marL="91410" marR="91410" marT="45728" marB="45728"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bg2"/>
                        </a:buClr>
                        <a:buSzPct val="75000"/>
                        <a:buFont typeface="Wingdings" panose="05000000000000000000" pitchFamily="2" charset="2"/>
                        <a:buNone/>
                      </a:pPr>
                      <a:r>
                        <a:rPr sz="1400" dirty="0">
                          <a:latin typeface="Arial" panose="020B0604020202020204" pitchFamily="34" charset="0"/>
                        </a:rPr>
                        <a:t>282 129</a:t>
                      </a:r>
                      <a:endParaRPr lang="ru-RU" altLang="en-US" sz="1400" dirty="0">
                        <a:latin typeface="Arial" panose="020B0604020202020204" pitchFamily="34" charset="0"/>
                      </a:endParaRPr>
                    </a:p>
                  </a:txBody>
                  <a:tcPr marL="91410" marR="91410" marT="45729" marB="45729"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400" dirty="0">
                          <a:latin typeface="Arial" panose="020B0604020202020204" pitchFamily="34" charset="0"/>
                        </a:rPr>
                        <a:t>287 772</a:t>
                      </a:r>
                      <a:endParaRPr lang="ru-RU" altLang="en-US" sz="1400" dirty="0">
                        <a:latin typeface="Arial" panose="020B0604020202020204" pitchFamily="34" charset="0"/>
                      </a:endParaRPr>
                    </a:p>
                  </a:txBody>
                  <a:tcPr marL="91410" marR="91410" marT="45729" marB="45729"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 altLang="x-none" sz="1400" dirty="0">
                          <a:latin typeface="Arial" panose="020B0604020202020204" pitchFamily="34" charset="0"/>
                        </a:rPr>
                        <a:t>293 52</a:t>
                      </a:r>
                      <a:r>
                        <a:rPr lang="kk-KZ" altLang="x-none" sz="1400" dirty="0">
                          <a:latin typeface="Arial" panose="020B0604020202020204" pitchFamily="34" charset="0"/>
                        </a:rPr>
                        <a:t>7</a:t>
                      </a:r>
                      <a:endParaRPr lang="ru-RU" altLang="en-US" sz="1400" dirty="0">
                        <a:latin typeface="Arial" panose="020B0604020202020204" pitchFamily="34" charset="0"/>
                      </a:endParaRPr>
                    </a:p>
                  </a:txBody>
                  <a:tcPr marL="91432" marR="91432" marT="45743" marB="45743"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val 5"/>
          <p:cNvSpPr/>
          <p:nvPr/>
        </p:nvSpPr>
        <p:spPr>
          <a:xfrm>
            <a:off x="3571875" y="3143250"/>
            <a:ext cx="2016125" cy="1357313"/>
          </a:xfrm>
          <a:prstGeom prst="ellipse">
            <a:avLst/>
          </a:prstGeom>
          <a:gradFill rotWithShape="0">
            <a:gsLst>
              <a:gs pos="0">
                <a:srgbClr val="FFFFFF"/>
              </a:gs>
              <a:gs pos="100000">
                <a:schemeClr val="bg1"/>
              </a:gs>
            </a:gsLst>
            <a:path path="rect">
              <a:fillToRect r="100000" b="100000"/>
            </a:path>
            <a:tileRect/>
          </a:gradFill>
          <a:ln w="28575" cap="flat" cmpd="sng">
            <a:solidFill>
              <a:srgbClr val="000000"/>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2000" b="1" dirty="0">
                <a:solidFill>
                  <a:srgbClr val="000000"/>
                </a:solidFill>
                <a:latin typeface="Arial Narrow" panose="020B0606020202030204" pitchFamily="34" charset="0"/>
              </a:rPr>
              <a:t>АУДАН БЮДЖЕТІ</a:t>
            </a:r>
          </a:p>
        </p:txBody>
      </p:sp>
      <p:sp>
        <p:nvSpPr>
          <p:cNvPr id="11267" name="Oval 7"/>
          <p:cNvSpPr>
            <a:spLocks noChangeArrowheads="1"/>
          </p:cNvSpPr>
          <p:nvPr/>
        </p:nvSpPr>
        <p:spPr bwMode="auto">
          <a:xfrm>
            <a:off x="3500438" y="1143000"/>
            <a:ext cx="2087563" cy="1428750"/>
          </a:xfrm>
          <a:prstGeom prst="ellipse">
            <a:avLst/>
          </a:prstGeom>
          <a:noFill/>
          <a:ln w="28575">
            <a:solidFill>
              <a:srgbClr val="000000"/>
            </a:solidFill>
            <a:round/>
          </a:ln>
        </p:spPr>
        <p:txBody>
          <a:bodyPr wrap="none" anchor="ct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600" b="1" dirty="0"/>
              <a:t>Салықтық түсім </a:t>
            </a:r>
          </a:p>
          <a:p>
            <a:pPr marL="0" lvl="0" indent="0" algn="ctr" eaLnBrk="1" hangingPunct="1">
              <a:spcBef>
                <a:spcPct val="0"/>
              </a:spcBef>
              <a:buClrTx/>
              <a:buSzTx/>
              <a:buFontTx/>
              <a:buNone/>
            </a:pPr>
            <a:endParaRPr lang="ru-RU" altLang="ru-RU" sz="1600" b="1" dirty="0">
              <a:latin typeface="Arial Narrow" panose="020B0606020202030204" pitchFamily="34" charset="0"/>
            </a:endParaRPr>
          </a:p>
        </p:txBody>
      </p:sp>
      <p:sp>
        <p:nvSpPr>
          <p:cNvPr id="11268" name="Oval 8"/>
          <p:cNvSpPr>
            <a:spLocks noChangeArrowheads="1"/>
          </p:cNvSpPr>
          <p:nvPr/>
        </p:nvSpPr>
        <p:spPr bwMode="auto">
          <a:xfrm>
            <a:off x="3563938" y="5013325"/>
            <a:ext cx="2160588" cy="1584325"/>
          </a:xfrm>
          <a:prstGeom prst="ellipse">
            <a:avLst/>
          </a:prstGeom>
          <a:noFill/>
          <a:ln w="28575">
            <a:solidFill>
              <a:srgbClr val="000000"/>
            </a:solidFill>
            <a:round/>
          </a:ln>
        </p:spPr>
        <p:txBody>
          <a:bodyPr anchor="ct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600" b="1" dirty="0"/>
              <a:t>Бюджеттік қаражаттың бос қалдықтары </a:t>
            </a:r>
          </a:p>
        </p:txBody>
      </p:sp>
      <p:sp>
        <p:nvSpPr>
          <p:cNvPr id="11269" name="Oval 9"/>
          <p:cNvSpPr>
            <a:spLocks noChangeArrowheads="1"/>
          </p:cNvSpPr>
          <p:nvPr/>
        </p:nvSpPr>
        <p:spPr bwMode="auto">
          <a:xfrm>
            <a:off x="5786438" y="1714500"/>
            <a:ext cx="2376488" cy="1800225"/>
          </a:xfrm>
          <a:prstGeom prst="ellipse">
            <a:avLst/>
          </a:prstGeom>
          <a:noFill/>
          <a:ln w="28575">
            <a:solidFill>
              <a:srgbClr val="000000"/>
            </a:solidFill>
            <a:round/>
          </a:ln>
        </p:spPr>
        <p:txBody>
          <a:bodyPr anchor="ct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600" b="1" dirty="0"/>
              <a:t>Салықтық емес түсім, негізгі капиталды сатудан түскен түсім</a:t>
            </a:r>
          </a:p>
        </p:txBody>
      </p:sp>
      <p:sp>
        <p:nvSpPr>
          <p:cNvPr id="11270" name="Oval 10"/>
          <p:cNvSpPr>
            <a:spLocks noChangeArrowheads="1"/>
          </p:cNvSpPr>
          <p:nvPr/>
        </p:nvSpPr>
        <p:spPr bwMode="auto">
          <a:xfrm>
            <a:off x="5857875" y="4000500"/>
            <a:ext cx="2376488" cy="1871663"/>
          </a:xfrm>
          <a:prstGeom prst="ellipse">
            <a:avLst/>
          </a:prstGeom>
          <a:noFill/>
          <a:ln w="28575">
            <a:solidFill>
              <a:srgbClr val="000000"/>
            </a:solidFill>
            <a:round/>
          </a:ln>
        </p:spPr>
        <p:txBody>
          <a:bodyPr anchor="ct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600" b="1" dirty="0"/>
              <a:t>Несиені төлеу, қаржылық активтерді сатудан түскен түсімдер</a:t>
            </a:r>
          </a:p>
        </p:txBody>
      </p:sp>
      <p:sp>
        <p:nvSpPr>
          <p:cNvPr id="11271" name="Oval 11"/>
          <p:cNvSpPr>
            <a:spLocks noChangeArrowheads="1"/>
          </p:cNvSpPr>
          <p:nvPr/>
        </p:nvSpPr>
        <p:spPr bwMode="auto">
          <a:xfrm>
            <a:off x="1071563" y="1785938"/>
            <a:ext cx="2357438" cy="1727200"/>
          </a:xfrm>
          <a:prstGeom prst="ellipse">
            <a:avLst/>
          </a:prstGeom>
          <a:noFill/>
          <a:ln w="28575">
            <a:solidFill>
              <a:srgbClr val="000000"/>
            </a:solidFill>
            <a:round/>
          </a:ln>
        </p:spPr>
        <p:txBody>
          <a:bodyPr anchor="ct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600" b="1" dirty="0"/>
              <a:t>Облыстық бюджеттен субвенция</a:t>
            </a:r>
          </a:p>
        </p:txBody>
      </p:sp>
      <p:sp>
        <p:nvSpPr>
          <p:cNvPr id="11272" name="Oval 12"/>
          <p:cNvSpPr>
            <a:spLocks noChangeArrowheads="1"/>
          </p:cNvSpPr>
          <p:nvPr/>
        </p:nvSpPr>
        <p:spPr bwMode="auto">
          <a:xfrm>
            <a:off x="684213" y="3714750"/>
            <a:ext cx="2405063" cy="1800225"/>
          </a:xfrm>
          <a:prstGeom prst="ellipse">
            <a:avLst/>
          </a:prstGeom>
          <a:noFill/>
          <a:ln w="28575">
            <a:solidFill>
              <a:srgbClr val="000000"/>
            </a:solidFill>
            <a:round/>
          </a:ln>
        </p:spPr>
        <p:txBody>
          <a:bodyPr anchor="ct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sz="1600" b="1" dirty="0"/>
              <a:t>Мақсатты трансферттер және бюджеттік несиелер</a:t>
            </a:r>
          </a:p>
        </p:txBody>
      </p:sp>
      <p:sp>
        <p:nvSpPr>
          <p:cNvPr id="13321" name="AutoShape 14"/>
          <p:cNvSpPr/>
          <p:nvPr/>
        </p:nvSpPr>
        <p:spPr>
          <a:xfrm>
            <a:off x="4357688" y="4500563"/>
            <a:ext cx="576262" cy="500062"/>
          </a:xfrm>
          <a:prstGeom prst="upArrow">
            <a:avLst>
              <a:gd name="adj1" fmla="val 50000"/>
              <a:gd name="adj2" fmla="val 25000"/>
            </a:avLst>
          </a:prstGeom>
          <a:gradFill rotWithShape="0">
            <a:gsLst>
              <a:gs pos="0">
                <a:srgbClr val="FFCC00"/>
              </a:gs>
              <a:gs pos="100000">
                <a:srgbClr val="FF0000"/>
              </a:gs>
            </a:gsLst>
            <a:path path="rect">
              <a:fillToRect r="100000" b="100000"/>
            </a:path>
            <a:tileRect/>
          </a:gradFill>
          <a:ln w="19050"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p>
        </p:txBody>
      </p:sp>
      <p:sp>
        <p:nvSpPr>
          <p:cNvPr id="13322" name="AutoShape 15"/>
          <p:cNvSpPr/>
          <p:nvPr/>
        </p:nvSpPr>
        <p:spPr>
          <a:xfrm>
            <a:off x="4286250" y="2571750"/>
            <a:ext cx="576263" cy="571500"/>
          </a:xfrm>
          <a:prstGeom prst="downArrow">
            <a:avLst>
              <a:gd name="adj1" fmla="val 50000"/>
              <a:gd name="adj2" fmla="val 25000"/>
            </a:avLst>
          </a:prstGeom>
          <a:gradFill rotWithShape="0">
            <a:gsLst>
              <a:gs pos="0">
                <a:srgbClr val="FFCC00"/>
              </a:gs>
              <a:gs pos="100000">
                <a:srgbClr val="FF0000"/>
              </a:gs>
            </a:gsLst>
            <a:path path="rect">
              <a:fillToRect r="100000" b="100000"/>
            </a:path>
            <a:tileRect/>
          </a:gradFill>
          <a:ln w="19050"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p>
        </p:txBody>
      </p:sp>
      <p:sp>
        <p:nvSpPr>
          <p:cNvPr id="13323" name="AutoShape 16"/>
          <p:cNvSpPr/>
          <p:nvPr/>
        </p:nvSpPr>
        <p:spPr>
          <a:xfrm rot="-1374591">
            <a:off x="3003550" y="3870325"/>
            <a:ext cx="647700" cy="576263"/>
          </a:xfrm>
          <a:prstGeom prst="rightArrow">
            <a:avLst>
              <a:gd name="adj1" fmla="val 50000"/>
              <a:gd name="adj2" fmla="val 24992"/>
            </a:avLst>
          </a:prstGeom>
          <a:gradFill rotWithShape="0">
            <a:gsLst>
              <a:gs pos="0">
                <a:srgbClr val="FFCC00"/>
              </a:gs>
              <a:gs pos="100000">
                <a:srgbClr val="FF0000"/>
              </a:gs>
            </a:gsLst>
            <a:path path="rect">
              <a:fillToRect r="100000" b="100000"/>
            </a:path>
            <a:tileRect/>
          </a:gradFill>
          <a:ln w="19050"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p>
        </p:txBody>
      </p:sp>
      <p:sp>
        <p:nvSpPr>
          <p:cNvPr id="13324" name="AutoShape 17"/>
          <p:cNvSpPr/>
          <p:nvPr/>
        </p:nvSpPr>
        <p:spPr>
          <a:xfrm rot="1987675">
            <a:off x="3249613" y="2911475"/>
            <a:ext cx="628650" cy="574675"/>
          </a:xfrm>
          <a:prstGeom prst="rightArrow">
            <a:avLst>
              <a:gd name="adj1" fmla="val 50000"/>
              <a:gd name="adj2" fmla="val 24967"/>
            </a:avLst>
          </a:prstGeom>
          <a:gradFill rotWithShape="0">
            <a:gsLst>
              <a:gs pos="0">
                <a:srgbClr val="FFCC00"/>
              </a:gs>
              <a:gs pos="100000">
                <a:srgbClr val="FF0000"/>
              </a:gs>
            </a:gsLst>
            <a:path path="rect">
              <a:fillToRect r="100000" b="100000"/>
            </a:path>
            <a:tileRect/>
          </a:gradFill>
          <a:ln w="19050"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p>
        </p:txBody>
      </p:sp>
      <p:sp>
        <p:nvSpPr>
          <p:cNvPr id="13325" name="AutoShape 18"/>
          <p:cNvSpPr/>
          <p:nvPr/>
        </p:nvSpPr>
        <p:spPr>
          <a:xfrm rot="1889084">
            <a:off x="5378450" y="4121150"/>
            <a:ext cx="612775" cy="525463"/>
          </a:xfrm>
          <a:prstGeom prst="leftArrow">
            <a:avLst>
              <a:gd name="adj1" fmla="val 50000"/>
              <a:gd name="adj2" fmla="val 25002"/>
            </a:avLst>
          </a:prstGeom>
          <a:gradFill rotWithShape="0">
            <a:gsLst>
              <a:gs pos="0">
                <a:srgbClr val="FFCC00"/>
              </a:gs>
              <a:gs pos="100000">
                <a:srgbClr val="FF0000"/>
              </a:gs>
            </a:gsLst>
            <a:path path="rect">
              <a:fillToRect r="100000" b="100000"/>
            </a:path>
            <a:tileRect/>
          </a:gradFill>
          <a:ln w="19050"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p>
        </p:txBody>
      </p:sp>
      <p:sp>
        <p:nvSpPr>
          <p:cNvPr id="13326" name="AutoShape 19"/>
          <p:cNvSpPr/>
          <p:nvPr/>
        </p:nvSpPr>
        <p:spPr>
          <a:xfrm rot="-2358450">
            <a:off x="5399088" y="2986088"/>
            <a:ext cx="614362" cy="576262"/>
          </a:xfrm>
          <a:prstGeom prst="leftArrow">
            <a:avLst>
              <a:gd name="adj1" fmla="val 50000"/>
              <a:gd name="adj2" fmla="val 25048"/>
            </a:avLst>
          </a:prstGeom>
          <a:gradFill rotWithShape="0">
            <a:gsLst>
              <a:gs pos="0">
                <a:srgbClr val="FFCC00"/>
              </a:gs>
              <a:gs pos="100000">
                <a:srgbClr val="FF0000"/>
              </a:gs>
            </a:gsLst>
            <a:path path="rect">
              <a:fillToRect r="100000" b="100000"/>
            </a:path>
            <a:tileRect/>
          </a:gradFill>
          <a:ln w="19050" cap="flat" cmpd="sng">
            <a:solidFill>
              <a:srgbClr val="000000"/>
            </a:solidFill>
            <a:prstDash val="solid"/>
            <a:miter/>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eaLnBrk="1" hangingPunct="1">
              <a:spcBef>
                <a:spcPct val="0"/>
              </a:spcBef>
              <a:buClrTx/>
              <a:buSzTx/>
              <a:buFontTx/>
              <a:buNone/>
            </a:pPr>
            <a:endParaRPr lang="ru-RU" altLang="ru-RU" sz="1800" dirty="0"/>
          </a:p>
        </p:txBody>
      </p:sp>
      <p:sp>
        <p:nvSpPr>
          <p:cNvPr id="13327" name="Заголовок 15"/>
          <p:cNvSpPr>
            <a:spLocks noGrp="1"/>
          </p:cNvSpPr>
          <p:nvPr>
            <p:ph type="title"/>
          </p:nvPr>
        </p:nvSpPr>
        <p:spPr>
          <a:xfrm>
            <a:off x="457200" y="457200"/>
            <a:ext cx="8229600" cy="757238"/>
          </a:xfrm>
          <a:ln/>
        </p:spPr>
        <p:txBody>
          <a:bodyPr vert="horz" wrap="square" lIns="91440" tIns="45720" rIns="91440" bIns="45720" anchor="ctr" anchorCtr="0"/>
          <a:lstStyle/>
          <a:p>
            <a:pPr algn="ctr"/>
            <a:r>
              <a:rPr lang="ru-RU" altLang="ru-RU" sz="3200" b="1" dirty="0"/>
              <a:t>Аудан бюджетінің түсімі</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107950" y="857250"/>
            <a:ext cx="8785225" cy="642938"/>
          </a:xfrm>
        </p:spPr>
        <p:txBody>
          <a:bodyPr vert="horz" wrap="square" lIns="91440" tIns="45720" rIns="91440" bIns="45720" numCol="1" anchor="ctr" anchorCtr="0" compatLnSpc="1"/>
          <a:lstStyle/>
          <a:p>
            <a:pPr algn="ctr" eaLnBrk="1" hangingPunct="1">
              <a:buNone/>
            </a:pPr>
            <a:r>
              <a:rPr sz="3200" b="1" dirty="0">
                <a:cs typeface="Times New Roman" panose="02020603050405020304" pitchFamily="18" charset="0"/>
              </a:rPr>
              <a:t>2026 - 2028 жылдарға арналған </a:t>
            </a:r>
            <a:br>
              <a:rPr sz="3200" b="1" dirty="0">
                <a:cs typeface="Times New Roman" panose="02020603050405020304" pitchFamily="18" charset="0"/>
              </a:rPr>
            </a:br>
            <a:r>
              <a:rPr sz="3200" b="1" dirty="0">
                <a:cs typeface="Times New Roman" panose="02020603050405020304" pitchFamily="18" charset="0"/>
              </a:rPr>
              <a:t>аудандық  бюджеті  </a:t>
            </a:r>
            <a:br>
              <a:rPr sz="3200" dirty="0"/>
            </a:br>
            <a:r>
              <a:rPr lang="ru-RU" altLang="ru-RU" sz="1600" i="1" dirty="0">
                <a:cs typeface="Times New Roman" panose="02020603050405020304" pitchFamily="18" charset="0"/>
              </a:rPr>
              <a:t>(мақсатты трансферттер мен республикалық және облыстық бюджеттен келген несиелерді есептеусіз )</a:t>
            </a:r>
            <a:br>
              <a:rPr sz="1600" i="1" dirty="0"/>
            </a:br>
            <a:endParaRPr sz="2000" dirty="0"/>
          </a:p>
        </p:txBody>
      </p:sp>
      <p:graphicFrame>
        <p:nvGraphicFramePr>
          <p:cNvPr id="14339" name="Object 5"/>
          <p:cNvGraphicFramePr>
            <a:graphicFrameLocks noGrp="1" noChangeAspect="1"/>
          </p:cNvGraphicFramePr>
          <p:nvPr>
            <p:ph type="chart" idx="1"/>
          </p:nvPr>
        </p:nvGraphicFramePr>
        <p:xfrm>
          <a:off x="323850" y="1989138"/>
          <a:ext cx="8510588" cy="4535487"/>
        </p:xfrm>
        <a:graphic>
          <a:graphicData uri="http://schemas.openxmlformats.org/presentationml/2006/ole">
            <mc:AlternateContent xmlns:mc="http://schemas.openxmlformats.org/markup-compatibility/2006">
              <mc:Choice xmlns:v="urn:schemas-microsoft-com:vml" Requires="v">
                <p:oleObj spid="_x0000_s3080" r:id="rId3" imgW="8515985" imgH="4541520" progId="Excel.Chart.8">
                  <p:embed/>
                </p:oleObj>
              </mc:Choice>
              <mc:Fallback>
                <p:oleObj r:id="rId3" imgW="8515985" imgH="4541520" progId="Excel.Chart.8">
                  <p:embed/>
                  <p:pic>
                    <p:nvPicPr>
                      <p:cNvPr id="0" name="Изображение 3075"/>
                      <p:cNvPicPr/>
                      <p:nvPr/>
                    </p:nvPicPr>
                    <p:blipFill>
                      <a:blip r:embed="rId4"/>
                      <a:srcRect/>
                      <a:stretch>
                        <a:fillRect/>
                      </a:stretch>
                    </p:blipFill>
                    <p:spPr>
                      <a:xfrm>
                        <a:off x="323850" y="1989138"/>
                        <a:ext cx="8510588" cy="4535487"/>
                      </a:xfrm>
                      <a:prstGeom prst="rect">
                        <a:avLst/>
                      </a:prstGeom>
                      <a:noFill/>
                      <a:ln w="38100">
                        <a:miter/>
                      </a:ln>
                    </p:spPr>
                  </p:pic>
                </p:oleObj>
              </mc:Fallback>
            </mc:AlternateContent>
          </a:graphicData>
        </a:graphic>
      </p:graphicFrame>
      <p:sp>
        <p:nvSpPr>
          <p:cNvPr id="3" name="Прямоугольник 2"/>
          <p:cNvSpPr/>
          <p:nvPr/>
        </p:nvSpPr>
        <p:spPr>
          <a:xfrm>
            <a:off x="7667625" y="1628775"/>
            <a:ext cx="1225550" cy="307975"/>
          </a:xfrm>
          <a:prstGeom prst="rect">
            <a:avLst/>
          </a:prstGeom>
        </p:spPr>
        <p:txBody>
          <a:bodyPr>
            <a:spAutoFit/>
          </a:bodyPr>
          <a:lstStyle/>
          <a:p>
            <a:pPr eaLnBrk="1" hangingPunct="1">
              <a:buNone/>
            </a:pPr>
            <a:r>
              <a:rPr sz="1400" dirty="0">
                <a:solidFill>
                  <a:srgbClr val="0D0D0D"/>
                </a:solidFill>
                <a:latin typeface="Arial" panose="020B0604020202020204" pitchFamily="34" charset="0"/>
              </a:rPr>
              <a:t>(мың.теңге) </a:t>
            </a:r>
            <a:endParaRPr sz="1400" dirty="0">
              <a:latin typeface="Arial" panose="020B0604020202020204"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95288" y="115888"/>
            <a:ext cx="8229600" cy="1131888"/>
          </a:xfrm>
        </p:spPr>
        <p:txBody>
          <a:bodyPr vert="horz" wrap="square" lIns="91440" tIns="45720" rIns="91440" bIns="45720" numCol="1" anchor="ctr" anchorCtr="0" compatLnSpc="1"/>
          <a:lstStyle/>
          <a:p>
            <a:pPr algn="ctr" eaLnBrk="1" hangingPunct="1">
              <a:buNone/>
            </a:pPr>
            <a:r>
              <a:rPr sz="2000" b="1" dirty="0">
                <a:solidFill>
                  <a:srgbClr val="0D0D0D"/>
                </a:solidFill>
              </a:rPr>
              <a:t>2026 – 2028 жылдарға арналған аудандық бюджет түсімдерінің құрылымы  </a:t>
            </a:r>
          </a:p>
        </p:txBody>
      </p:sp>
      <p:graphicFrame>
        <p:nvGraphicFramePr>
          <p:cNvPr id="15363" name="Замещающая таблица 15362"/>
          <p:cNvGraphicFramePr>
            <a:graphicFrameLocks noGrp="1"/>
          </p:cNvGraphicFramePr>
          <p:nvPr>
            <p:ph type="tbl" idx="1"/>
            <p:extLst>
              <p:ext uri="{D42A27DB-BD31-4B8C-83A1-F6EECF244321}">
                <p14:modId xmlns:p14="http://schemas.microsoft.com/office/powerpoint/2010/main" val="1442780067"/>
              </p:ext>
            </p:extLst>
          </p:nvPr>
        </p:nvGraphicFramePr>
        <p:xfrm>
          <a:off x="179388" y="1125538"/>
          <a:ext cx="8424863" cy="5730875"/>
        </p:xfrm>
        <a:graphic>
          <a:graphicData uri="http://schemas.openxmlformats.org/drawingml/2006/table">
            <a:tbl>
              <a:tblPr/>
              <a:tblGrid>
                <a:gridCol w="2828925">
                  <a:extLst>
                    <a:ext uri="{9D8B030D-6E8A-4147-A177-3AD203B41FA5}">
                      <a16:colId xmlns:a16="http://schemas.microsoft.com/office/drawing/2014/main" val="20000"/>
                    </a:ext>
                  </a:extLst>
                </a:gridCol>
                <a:gridCol w="1624013">
                  <a:extLst>
                    <a:ext uri="{9D8B030D-6E8A-4147-A177-3AD203B41FA5}">
                      <a16:colId xmlns:a16="http://schemas.microsoft.com/office/drawing/2014/main" val="20001"/>
                    </a:ext>
                  </a:extLst>
                </a:gridCol>
                <a:gridCol w="1384300">
                  <a:extLst>
                    <a:ext uri="{9D8B030D-6E8A-4147-A177-3AD203B41FA5}">
                      <a16:colId xmlns:a16="http://schemas.microsoft.com/office/drawing/2014/main" val="20002"/>
                    </a:ext>
                  </a:extLst>
                </a:gridCol>
                <a:gridCol w="1384300">
                  <a:extLst>
                    <a:ext uri="{9D8B030D-6E8A-4147-A177-3AD203B41FA5}">
                      <a16:colId xmlns:a16="http://schemas.microsoft.com/office/drawing/2014/main" val="20003"/>
                    </a:ext>
                  </a:extLst>
                </a:gridCol>
                <a:gridCol w="1203325">
                  <a:extLst>
                    <a:ext uri="{9D8B030D-6E8A-4147-A177-3AD203B41FA5}">
                      <a16:colId xmlns:a16="http://schemas.microsoft.com/office/drawing/2014/main" val="20004"/>
                    </a:ext>
                  </a:extLst>
                </a:gridCol>
              </a:tblGrid>
              <a:tr h="7318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Атауы</a:t>
                      </a:r>
                      <a:endParaRPr lang="ru-RU" altLang="en-US" sz="16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2026 жыл</a:t>
                      </a:r>
                    </a:p>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(жоспар)</a:t>
                      </a:r>
                      <a:endParaRPr lang="ru-RU" altLang="en-US" sz="16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2026 жыл</a:t>
                      </a:r>
                    </a:p>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(нақтылау)</a:t>
                      </a:r>
                      <a:endParaRPr lang="ru-RU" altLang="en-US" sz="16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2027 год</a:t>
                      </a:r>
                    </a:p>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(жоспар)</a:t>
                      </a:r>
                      <a:endParaRPr lang="ru-RU" altLang="en-US" sz="16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2028 год</a:t>
                      </a:r>
                    </a:p>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(жоспар)</a:t>
                      </a:r>
                      <a:endParaRPr lang="ru-RU" altLang="en-US" sz="16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63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100" b="1" dirty="0">
                          <a:latin typeface="Arial" panose="020B0604020202020204" pitchFamily="34" charset="0"/>
                        </a:rPr>
                        <a:t>1</a:t>
                      </a:r>
                      <a:endParaRPr lang="ru-RU" altLang="en-US" sz="11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100" b="1" dirty="0">
                          <a:latin typeface="Arial" panose="020B0604020202020204" pitchFamily="34" charset="0"/>
                        </a:rPr>
                        <a:t>2</a:t>
                      </a:r>
                      <a:endParaRPr lang="ru-RU" altLang="en-US" sz="11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100" b="1" dirty="0">
                          <a:latin typeface="Arial" panose="020B0604020202020204" pitchFamily="34" charset="0"/>
                        </a:rPr>
                        <a:t>3</a:t>
                      </a:r>
                      <a:endParaRPr lang="ru-RU" altLang="en-US" sz="11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100" b="1" dirty="0">
                          <a:latin typeface="Arial" panose="020B0604020202020204" pitchFamily="34" charset="0"/>
                        </a:rPr>
                        <a:t>4</a:t>
                      </a:r>
                      <a:endParaRPr lang="ru-RU" altLang="en-US" sz="11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100" b="1" dirty="0">
                          <a:latin typeface="Arial" panose="020B0604020202020204" pitchFamily="34" charset="0"/>
                        </a:rPr>
                        <a:t>5</a:t>
                      </a:r>
                      <a:endParaRPr lang="ru-RU" altLang="en-US" sz="11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12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600" b="1" dirty="0">
                          <a:latin typeface="Arial" panose="020B0604020202020204" pitchFamily="34" charset="0"/>
                        </a:rPr>
                        <a:t>ТҮСІМДЕР - барлығы</a:t>
                      </a:r>
                      <a:endParaRPr lang="ru-RU" altLang="en-US" sz="16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 altLang="x-none" sz="1600" b="1" dirty="0">
                          <a:latin typeface="Arial" panose="020B0604020202020204" pitchFamily="34" charset="0"/>
                        </a:rPr>
                        <a:t>3552561</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ru-RU" altLang="en-US" sz="1400" b="1" dirty="0">
                          <a:latin typeface="Arial" panose="020B0604020202020204" pitchFamily="34" charset="0"/>
                        </a:rPr>
                        <a:t>2988394</a:t>
                      </a:r>
                    </a:p>
                  </a:txBody>
                  <a:tcPr marL="91424" marR="91424" marT="45755" marB="4575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2557781</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600" b="1" dirty="0">
                          <a:latin typeface="Arial" panose="020B0604020202020204" pitchFamily="34" charset="0"/>
                        </a:rPr>
                        <a:t>2608746</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71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100" i="1" dirty="0">
                          <a:latin typeface="Arial" panose="020B0604020202020204" pitchFamily="34" charset="0"/>
                        </a:rPr>
                        <a:t>оның ішінде:</a:t>
                      </a:r>
                      <a:endParaRPr lang="ru-RU" altLang="en-US" sz="1100" i="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endParaRPr lang="ru-RU" altLang="en-US" sz="11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endParaRPr lang="ru-RU" altLang="en-US" sz="1100" dirty="0">
                        <a:latin typeface="Arial" panose="020B0604020202020204" pitchFamily="34" charset="0"/>
                      </a:endParaRPr>
                    </a:p>
                  </a:txBody>
                  <a:tcPr marL="91424" marR="91424" marT="45755" marB="4575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endParaRPr lang="ru-RU" altLang="en-US" sz="11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12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600" b="1" dirty="0">
                          <a:latin typeface="Arial" panose="020B0604020202020204" pitchFamily="34" charset="0"/>
                        </a:rPr>
                        <a:t>Салықтық түсімдер</a:t>
                      </a:r>
                      <a:endParaRPr lang="ru-RU" altLang="en-US" sz="16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 altLang="x-none" sz="1600" b="1" dirty="0">
                          <a:latin typeface="Arial" panose="020B0604020202020204" pitchFamily="34" charset="0"/>
                        </a:rPr>
                        <a:t>715428</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b="1" dirty="0">
                          <a:latin typeface="Arial" panose="020B0604020202020204" pitchFamily="34" charset="0"/>
                        </a:rPr>
                        <a:t>7</a:t>
                      </a:r>
                      <a:r>
                        <a:rPr lang="kk-KZ" sz="1400" b="1" dirty="0">
                          <a:latin typeface="Arial" panose="020B0604020202020204" pitchFamily="34" charset="0"/>
                        </a:rPr>
                        <a:t>78372</a:t>
                      </a:r>
                      <a:endParaRPr lang="ru-RU" altLang="en-US" sz="1400" b="1" dirty="0">
                        <a:latin typeface="Arial" panose="020B0604020202020204" pitchFamily="34" charset="0"/>
                      </a:endParaRPr>
                    </a:p>
                  </a:txBody>
                  <a:tcPr marL="91424" marR="91424" marT="45755" marB="4575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794179</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600" b="1" dirty="0">
                          <a:latin typeface="Arial" panose="020B0604020202020204" pitchFamily="34" charset="0"/>
                        </a:rPr>
                        <a:t>880056</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12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600" b="1" dirty="0">
                          <a:latin typeface="Arial" panose="020B0604020202020204" pitchFamily="34" charset="0"/>
                        </a:rPr>
                        <a:t>Салықтық емес түсімдер</a:t>
                      </a:r>
                      <a:endParaRPr lang="ru-RU" altLang="en-US" sz="16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 altLang="x-none" sz="1600" b="1" dirty="0">
                          <a:latin typeface="Arial" panose="020B0604020202020204" pitchFamily="34" charset="0"/>
                        </a:rPr>
                        <a:t>21748</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b="1" dirty="0">
                          <a:latin typeface="Arial" panose="020B0604020202020204" pitchFamily="34" charset="0"/>
                        </a:rPr>
                        <a:t>22</a:t>
                      </a:r>
                      <a:r>
                        <a:rPr lang="kk-KZ" sz="1400" b="1" dirty="0">
                          <a:latin typeface="Arial" panose="020B0604020202020204" pitchFamily="34" charset="0"/>
                        </a:rPr>
                        <a:t>108</a:t>
                      </a:r>
                      <a:endParaRPr lang="ru-RU" altLang="en-US" sz="1400" b="1" dirty="0">
                        <a:latin typeface="Arial" panose="020B0604020202020204" pitchFamily="34" charset="0"/>
                      </a:endParaRPr>
                    </a:p>
                  </a:txBody>
                  <a:tcPr marL="91424" marR="91424" marT="45755" marB="4575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22837</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600" b="1" dirty="0">
                          <a:latin typeface="Arial" panose="020B0604020202020204" pitchFamily="34" charset="0"/>
                        </a:rPr>
                        <a:t>23978</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4135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600" b="1" dirty="0">
                          <a:latin typeface="Arial" panose="020B0604020202020204" pitchFamily="34" charset="0"/>
                        </a:rPr>
                        <a:t>Негізгі капиталды сатудан түскен түсім  </a:t>
                      </a:r>
                      <a:endParaRPr lang="ru-RU" altLang="en-US" sz="16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 altLang="x-none" sz="1600" b="1" dirty="0">
                          <a:latin typeface="Arial" panose="020B0604020202020204" pitchFamily="34" charset="0"/>
                        </a:rPr>
                        <a:t>372</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ru-RU" altLang="en-US" sz="1400" b="1" dirty="0">
                          <a:latin typeface="Arial" panose="020B0604020202020204" pitchFamily="34" charset="0"/>
                        </a:rPr>
                        <a:t>12669</a:t>
                      </a:r>
                    </a:p>
                  </a:txBody>
                  <a:tcPr marL="91424" marR="91424" marT="45755" marB="4575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391</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600" b="1" dirty="0">
                          <a:latin typeface="Arial" panose="020B0604020202020204" pitchFamily="34" charset="0"/>
                        </a:rPr>
                        <a:t>411</a:t>
                      </a:r>
                      <a:endParaRPr lang="ru-RU" altLang="en-US" sz="16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9144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600" b="1" dirty="0">
                          <a:latin typeface="Arial" panose="020B0604020202020204" pitchFamily="34" charset="0"/>
                        </a:rPr>
                        <a:t>Трансферттерден және ниесиелерден түскен түсім, оның ішінде:</a:t>
                      </a:r>
                      <a:endParaRPr lang="ru-RU" altLang="en-US" sz="1600" b="1"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 altLang="x-none" sz="1400" b="1" dirty="0">
                          <a:latin typeface="Arial" panose="020B0604020202020204" pitchFamily="34" charset="0"/>
                        </a:rPr>
                        <a:t>2815013</a:t>
                      </a:r>
                      <a:endParaRPr lang="ru-RU" altLang="en-US" sz="14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200" b="1" dirty="0">
                          <a:latin typeface="Arial" panose="020B0604020202020204" pitchFamily="34" charset="0"/>
                        </a:rPr>
                        <a:t>2</a:t>
                      </a:r>
                      <a:r>
                        <a:rPr lang="kk-KZ" sz="1200" b="1" dirty="0">
                          <a:latin typeface="Arial" panose="020B0604020202020204" pitchFamily="34" charset="0"/>
                        </a:rPr>
                        <a:t>1</a:t>
                      </a:r>
                      <a:r>
                        <a:rPr sz="1200" b="1" dirty="0">
                          <a:latin typeface="Arial" panose="020B0604020202020204" pitchFamily="34" charset="0"/>
                        </a:rPr>
                        <a:t>7</a:t>
                      </a:r>
                      <a:r>
                        <a:rPr lang="kk-KZ" sz="1200" b="1" dirty="0">
                          <a:latin typeface="Arial" panose="020B0604020202020204" pitchFamily="34" charset="0"/>
                        </a:rPr>
                        <a:t>5245</a:t>
                      </a:r>
                      <a:endParaRPr lang="ru-RU" altLang="en-US" sz="1200" b="1" dirty="0">
                        <a:latin typeface="Arial" panose="020B0604020202020204" pitchFamily="34" charset="0"/>
                      </a:endParaRPr>
                    </a:p>
                  </a:txBody>
                  <a:tcPr marL="91424" marR="91424" marT="45755" marB="4575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400" b="1" dirty="0">
                          <a:latin typeface="Arial" panose="020B0604020202020204" pitchFamily="34" charset="0"/>
                        </a:rPr>
                        <a:t>1740374</a:t>
                      </a:r>
                      <a:endParaRPr lang="ru-RU" altLang="en-US" sz="14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400" b="1" dirty="0">
                          <a:latin typeface="Arial" panose="020B0604020202020204" pitchFamily="34" charset="0"/>
                        </a:rPr>
                        <a:t>1704301</a:t>
                      </a:r>
                      <a:endParaRPr lang="ru-RU" altLang="en-US" sz="1400" b="1"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496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sz="1200" dirty="0">
                          <a:latin typeface="Arial" panose="020B0604020202020204" pitchFamily="34" charset="0"/>
                        </a:rPr>
                        <a:t>Облыстық бюджеттен субвенция </a:t>
                      </a:r>
                      <a:endParaRPr lang="ru-RU" altLang="en-US" sz="1200"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 altLang="x-none" sz="1400" dirty="0">
                          <a:latin typeface="Arial" panose="020B0604020202020204" pitchFamily="34" charset="0"/>
                        </a:rPr>
                        <a:t>1765761</a:t>
                      </a: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200" dirty="0">
                          <a:latin typeface="Arial" panose="020B0604020202020204" pitchFamily="34" charset="0"/>
                        </a:rPr>
                        <a:t>1765761</a:t>
                      </a:r>
                      <a:endParaRPr lang="ru-RU" altLang="en-US" sz="1200" dirty="0">
                        <a:latin typeface="Arial" panose="020B0604020202020204" pitchFamily="34" charset="0"/>
                      </a:endParaRPr>
                    </a:p>
                  </a:txBody>
                  <a:tcPr marL="91424" marR="91424" marT="45755" marB="4575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400" dirty="0">
                          <a:latin typeface="Arial" panose="020B0604020202020204" pitchFamily="34" charset="0"/>
                        </a:rPr>
                        <a:t>1740374</a:t>
                      </a: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400" dirty="0">
                          <a:latin typeface="Arial" panose="020B0604020202020204" pitchFamily="34" charset="0"/>
                        </a:rPr>
                        <a:t>1704301</a:t>
                      </a: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51752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200" dirty="0">
                          <a:latin typeface="Arial" panose="020B0604020202020204" pitchFamily="34" charset="0"/>
                        </a:rPr>
                        <a:t>Бюджеттік қаражаттың бос қалдықтары </a:t>
                      </a:r>
                      <a:endParaRPr lang="ru-RU" altLang="en-US" sz="1200"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endParaRPr lang="ru-RU" altLang="en-US" sz="1200" dirty="0">
                        <a:latin typeface="Arial" panose="020B0604020202020204" pitchFamily="34" charset="0"/>
                      </a:endParaRPr>
                    </a:p>
                  </a:txBody>
                  <a:tcPr marL="91424" marR="91424" marT="45755" marB="4575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51911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200" dirty="0">
                          <a:latin typeface="Arial" panose="020B0604020202020204" pitchFamily="34" charset="0"/>
                        </a:rPr>
                        <a:t>Мақсатты ағымдағы трансферттер және жоғары бюджеттен несиелер </a:t>
                      </a:r>
                      <a:endParaRPr lang="ru-RU" altLang="en-US" sz="1200"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1049252</a:t>
                      </a: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ru-RU" altLang="en-US" sz="1200" dirty="0">
                          <a:latin typeface="Arial" panose="020B0604020202020204" pitchFamily="34" charset="0"/>
                        </a:rPr>
                        <a:t>408240</a:t>
                      </a:r>
                    </a:p>
                  </a:txBody>
                  <a:tcPr marL="91424" marR="91424" marT="45755" marB="4575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496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200" dirty="0">
                          <a:latin typeface="Arial" panose="020B0604020202020204" pitchFamily="34" charset="0"/>
                        </a:rPr>
                        <a:t>Бюджеттік несиелерді төлеу </a:t>
                      </a:r>
                      <a:endParaRPr lang="ru-RU" altLang="en-US" sz="1200" dirty="0">
                        <a:latin typeface="Arial" panose="020B0604020202020204" pitchFamily="34" charset="0"/>
                      </a:endParaRPr>
                    </a:p>
                  </a:txBody>
                  <a:tcPr marL="91436" marR="9143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53250</a:t>
                      </a: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200" dirty="0">
                          <a:latin typeface="Arial" panose="020B0604020202020204" pitchFamily="34" charset="0"/>
                        </a:rPr>
                        <a:t>5</a:t>
                      </a:r>
                      <a:r>
                        <a:rPr lang="kk-KZ" sz="1200" dirty="0">
                          <a:latin typeface="Arial" panose="020B0604020202020204" pitchFamily="34" charset="0"/>
                        </a:rPr>
                        <a:t>2318</a:t>
                      </a:r>
                      <a:endParaRPr lang="ru-RU" altLang="en-US" sz="1200" dirty="0">
                        <a:latin typeface="Arial" panose="020B0604020202020204" pitchFamily="34" charset="0"/>
                      </a:endParaRPr>
                    </a:p>
                  </a:txBody>
                  <a:tcPr marL="91424" marR="91424" marT="45755" marB="4575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52177</a:t>
                      </a: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49759</a:t>
                      </a:r>
                      <a:endParaRPr lang="ru-RU" altLang="en-US" sz="1400" dirty="0">
                        <a:latin typeface="Arial" panose="020B0604020202020204" pitchFamily="34" charset="0"/>
                      </a:endParaRPr>
                    </a:p>
                  </a:txBody>
                  <a:tcPr marL="91427" marR="91427" marT="45748" marB="45748">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
        <p:nvSpPr>
          <p:cNvPr id="4" name="Прямоугольник 3"/>
          <p:cNvSpPr/>
          <p:nvPr/>
        </p:nvSpPr>
        <p:spPr>
          <a:xfrm>
            <a:off x="7451725" y="765175"/>
            <a:ext cx="1223963" cy="306388"/>
          </a:xfrm>
          <a:prstGeom prst="rect">
            <a:avLst/>
          </a:prstGeom>
        </p:spPr>
        <p:txBody>
          <a:bodyPr>
            <a:spAutoFit/>
          </a:bodyPr>
          <a:lstStyle/>
          <a:p>
            <a:pPr eaLnBrk="1" hangingPunct="1">
              <a:buNone/>
            </a:pPr>
            <a:r>
              <a:rPr sz="1400" b="1" dirty="0">
                <a:solidFill>
                  <a:srgbClr val="0D0D0D"/>
                </a:solidFill>
                <a:latin typeface="Arial" panose="020B0604020202020204" pitchFamily="34" charset="0"/>
              </a:rPr>
              <a:t>(мың.теңге) </a:t>
            </a:r>
            <a:endParaRPr sz="1400" dirty="0">
              <a:latin typeface="Arial" panose="020B0604020202020204"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395288" y="479425"/>
            <a:ext cx="8497888" cy="428625"/>
          </a:xfrm>
        </p:spPr>
        <p:txBody>
          <a:bodyPr vert="horz" wrap="square" lIns="91440" tIns="45720" rIns="91440" bIns="45720" numCol="1" anchor="ctr" anchorCtr="0" compatLnSpc="1"/>
          <a:lstStyle/>
          <a:p>
            <a:pPr algn="ctr" eaLnBrk="1" hangingPunct="1">
              <a:buNone/>
            </a:pPr>
            <a:r>
              <a:rPr sz="2000" b="1" dirty="0"/>
              <a:t>2026 - 2028 жылдарға арналған аудандық бюджеттің шығындары </a:t>
            </a:r>
            <a:r>
              <a:rPr sz="2000" b="1" dirty="0">
                <a:effectLst>
                  <a:outerShdw blurRad="38100" dist="38100" dir="2700000">
                    <a:srgbClr val="C0C0C0"/>
                  </a:outerShdw>
                </a:effectLst>
              </a:rPr>
              <a:t>(мың.теңге)</a:t>
            </a:r>
          </a:p>
        </p:txBody>
      </p:sp>
      <p:graphicFrame>
        <p:nvGraphicFramePr>
          <p:cNvPr id="16387" name="Замещающая таблица 16386"/>
          <p:cNvGraphicFramePr>
            <a:graphicFrameLocks noGrp="1"/>
          </p:cNvGraphicFramePr>
          <p:nvPr>
            <p:ph type="tbl" idx="1"/>
            <p:extLst>
              <p:ext uri="{D42A27DB-BD31-4B8C-83A1-F6EECF244321}">
                <p14:modId xmlns:p14="http://schemas.microsoft.com/office/powerpoint/2010/main" val="3426476589"/>
              </p:ext>
            </p:extLst>
          </p:nvPr>
        </p:nvGraphicFramePr>
        <p:xfrm>
          <a:off x="611188" y="1052513"/>
          <a:ext cx="7705725" cy="5061623"/>
        </p:xfrm>
        <a:graphic>
          <a:graphicData uri="http://schemas.openxmlformats.org/drawingml/2006/table">
            <a:tbl>
              <a:tblPr/>
              <a:tblGrid>
                <a:gridCol w="3900488">
                  <a:extLst>
                    <a:ext uri="{9D8B030D-6E8A-4147-A177-3AD203B41FA5}">
                      <a16:colId xmlns:a16="http://schemas.microsoft.com/office/drawing/2014/main" val="20000"/>
                    </a:ext>
                  </a:extLst>
                </a:gridCol>
                <a:gridCol w="958850">
                  <a:extLst>
                    <a:ext uri="{9D8B030D-6E8A-4147-A177-3AD203B41FA5}">
                      <a16:colId xmlns:a16="http://schemas.microsoft.com/office/drawing/2014/main" val="20001"/>
                    </a:ext>
                  </a:extLst>
                </a:gridCol>
                <a:gridCol w="958850">
                  <a:extLst>
                    <a:ext uri="{9D8B030D-6E8A-4147-A177-3AD203B41FA5}">
                      <a16:colId xmlns:a16="http://schemas.microsoft.com/office/drawing/2014/main" val="20002"/>
                    </a:ext>
                  </a:extLst>
                </a:gridCol>
                <a:gridCol w="958850">
                  <a:extLst>
                    <a:ext uri="{9D8B030D-6E8A-4147-A177-3AD203B41FA5}">
                      <a16:colId xmlns:a16="http://schemas.microsoft.com/office/drawing/2014/main" val="20003"/>
                    </a:ext>
                  </a:extLst>
                </a:gridCol>
                <a:gridCol w="928687">
                  <a:extLst>
                    <a:ext uri="{9D8B030D-6E8A-4147-A177-3AD203B41FA5}">
                      <a16:colId xmlns:a16="http://schemas.microsoft.com/office/drawing/2014/main" val="20004"/>
                    </a:ext>
                  </a:extLst>
                </a:gridCol>
              </a:tblGrid>
              <a:tr h="94456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b="1" dirty="0">
                          <a:latin typeface="Arial" panose="020B0604020202020204" pitchFamily="34" charset="0"/>
                        </a:rPr>
                        <a:t>Атаулары </a:t>
                      </a:r>
                      <a:endParaRPr lang="ru-RU" altLang="en-US" sz="14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b="1" dirty="0">
                          <a:latin typeface="Arial" panose="020B0604020202020204" pitchFamily="34" charset="0"/>
                        </a:rPr>
                        <a:t>2026 жыл</a:t>
                      </a:r>
                      <a:endParaRPr lang="ru-RU" altLang="en-US" sz="14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b="1" dirty="0">
                          <a:latin typeface="Arial" panose="020B0604020202020204" pitchFamily="34" charset="0"/>
                        </a:rPr>
                        <a:t>2026 жыл</a:t>
                      </a:r>
                    </a:p>
                    <a:p>
                      <a:pPr lvl="0" algn="ctr" eaLnBrk="1" hangingPunct="1">
                        <a:buClr>
                          <a:schemeClr val="hlink"/>
                        </a:buClr>
                        <a:buSzPct val="65000"/>
                        <a:buFont typeface="Wingdings" panose="05000000000000000000" pitchFamily="2" charset="2"/>
                        <a:buNone/>
                      </a:pPr>
                      <a:r>
                        <a:rPr sz="1400" b="1" dirty="0">
                          <a:latin typeface="Arial" panose="020B0604020202020204" pitchFamily="34" charset="0"/>
                        </a:rPr>
                        <a:t>(нақтылау)</a:t>
                      </a:r>
                      <a:endParaRPr lang="ru-RU" altLang="en-US" sz="14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b="1" dirty="0">
                          <a:latin typeface="Arial" panose="020B0604020202020204" pitchFamily="34" charset="0"/>
                        </a:rPr>
                        <a:t>2027 жыл</a:t>
                      </a:r>
                      <a:endParaRPr lang="ru-RU" altLang="en-US" sz="14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b="1" dirty="0">
                          <a:latin typeface="Arial" panose="020B0604020202020204" pitchFamily="34" charset="0"/>
                        </a:rPr>
                        <a:t>2028 жыл</a:t>
                      </a:r>
                      <a:endParaRPr lang="ru-RU" altLang="en-US" sz="14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000" b="1" dirty="0">
                          <a:latin typeface="Arial" panose="020B0604020202020204" pitchFamily="34" charset="0"/>
                        </a:rPr>
                        <a:t>1</a:t>
                      </a:r>
                      <a:endParaRPr lang="ru-RU" altLang="en-US" sz="10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000" b="1" dirty="0">
                          <a:latin typeface="Arial" panose="020B0604020202020204" pitchFamily="34" charset="0"/>
                        </a:rPr>
                        <a:t>2</a:t>
                      </a:r>
                      <a:endParaRPr lang="ru-RU" altLang="en-US" sz="10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000" b="1" dirty="0">
                          <a:latin typeface="Arial" panose="020B0604020202020204" pitchFamily="34" charset="0"/>
                        </a:rPr>
                        <a:t>3</a:t>
                      </a:r>
                      <a:endParaRPr lang="ru-RU" altLang="en-US" sz="10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000" b="1" dirty="0">
                          <a:latin typeface="Arial" panose="020B0604020202020204" pitchFamily="34" charset="0"/>
                        </a:rPr>
                        <a:t>4</a:t>
                      </a:r>
                      <a:endParaRPr lang="ru-RU" altLang="en-US" sz="10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000" b="1" dirty="0">
                          <a:latin typeface="Arial" panose="020B0604020202020204" pitchFamily="34" charset="0"/>
                        </a:rPr>
                        <a:t>5</a:t>
                      </a:r>
                      <a:endParaRPr lang="ru-RU" altLang="en-US" sz="10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Clr>
                          <a:schemeClr val="hlink"/>
                        </a:buClr>
                        <a:buSzPct val="65000"/>
                        <a:buFont typeface="Wingdings" panose="05000000000000000000" pitchFamily="2" charset="2"/>
                        <a:buNone/>
                      </a:pPr>
                      <a:r>
                        <a:rPr sz="1400" b="1" dirty="0">
                          <a:latin typeface="Arial" panose="020B0604020202020204" pitchFamily="34" charset="0"/>
                        </a:rPr>
                        <a:t>ШЫҒЫНДАР – барлығы</a:t>
                      </a:r>
                      <a:endParaRPr lang="ru-RU" altLang="en-US" sz="1400" b="1"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 altLang="x-none" sz="1400" b="1" dirty="0">
                          <a:latin typeface="Arial" panose="020B0604020202020204" pitchFamily="34" charset="0"/>
                        </a:rPr>
                        <a:t>3489109</a:t>
                      </a:r>
                      <a:endParaRPr lang="ru-RU" altLang="en-US" sz="1400" b="1"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ru-RU" altLang="en-US" sz="1400" b="1" dirty="0">
                          <a:latin typeface="Arial" panose="020B0604020202020204" pitchFamily="34" charset="0"/>
                        </a:rPr>
                        <a:t>2975221</a:t>
                      </a: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b="1" dirty="0">
                          <a:latin typeface="Arial" panose="020B0604020202020204" pitchFamily="34" charset="0"/>
                        </a:rPr>
                        <a:t>2557781</a:t>
                      </a:r>
                      <a:endParaRPr lang="ru-RU" altLang="en-US" sz="1400" b="1"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b="1" dirty="0">
                          <a:latin typeface="Arial" panose="020B0604020202020204" pitchFamily="34" charset="0"/>
                        </a:rPr>
                        <a:t>2608746</a:t>
                      </a:r>
                      <a:endParaRPr lang="ru-RU" altLang="en-US" sz="1400" b="1"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400" dirty="0">
                          <a:latin typeface="Arial" panose="020B0604020202020204" pitchFamily="34" charset="0"/>
                        </a:rPr>
                        <a:t>Қоғамдық қауіпсіздік және тәртіп </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2500</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2500</a:t>
                      </a:r>
                      <a:endParaRPr lang="ru-RU" altLang="en-US" sz="1400" dirty="0">
                        <a:latin typeface="Arial" panose="020B0604020202020204" pitchFamily="34" charset="0"/>
                      </a:endParaRP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2768</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2908</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400" dirty="0">
                          <a:latin typeface="Arial" panose="020B0604020202020204" pitchFamily="34" charset="0"/>
                        </a:rPr>
                        <a:t>Әлеуметтік көмек және әлеуметтік қамту</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409708</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41</a:t>
                      </a:r>
                      <a:r>
                        <a:rPr lang="kk-KZ" sz="1400" dirty="0">
                          <a:latin typeface="Arial" panose="020B0604020202020204" pitchFamily="34" charset="0"/>
                        </a:rPr>
                        <a:t>13</a:t>
                      </a:r>
                      <a:r>
                        <a:rPr sz="1400" dirty="0">
                          <a:latin typeface="Arial" panose="020B0604020202020204" pitchFamily="34" charset="0"/>
                        </a:rPr>
                        <a:t>05</a:t>
                      </a:r>
                      <a:endParaRPr lang="ru-RU" altLang="en-US" sz="1400" dirty="0">
                        <a:latin typeface="Arial" panose="020B0604020202020204" pitchFamily="34" charset="0"/>
                      </a:endParaRP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420097</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478006</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1911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400" dirty="0">
                          <a:latin typeface="Arial" panose="020B0604020202020204" pitchFamily="34" charset="0"/>
                        </a:rPr>
                        <a:t>Мәдениет, спорт, туризм және ақпараттық кеңістік</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637839</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66</a:t>
                      </a:r>
                      <a:r>
                        <a:rPr lang="kk-KZ" sz="1400" dirty="0">
                          <a:latin typeface="Arial" panose="020B0604020202020204" pitchFamily="34" charset="0"/>
                        </a:rPr>
                        <a:t>1942</a:t>
                      </a:r>
                      <a:endParaRPr lang="ru-RU" altLang="en-US" sz="1400" dirty="0">
                        <a:latin typeface="Arial" panose="020B0604020202020204" pitchFamily="34" charset="0"/>
                      </a:endParaRP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659655</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669797</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400" dirty="0">
                          <a:latin typeface="Arial" panose="020B0604020202020204" pitchFamily="34" charset="0"/>
                        </a:rPr>
                        <a:t>Қорғаныс</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47618</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4</a:t>
                      </a:r>
                      <a:r>
                        <a:rPr lang="kk-KZ" sz="1400" dirty="0">
                          <a:latin typeface="Arial" panose="020B0604020202020204" pitchFamily="34" charset="0"/>
                        </a:rPr>
                        <a:t>8859</a:t>
                      </a:r>
                      <a:endParaRPr lang="ru-RU" altLang="en-US" sz="1400" dirty="0">
                        <a:latin typeface="Arial" panose="020B0604020202020204" pitchFamily="34" charset="0"/>
                      </a:endParaRP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77080</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51586</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400" dirty="0">
                          <a:latin typeface="Arial" panose="020B0604020202020204" pitchFamily="34" charset="0"/>
                        </a:rPr>
                        <a:t>Жалпы сипаттағы мемлекеттік қызмет </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766071</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78</a:t>
                      </a:r>
                      <a:r>
                        <a:rPr lang="kk-KZ" sz="1400" dirty="0">
                          <a:latin typeface="Arial" panose="020B0604020202020204" pitchFamily="34" charset="0"/>
                        </a:rPr>
                        <a:t>0539</a:t>
                      </a:r>
                      <a:endParaRPr lang="ru-RU" altLang="en-US" sz="1400" dirty="0">
                        <a:latin typeface="Arial" panose="020B0604020202020204" pitchFamily="34" charset="0"/>
                      </a:endParaRP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498315</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503421</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400" dirty="0">
                          <a:latin typeface="Arial" panose="020B0604020202020204" pitchFamily="34" charset="0"/>
                        </a:rPr>
                        <a:t>Ауыл, орман, су шаруашылығы</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73792</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72292</a:t>
                      </a:r>
                      <a:endParaRPr lang="ru-RU" altLang="en-US" sz="1400" dirty="0">
                        <a:latin typeface="Arial" panose="020B0604020202020204" pitchFamily="34" charset="0"/>
                      </a:endParaRP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72797</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75784</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400" dirty="0">
                          <a:latin typeface="Arial" panose="020B0604020202020204" pitchFamily="34" charset="0"/>
                        </a:rPr>
                        <a:t>Тұрғын үй-коммуналдық шаруашылығы</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743254</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ru-RU" altLang="en-US" sz="1400" dirty="0">
                          <a:latin typeface="Arial" panose="020B0604020202020204" pitchFamily="34" charset="0"/>
                        </a:rPr>
                        <a:t>192941</a:t>
                      </a: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185170</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166932</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400" dirty="0">
                          <a:latin typeface="Arial" panose="020B0604020202020204" pitchFamily="34" charset="0"/>
                        </a:rPr>
                        <a:t>Көлік және коммуникациялар</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246915</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246101</a:t>
                      </a:r>
                      <a:endParaRPr lang="ru-RU" altLang="en-US" sz="1400" dirty="0">
                        <a:latin typeface="Arial" panose="020B0604020202020204" pitchFamily="34" charset="0"/>
                      </a:endParaRP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64866</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73526</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Clr>
                          <a:schemeClr val="hlink"/>
                        </a:buClr>
                        <a:buSzPct val="65000"/>
                        <a:buFont typeface="Wingdings" panose="05000000000000000000" pitchFamily="2" charset="2"/>
                        <a:buNone/>
                      </a:pPr>
                      <a:r>
                        <a:rPr sz="1400" dirty="0">
                          <a:latin typeface="Arial" panose="020B0604020202020204" pitchFamily="34" charset="0"/>
                        </a:rPr>
                        <a:t>Басқалар</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16821</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13586</a:t>
                      </a:r>
                      <a:endParaRPr lang="ru-RU" altLang="en-US" sz="1400" dirty="0">
                        <a:latin typeface="Arial" panose="020B0604020202020204" pitchFamily="34" charset="0"/>
                      </a:endParaRP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17950</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19779</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sz="1400" dirty="0">
                          <a:latin typeface="Arial" panose="020B0604020202020204" pitchFamily="34" charset="0"/>
                        </a:rPr>
                        <a:t>Қарызға қызмет ету </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en-US" altLang="x-none" sz="1400" dirty="0">
                          <a:latin typeface="Arial" panose="020B0604020202020204" pitchFamily="34" charset="0"/>
                        </a:rPr>
                        <a:t>35626</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35519</a:t>
                      </a:r>
                      <a:endParaRPr lang="ru-RU" altLang="en-US" sz="1400" dirty="0">
                        <a:latin typeface="Arial" panose="020B0604020202020204" pitchFamily="34" charset="0"/>
                      </a:endParaRP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23660</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23618</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048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sz="1400" dirty="0">
                          <a:latin typeface="Arial" panose="020B0604020202020204" pitchFamily="34" charset="0"/>
                        </a:rPr>
                        <a:t>Трансферттер</a:t>
                      </a:r>
                      <a:endParaRPr lang="ru-RU" altLang="en-US" sz="1400" dirty="0">
                        <a:latin typeface="Arial" panose="020B0604020202020204" pitchFamily="34" charset="0"/>
                      </a:endParaRPr>
                    </a:p>
                  </a:txBody>
                  <a:tcPr marL="91457" marR="91457" marT="45733" marB="4573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en-US" altLang="x-none" sz="1400" dirty="0">
                          <a:latin typeface="Arial" panose="020B0604020202020204" pitchFamily="34" charset="0"/>
                        </a:rPr>
                        <a:t>508965</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400" dirty="0">
                          <a:latin typeface="Arial" panose="020B0604020202020204" pitchFamily="34" charset="0"/>
                        </a:rPr>
                        <a:t>509637</a:t>
                      </a:r>
                      <a:endParaRPr lang="ru-RU" altLang="en-US" sz="1400" dirty="0">
                        <a:latin typeface="Arial" panose="020B0604020202020204" pitchFamily="34" charset="0"/>
                      </a:endParaRPr>
                    </a:p>
                  </a:txBody>
                  <a:tcPr marL="91446" marR="91446" marT="45726" marB="45726">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535423</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lang="en-US" altLang="x-none" sz="1400" dirty="0">
                          <a:latin typeface="Arial" panose="020B0604020202020204" pitchFamily="34" charset="0"/>
                        </a:rPr>
                        <a:t>543389</a:t>
                      </a:r>
                      <a:endParaRPr lang="ru-RU" altLang="en-US" sz="1400" dirty="0">
                        <a:latin typeface="Arial" panose="020B0604020202020204" pitchFamily="34" charset="0"/>
                      </a:endParaRPr>
                    </a:p>
                  </a:txBody>
                  <a:tcPr marL="91456" marR="91456" marT="45735" marB="4573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ln/>
        </p:spPr>
        <p:txBody>
          <a:bodyPr vert="horz" wrap="square" lIns="91440" tIns="45720" rIns="91440" bIns="45720" anchor="ctr" anchorCtr="0"/>
          <a:lstStyle/>
          <a:p>
            <a:pPr algn="ctr"/>
            <a:r>
              <a:rPr lang="ru-RU" altLang="ru-RU" sz="3200" dirty="0"/>
              <a:t>Аудан бюджетінің тапшылығы (профициті)</a:t>
            </a:r>
          </a:p>
        </p:txBody>
      </p:sp>
      <p:graphicFrame>
        <p:nvGraphicFramePr>
          <p:cNvPr id="17411" name="Таблица 17410"/>
          <p:cNvGraphicFramePr/>
          <p:nvPr/>
        </p:nvGraphicFramePr>
        <p:xfrm>
          <a:off x="395288" y="1974850"/>
          <a:ext cx="7848600" cy="2629535"/>
        </p:xfrm>
        <a:graphic>
          <a:graphicData uri="http://schemas.openxmlformats.org/drawingml/2006/table">
            <a:tbl>
              <a:tblPr/>
              <a:tblGrid>
                <a:gridCol w="3956050">
                  <a:extLst>
                    <a:ext uri="{9D8B030D-6E8A-4147-A177-3AD203B41FA5}">
                      <a16:colId xmlns:a16="http://schemas.microsoft.com/office/drawing/2014/main" val="20000"/>
                    </a:ext>
                  </a:extLst>
                </a:gridCol>
                <a:gridCol w="952500">
                  <a:extLst>
                    <a:ext uri="{9D8B030D-6E8A-4147-A177-3AD203B41FA5}">
                      <a16:colId xmlns:a16="http://schemas.microsoft.com/office/drawing/2014/main" val="20001"/>
                    </a:ext>
                  </a:extLst>
                </a:gridCol>
                <a:gridCol w="979488">
                  <a:extLst>
                    <a:ext uri="{9D8B030D-6E8A-4147-A177-3AD203B41FA5}">
                      <a16:colId xmlns:a16="http://schemas.microsoft.com/office/drawing/2014/main" val="20002"/>
                    </a:ext>
                  </a:extLst>
                </a:gridCol>
                <a:gridCol w="981075">
                  <a:extLst>
                    <a:ext uri="{9D8B030D-6E8A-4147-A177-3AD203B41FA5}">
                      <a16:colId xmlns:a16="http://schemas.microsoft.com/office/drawing/2014/main" val="20003"/>
                    </a:ext>
                  </a:extLst>
                </a:gridCol>
                <a:gridCol w="979487">
                  <a:extLst>
                    <a:ext uri="{9D8B030D-6E8A-4147-A177-3AD203B41FA5}">
                      <a16:colId xmlns:a16="http://schemas.microsoft.com/office/drawing/2014/main" val="20004"/>
                    </a:ext>
                  </a:extLst>
                </a:gridCol>
              </a:tblGrid>
              <a:tr h="70485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b="1" dirty="0">
                          <a:latin typeface="Times New Roman" panose="02020603050405020304" pitchFamily="18" charset="0"/>
                          <a:cs typeface="Times New Roman" panose="02020603050405020304" pitchFamily="18" charset="0"/>
                        </a:rPr>
                        <a:t>Көрсеткіштердің атауы</a:t>
                      </a:r>
                      <a:endParaRPr lang="ru-RU" altLang="ru-RU" sz="1200" dirty="0">
                        <a:latin typeface="Times New Roman" panose="02020603050405020304" pitchFamily="18" charset="0"/>
                        <a:ea typeface="Times New Roman" panose="02020603050405020304" pitchFamily="18" charset="0"/>
                      </a:endParaRPr>
                    </a:p>
                  </a:txBody>
                  <a:tcPr marL="68575" marR="685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b="1" dirty="0">
                          <a:latin typeface="Times New Roman" panose="02020603050405020304" pitchFamily="18" charset="0"/>
                          <a:cs typeface="Times New Roman" panose="02020603050405020304" pitchFamily="18" charset="0"/>
                        </a:rPr>
                        <a:t>2026 жыл</a:t>
                      </a:r>
                      <a:endParaRPr lang="ru-RU" altLang="ru-RU" sz="1400" b="1" dirty="0">
                        <a:latin typeface="Times New Roman" panose="02020603050405020304" pitchFamily="18" charset="0"/>
                        <a:ea typeface="Times New Roman" panose="02020603050405020304" pitchFamily="18" charset="0"/>
                      </a:endParaRPr>
                    </a:p>
                  </a:txBody>
                  <a:tcPr marL="68575" marR="685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endParaRPr sz="1200" b="1" dirty="0">
                        <a:latin typeface="Arial" panose="020B0604020202020204" pitchFamily="34" charset="0"/>
                      </a:endParaRPr>
                    </a:p>
                    <a:p>
                      <a:pPr lvl="0" algn="ctr" eaLnBrk="1" hangingPunct="1">
                        <a:buClr>
                          <a:schemeClr val="hlink"/>
                        </a:buClr>
                        <a:buSzPct val="65000"/>
                        <a:buFont typeface="Wingdings" panose="05000000000000000000" pitchFamily="2" charset="2"/>
                        <a:buNone/>
                      </a:pPr>
                      <a:r>
                        <a:rPr sz="1200" b="1" dirty="0">
                          <a:latin typeface="Arial" panose="020B0604020202020204" pitchFamily="34" charset="0"/>
                        </a:rPr>
                        <a:t>2026 жыл</a:t>
                      </a:r>
                    </a:p>
                    <a:p>
                      <a:pPr lvl="0" algn="ctr" eaLnBrk="1" hangingPunct="1">
                        <a:buClr>
                          <a:schemeClr val="hlink"/>
                        </a:buClr>
                        <a:buSzPct val="65000"/>
                        <a:buFont typeface="Wingdings" panose="05000000000000000000" pitchFamily="2" charset="2"/>
                        <a:buNone/>
                      </a:pPr>
                      <a:r>
                        <a:rPr sz="1200" b="1" dirty="0">
                          <a:latin typeface="Arial" panose="020B0604020202020204" pitchFamily="34" charset="0"/>
                        </a:rPr>
                        <a:t>(нақтылау)</a:t>
                      </a:r>
                      <a:endParaRPr lang="ru-RU" altLang="ru-RU" sz="1200" dirty="0">
                        <a:solidFill>
                          <a:srgbClr val="000000"/>
                        </a:solidFill>
                        <a:latin typeface="Times New Roman" panose="02020603050405020304" pitchFamily="18" charset="0"/>
                        <a:ea typeface="Times New Roman" panose="02020603050405020304" pitchFamily="18" charset="0"/>
                      </a:endParaRPr>
                    </a:p>
                  </a:txBody>
                  <a:tcPr marL="68575" marR="685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b="1" dirty="0">
                          <a:latin typeface="Times New Roman" panose="02020603050405020304" pitchFamily="18" charset="0"/>
                          <a:cs typeface="Times New Roman" panose="02020603050405020304" pitchFamily="18" charset="0"/>
                        </a:rPr>
                        <a:t>2027 </a:t>
                      </a:r>
                      <a:r>
                        <a:rPr lang="ru-RU" altLang="ru-RU" sz="1400" b="1" dirty="0">
                          <a:solidFill>
                            <a:srgbClr val="000000"/>
                          </a:solidFill>
                          <a:latin typeface="Times New Roman" panose="02020603050405020304" pitchFamily="18" charset="0"/>
                          <a:cs typeface="Times New Roman" panose="02020603050405020304" pitchFamily="18" charset="0"/>
                        </a:rPr>
                        <a:t>жыл</a:t>
                      </a:r>
                      <a:endParaRPr lang="ru-RU" altLang="ru-RU" sz="1200" dirty="0">
                        <a:solidFill>
                          <a:srgbClr val="000000"/>
                        </a:solidFill>
                        <a:latin typeface="Times New Roman" panose="02020603050405020304" pitchFamily="18" charset="0"/>
                        <a:ea typeface="Times New Roman" panose="02020603050405020304" pitchFamily="18" charset="0"/>
                      </a:endParaRPr>
                    </a:p>
                  </a:txBody>
                  <a:tcPr marL="68575" marR="685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endParaRPr lang="ru-RU" altLang="ru-RU" sz="1400" b="1" dirty="0">
                        <a:latin typeface="Times New Roman" panose="02020603050405020304" pitchFamily="18" charset="0"/>
                        <a:cs typeface="Times New Roman" panose="02020603050405020304" pitchFamily="18" charset="0"/>
                      </a:endParaRPr>
                    </a:p>
                    <a:p>
                      <a:pPr lvl="0" algn="ctr" eaLnBrk="1" hangingPunct="1">
                        <a:buNone/>
                      </a:pPr>
                      <a:r>
                        <a:rPr lang="ru-RU" altLang="ru-RU" sz="1400" b="1" dirty="0">
                          <a:latin typeface="Times New Roman" panose="02020603050405020304" pitchFamily="18" charset="0"/>
                          <a:cs typeface="Times New Roman" panose="02020603050405020304" pitchFamily="18" charset="0"/>
                        </a:rPr>
                        <a:t>2028 </a:t>
                      </a:r>
                      <a:r>
                        <a:rPr lang="ru-RU" altLang="ru-RU" sz="1400" b="1" dirty="0">
                          <a:solidFill>
                            <a:srgbClr val="000000"/>
                          </a:solidFill>
                          <a:latin typeface="Times New Roman" panose="02020603050405020304" pitchFamily="18" charset="0"/>
                          <a:cs typeface="Times New Roman" panose="02020603050405020304" pitchFamily="18" charset="0"/>
                        </a:rPr>
                        <a:t>жыл</a:t>
                      </a:r>
                      <a:endParaRPr lang="ru-RU" altLang="ru-RU" sz="1200" dirty="0">
                        <a:solidFill>
                          <a:srgbClr val="000000"/>
                        </a:solidFill>
                        <a:latin typeface="Times New Roman" panose="02020603050405020304" pitchFamily="18" charset="0"/>
                        <a:cs typeface="Times New Roman" panose="02020603050405020304" pitchFamily="18" charset="0"/>
                      </a:endParaRPr>
                    </a:p>
                    <a:p>
                      <a:pPr lvl="0" algn="ctr" eaLnBrk="1" hangingPunct="1">
                        <a:buNone/>
                      </a:pPr>
                      <a:endParaRPr lang="ru-RU" altLang="ru-RU" sz="1100" dirty="0">
                        <a:latin typeface="Calibri" panose="020F0502020204030204" pitchFamily="34" charset="0"/>
                        <a:ea typeface="Times New Roman" panose="02020603050405020304" pitchFamily="18" charset="0"/>
                      </a:endParaRPr>
                    </a:p>
                  </a:txBody>
                  <a:tcPr marL="68575" marR="685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03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r>
                        <a:rPr lang="ru-RU" altLang="ru-RU" sz="1600" b="1" dirty="0">
                          <a:latin typeface="Times New Roman" panose="02020603050405020304" pitchFamily="18" charset="0"/>
                          <a:cs typeface="Times New Roman" panose="02020603050405020304" pitchFamily="18" charset="0"/>
                        </a:rPr>
                        <a:t>Бюджет тапшылығы (профициті) </a:t>
                      </a:r>
                      <a:endParaRPr lang="ru-RU" altLang="ru-RU" sz="1600" b="1" dirty="0">
                        <a:latin typeface="Times New Roman" panose="02020603050405020304" pitchFamily="18" charset="0"/>
                        <a:ea typeface="Times New Roman" panose="02020603050405020304" pitchFamily="18" charset="0"/>
                      </a:endParaRPr>
                    </a:p>
                  </a:txBody>
                  <a:tcPr marL="68575" marR="685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en-US" altLang="ru-RU" sz="1400" dirty="0">
                          <a:latin typeface="Times New Roman" panose="02020603050405020304" pitchFamily="18" charset="0"/>
                          <a:cs typeface="Times New Roman" panose="02020603050405020304" pitchFamily="18" charset="0"/>
                        </a:rPr>
                        <a:t>64802</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13588</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en-US" altLang="ru-RU" sz="1400" dirty="0">
                          <a:latin typeface="Times New Roman" panose="02020603050405020304" pitchFamily="18" charset="0"/>
                          <a:cs typeface="Times New Roman" panose="02020603050405020304" pitchFamily="18" charset="0"/>
                        </a:rPr>
                        <a:t>52177</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en-US" altLang="ru-RU" sz="1400" dirty="0">
                          <a:latin typeface="Times New Roman" panose="02020603050405020304" pitchFamily="18" charset="0"/>
                          <a:cs typeface="Times New Roman" panose="02020603050405020304" pitchFamily="18" charset="0"/>
                        </a:rPr>
                        <a:t>49759</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736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r>
                        <a:rPr lang="ru-RU" altLang="ru-RU" sz="1600" b="1" dirty="0">
                          <a:latin typeface="Times New Roman" panose="02020603050405020304" pitchFamily="18" charset="0"/>
                          <a:cs typeface="Times New Roman" panose="02020603050405020304" pitchFamily="18" charset="0"/>
                        </a:rPr>
                        <a:t>Бюджет тапшылығын қаржыландыру (профицитін пайдалану)</a:t>
                      </a:r>
                      <a:endParaRPr lang="ru-RU" altLang="ru-RU" sz="1600" b="1" dirty="0">
                        <a:latin typeface="Times New Roman" panose="02020603050405020304" pitchFamily="18" charset="0"/>
                        <a:ea typeface="Times New Roman" panose="02020603050405020304" pitchFamily="18" charset="0"/>
                      </a:endParaRPr>
                    </a:p>
                  </a:txBody>
                  <a:tcPr marL="68575" marR="685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a:t>
                      </a:r>
                      <a:r>
                        <a:rPr lang="en-US" altLang="ru-RU" sz="1400" dirty="0">
                          <a:latin typeface="Times New Roman" panose="02020603050405020304" pitchFamily="18" charset="0"/>
                          <a:cs typeface="Times New Roman" panose="02020603050405020304" pitchFamily="18" charset="0"/>
                        </a:rPr>
                        <a:t>64802</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-13588</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a:t>
                      </a:r>
                      <a:r>
                        <a:rPr lang="en-US" altLang="ru-RU" sz="1400" dirty="0">
                          <a:latin typeface="Times New Roman" panose="02020603050405020304" pitchFamily="18" charset="0"/>
                          <a:cs typeface="Times New Roman" panose="02020603050405020304" pitchFamily="18" charset="0"/>
                        </a:rPr>
                        <a:t>52177</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a:t>
                      </a:r>
                      <a:r>
                        <a:rPr lang="en-US" altLang="ru-RU" sz="1400" dirty="0">
                          <a:latin typeface="Times New Roman" panose="02020603050405020304" pitchFamily="18" charset="0"/>
                          <a:cs typeface="Times New Roman" panose="02020603050405020304" pitchFamily="18" charset="0"/>
                        </a:rPr>
                        <a:t>49759</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r>
                        <a:rPr lang="ru-RU" altLang="ru-RU" sz="1600" i="1" dirty="0">
                          <a:latin typeface="Times New Roman" panose="02020603050405020304" pitchFamily="18" charset="0"/>
                          <a:cs typeface="Times New Roman" panose="02020603050405020304" pitchFamily="18" charset="0"/>
                        </a:rPr>
                        <a:t>- Қарыздар түсімдері</a:t>
                      </a:r>
                      <a:endParaRPr lang="ru-RU" altLang="ru-RU" sz="1600" i="1" dirty="0">
                        <a:latin typeface="Times New Roman" panose="02020603050405020304" pitchFamily="18" charset="0"/>
                        <a:ea typeface="Times New Roman" panose="02020603050405020304" pitchFamily="18" charset="0"/>
                      </a:endParaRPr>
                    </a:p>
                  </a:txBody>
                  <a:tcPr marL="68575" marR="685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0</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0</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0</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0</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r>
                        <a:rPr lang="ru-RU" altLang="ru-RU" sz="1600" i="1" dirty="0">
                          <a:latin typeface="Times New Roman" panose="02020603050405020304" pitchFamily="18" charset="0"/>
                          <a:cs typeface="Times New Roman" panose="02020603050405020304" pitchFamily="18" charset="0"/>
                        </a:rPr>
                        <a:t>- Қарыздарды өтеу</a:t>
                      </a:r>
                      <a:endParaRPr lang="ru-RU" altLang="ru-RU" sz="1600" i="1" dirty="0">
                        <a:latin typeface="Times New Roman" panose="02020603050405020304" pitchFamily="18" charset="0"/>
                        <a:ea typeface="Times New Roman" panose="02020603050405020304" pitchFamily="18" charset="0"/>
                      </a:endParaRPr>
                    </a:p>
                  </a:txBody>
                  <a:tcPr marL="68575" marR="685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en-US" altLang="ru-RU" sz="1400" dirty="0">
                          <a:latin typeface="Times New Roman" panose="02020603050405020304" pitchFamily="18" charset="0"/>
                          <a:cs typeface="Times New Roman" panose="02020603050405020304" pitchFamily="18" charset="0"/>
                        </a:rPr>
                        <a:t>116702</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115770</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en-US" altLang="ru-RU" sz="1400" dirty="0">
                          <a:latin typeface="Times New Roman" panose="02020603050405020304" pitchFamily="18" charset="0"/>
                          <a:cs typeface="Times New Roman" panose="02020603050405020304" pitchFamily="18" charset="0"/>
                        </a:rPr>
                        <a:t>52177</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en-US" altLang="ru-RU" sz="1400" dirty="0">
                          <a:latin typeface="Times New Roman" panose="02020603050405020304" pitchFamily="18" charset="0"/>
                          <a:cs typeface="Times New Roman" panose="02020603050405020304" pitchFamily="18" charset="0"/>
                        </a:rPr>
                        <a:t>49759</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8736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r>
                        <a:rPr lang="ru-RU" altLang="ru-RU" sz="1600" i="1" dirty="0">
                          <a:latin typeface="Times New Roman" panose="02020603050405020304" pitchFamily="18" charset="0"/>
                          <a:cs typeface="Times New Roman" panose="02020603050405020304" pitchFamily="18" charset="0"/>
                        </a:rPr>
                        <a:t>- Бюджет қаражатының пайдаланылатын қалдықтары</a:t>
                      </a:r>
                      <a:endParaRPr lang="ru-RU" altLang="ru-RU" sz="1600" i="1" dirty="0">
                        <a:latin typeface="Times New Roman" panose="02020603050405020304" pitchFamily="18" charset="0"/>
                        <a:ea typeface="Times New Roman" panose="02020603050405020304" pitchFamily="18" charset="0"/>
                      </a:endParaRPr>
                    </a:p>
                  </a:txBody>
                  <a:tcPr marL="68575" marR="685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0</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0</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0</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400" dirty="0">
                          <a:latin typeface="Times New Roman" panose="02020603050405020304" pitchFamily="18" charset="0"/>
                          <a:cs typeface="Times New Roman" panose="02020603050405020304" pitchFamily="18" charset="0"/>
                        </a:rPr>
                        <a:t>0</a:t>
                      </a:r>
                      <a:endParaRPr lang="ru-RU" altLang="ru-RU" sz="1400" dirty="0">
                        <a:latin typeface="Times New Roman" panose="02020603050405020304" pitchFamily="18" charset="0"/>
                        <a:ea typeface="Times New Roman" panose="02020603050405020304" pitchFamily="18" charset="0"/>
                      </a:endParaRPr>
                    </a:p>
                  </a:txBody>
                  <a:tcPr marL="68570" marR="6857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a:ln/>
        </p:spPr>
        <p:txBody>
          <a:bodyPr vert="horz" wrap="square" lIns="91440" tIns="45720" rIns="91440" bIns="45720" anchor="ctr" anchorCtr="0"/>
          <a:lstStyle/>
          <a:p>
            <a:pPr algn="ctr"/>
            <a:r>
              <a:rPr lang="ru-RU" altLang="ru-RU" sz="3200" b="1" dirty="0"/>
              <a:t>202</a:t>
            </a:r>
            <a:r>
              <a:rPr lang="en-US" altLang="ru-RU" sz="3200" b="1" dirty="0"/>
              <a:t>6</a:t>
            </a:r>
            <a:r>
              <a:rPr lang="ru-RU" altLang="ru-RU" sz="3200" b="1" dirty="0"/>
              <a:t> жылы аудандық бюджет қаражатын жұмсаудың негізгі бағыттары</a:t>
            </a:r>
          </a:p>
        </p:txBody>
      </p:sp>
      <p:graphicFrame>
        <p:nvGraphicFramePr>
          <p:cNvPr id="18435" name="Объект 1"/>
          <p:cNvGraphicFramePr/>
          <p:nvPr/>
        </p:nvGraphicFramePr>
        <p:xfrm>
          <a:off x="179388" y="1773238"/>
          <a:ext cx="9015412" cy="5019675"/>
        </p:xfrm>
        <a:graphic>
          <a:graphicData uri="http://schemas.openxmlformats.org/presentationml/2006/ole">
            <mc:AlternateContent xmlns:mc="http://schemas.openxmlformats.org/markup-compatibility/2006">
              <mc:Choice xmlns:v="urn:schemas-microsoft-com:vml" Requires="v">
                <p:oleObj spid="_x0000_s4099" r:id="rId3" imgW="9015730" imgH="5017135" progId="Excel.Chart.8">
                  <p:embed/>
                </p:oleObj>
              </mc:Choice>
              <mc:Fallback>
                <p:oleObj r:id="rId3" imgW="9015730" imgH="5017135" progId="Excel.Chart.8">
                  <p:embed/>
                  <p:pic>
                    <p:nvPicPr>
                      <p:cNvPr id="0" name="Изображение 3075"/>
                      <p:cNvPicPr/>
                      <p:nvPr/>
                    </p:nvPicPr>
                    <p:blipFill>
                      <a:blip r:embed="rId4"/>
                      <a:stretch>
                        <a:fillRect/>
                      </a:stretch>
                    </p:blipFill>
                    <p:spPr>
                      <a:xfrm>
                        <a:off x="179388" y="1773238"/>
                        <a:ext cx="9015412" cy="5019675"/>
                      </a:xfrm>
                      <a:prstGeom prst="rect">
                        <a:avLst/>
                      </a:prstGeom>
                      <a:noFill/>
                      <a:ln w="38100">
                        <a:noFill/>
                        <a:miter/>
                      </a:ln>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Блок-схема: альтернативный процесс 7"/>
          <p:cNvSpPr/>
          <p:nvPr/>
        </p:nvSpPr>
        <p:spPr bwMode="auto">
          <a:xfrm>
            <a:off x="142844" y="1571612"/>
            <a:ext cx="8856414" cy="1008112"/>
          </a:xfrm>
          <a:prstGeom prst="flowChartAlternateProcess">
            <a:avLst/>
          </a:prstGeom>
          <a:ln w="9525">
            <a:solidFill>
              <a:srgbClr val="FF0000"/>
            </a:solidFill>
            <a:miter lim="800000"/>
          </a:ln>
          <a:effectLst>
            <a:glow rad="127000">
              <a:srgbClr val="FF0000"/>
            </a:glow>
            <a:outerShdw blurRad="50800" dist="50800" dir="5400000" algn="ctr" rotWithShape="0">
              <a:srgbClr val="FF0000"/>
            </a:outerShdw>
          </a:effectLst>
          <a:scene3d>
            <a:camera prst="orthographicFront"/>
            <a:lightRig rig="threePt" dir="t"/>
          </a:scene3d>
          <a:sp3d extrusionH="76200">
            <a:extrusionClr>
              <a:srgbClr val="FF0000"/>
            </a:extrusionClr>
          </a:sp3d>
        </p:spPr>
        <p:txBody>
          <a:bodyPr wrap="none" lIns="0" tIns="0" rIns="0" bIns="0" anchor="ctr"/>
          <a:lstStyle/>
          <a:p>
            <a:pPr algn="ctr" eaLnBrk="1" hangingPunct="1">
              <a:buNone/>
            </a:pPr>
            <a:r>
              <a:rPr sz="2400" b="1" dirty="0">
                <a:solidFill>
                  <a:srgbClr val="000000"/>
                </a:solidFill>
                <a:latin typeface="Arial" panose="020B0604020202020204" pitchFamily="34" charset="0"/>
              </a:rPr>
              <a:t>2026 </a:t>
            </a:r>
            <a:r>
              <a:rPr sz="2400" b="1" dirty="0">
                <a:latin typeface="Arial" panose="020B0604020202020204" pitchFamily="34" charset="0"/>
              </a:rPr>
              <a:t>жылы әлеуметтік көмек және </a:t>
            </a:r>
            <a:r>
              <a:rPr sz="2400" b="1" dirty="0">
                <a:solidFill>
                  <a:srgbClr val="000000"/>
                </a:solidFill>
                <a:latin typeface="Arial" panose="020B0604020202020204" pitchFamily="34" charset="0"/>
              </a:rPr>
              <a:t>әлеуметтік </a:t>
            </a:r>
          </a:p>
          <a:p>
            <a:pPr algn="ctr" eaLnBrk="1" hangingPunct="1">
              <a:buNone/>
            </a:pPr>
            <a:r>
              <a:rPr sz="2400" b="1" dirty="0">
                <a:solidFill>
                  <a:srgbClr val="000000"/>
                </a:solidFill>
                <a:latin typeface="Arial" panose="020B0604020202020204" pitchFamily="34" charset="0"/>
              </a:rPr>
              <a:t>қамсыздандыруға– 41</a:t>
            </a:r>
            <a:r>
              <a:rPr lang="kk-KZ" sz="2400" b="1" dirty="0">
                <a:solidFill>
                  <a:srgbClr val="000000"/>
                </a:solidFill>
                <a:latin typeface="Arial" panose="020B0604020202020204" pitchFamily="34" charset="0"/>
              </a:rPr>
              <a:t>13</a:t>
            </a:r>
            <a:r>
              <a:rPr sz="2400" b="1" dirty="0">
                <a:solidFill>
                  <a:srgbClr val="000000"/>
                </a:solidFill>
                <a:latin typeface="Arial" panose="020B0604020202020204" pitchFamily="34" charset="0"/>
              </a:rPr>
              <a:t>05 мың теңге</a:t>
            </a:r>
          </a:p>
        </p:txBody>
      </p:sp>
      <p:sp useBgFill="1">
        <p:nvSpPr>
          <p:cNvPr id="15" name="Блок-схема: альтернативный процесс 14"/>
          <p:cNvSpPr/>
          <p:nvPr/>
        </p:nvSpPr>
        <p:spPr bwMode="auto">
          <a:xfrm>
            <a:off x="1928794" y="2928934"/>
            <a:ext cx="4896036" cy="1008112"/>
          </a:xfrm>
          <a:prstGeom prst="flowChartAlternateProcess">
            <a:avLst/>
          </a:prstGeom>
          <a:ln w="9525">
            <a:solidFill>
              <a:srgbClr val="FF0000"/>
            </a:solidFill>
            <a:miter lim="800000"/>
          </a:ln>
          <a:effectLst>
            <a:glow rad="127000">
              <a:srgbClr val="FF0000"/>
            </a:glow>
            <a:outerShdw blurRad="50800" dist="50800" dir="5400000" algn="ctr" rotWithShape="0">
              <a:srgbClr val="FF0000"/>
            </a:outerShdw>
          </a:effectLst>
          <a:scene3d>
            <a:camera prst="orthographicFront"/>
            <a:lightRig rig="threePt" dir="t"/>
          </a:scene3d>
          <a:sp3d extrusionH="76200">
            <a:extrusionClr>
              <a:srgbClr val="FF0000"/>
            </a:extrusionClr>
          </a:sp3d>
        </p:spPr>
        <p:txBody>
          <a:bodyPr wrap="none" lIns="0" tIns="0" rIns="0" bIns="0" anchor="ctr"/>
          <a:lstStyle/>
          <a:p>
            <a:pPr algn="ctr" eaLnBrk="1" hangingPunct="1">
              <a:buNone/>
            </a:pPr>
            <a:r>
              <a:rPr b="1" dirty="0">
                <a:solidFill>
                  <a:srgbClr val="000000"/>
                </a:solidFill>
                <a:latin typeface="Arial" panose="020B0604020202020204" pitchFamily="34" charset="0"/>
              </a:rPr>
              <a:t>Әлеуметтік қамсыздандыру– </a:t>
            </a:r>
            <a:r>
              <a:rPr lang="kk-KZ" b="1" dirty="0">
                <a:solidFill>
                  <a:srgbClr val="000000"/>
                </a:solidFill>
              </a:rPr>
              <a:t>30000</a:t>
            </a:r>
            <a:endParaRPr b="1" dirty="0">
              <a:solidFill>
                <a:srgbClr val="000000"/>
              </a:solidFill>
              <a:latin typeface="Arial" panose="020B0604020202020204" pitchFamily="34" charset="0"/>
            </a:endParaRPr>
          </a:p>
          <a:p>
            <a:pPr algn="ctr" eaLnBrk="1" hangingPunct="1">
              <a:buNone/>
            </a:pPr>
            <a:r>
              <a:rPr b="1" dirty="0">
                <a:solidFill>
                  <a:srgbClr val="000000"/>
                </a:solidFill>
                <a:latin typeface="Arial" panose="020B0604020202020204" pitchFamily="34" charset="0"/>
              </a:rPr>
              <a:t>мың теңге</a:t>
            </a:r>
          </a:p>
        </p:txBody>
      </p:sp>
      <p:sp useBgFill="1">
        <p:nvSpPr>
          <p:cNvPr id="16" name="Блок-схема: альтернативный процесс 15"/>
          <p:cNvSpPr/>
          <p:nvPr/>
        </p:nvSpPr>
        <p:spPr bwMode="auto">
          <a:xfrm>
            <a:off x="1907704" y="4293096"/>
            <a:ext cx="4824536" cy="1008112"/>
          </a:xfrm>
          <a:prstGeom prst="flowChartAlternateProcess">
            <a:avLst/>
          </a:prstGeom>
          <a:ln w="9525">
            <a:solidFill>
              <a:srgbClr val="FF0000"/>
            </a:solidFill>
            <a:miter lim="800000"/>
          </a:ln>
          <a:effectLst>
            <a:glow rad="127000">
              <a:srgbClr val="FF0000"/>
            </a:glow>
            <a:outerShdw blurRad="50800" dist="50800" dir="5400000" algn="ctr" rotWithShape="0">
              <a:srgbClr val="FF0000"/>
            </a:outerShdw>
          </a:effectLst>
          <a:scene3d>
            <a:camera prst="orthographicFront"/>
            <a:lightRig rig="threePt" dir="t"/>
          </a:scene3d>
          <a:sp3d extrusionH="76200">
            <a:extrusionClr>
              <a:srgbClr val="FF0000"/>
            </a:extrusionClr>
          </a:sp3d>
        </p:spPr>
        <p:txBody>
          <a:bodyPr wrap="none" lIns="0" tIns="0" rIns="0" bIns="0" anchor="ctr"/>
          <a:lstStyle/>
          <a:p>
            <a:pPr algn="ctr" eaLnBrk="1" hangingPunct="1">
              <a:buNone/>
            </a:pPr>
            <a:r>
              <a:rPr b="1" dirty="0">
                <a:solidFill>
                  <a:srgbClr val="000000"/>
                </a:solidFill>
                <a:latin typeface="Arial" panose="020B0604020202020204" pitchFamily="34" charset="0"/>
              </a:rPr>
              <a:t>Әлеуметтік көмек–2</a:t>
            </a:r>
            <a:r>
              <a:rPr lang="kk-KZ" b="1" dirty="0">
                <a:solidFill>
                  <a:srgbClr val="000000"/>
                </a:solidFill>
                <a:latin typeface="Arial" panose="020B0604020202020204" pitchFamily="34" charset="0"/>
              </a:rPr>
              <a:t>55911</a:t>
            </a:r>
            <a:r>
              <a:rPr b="1" dirty="0">
                <a:solidFill>
                  <a:srgbClr val="000000"/>
                </a:solidFill>
                <a:latin typeface="Arial" panose="020B0604020202020204" pitchFamily="34" charset="0"/>
              </a:rPr>
              <a:t> мың теңге</a:t>
            </a:r>
          </a:p>
        </p:txBody>
      </p:sp>
      <p:sp useBgFill="1">
        <p:nvSpPr>
          <p:cNvPr id="17" name="Блок-схема: альтернативный процесс 16"/>
          <p:cNvSpPr/>
          <p:nvPr/>
        </p:nvSpPr>
        <p:spPr bwMode="auto">
          <a:xfrm>
            <a:off x="1357290" y="5661248"/>
            <a:ext cx="6072230" cy="1008112"/>
          </a:xfrm>
          <a:prstGeom prst="flowChartAlternateProcess">
            <a:avLst/>
          </a:prstGeom>
          <a:ln w="9525">
            <a:solidFill>
              <a:srgbClr val="FF0000"/>
            </a:solidFill>
            <a:miter lim="800000"/>
          </a:ln>
          <a:effectLst>
            <a:glow rad="127000">
              <a:srgbClr val="FF0000"/>
            </a:glow>
            <a:outerShdw blurRad="50800" dist="50800" dir="5400000" algn="ctr" rotWithShape="0">
              <a:srgbClr val="FF0000"/>
            </a:outerShdw>
          </a:effectLst>
          <a:scene3d>
            <a:camera prst="orthographicFront"/>
            <a:lightRig rig="threePt" dir="t"/>
          </a:scene3d>
          <a:sp3d extrusionH="76200">
            <a:extrusionClr>
              <a:srgbClr val="FF0000"/>
            </a:extrusionClr>
          </a:sp3d>
        </p:spPr>
        <p:txBody>
          <a:bodyPr wrap="none" lIns="0" tIns="0" rIns="0" bIns="0" anchor="ctr"/>
          <a:lstStyle/>
          <a:p>
            <a:pPr algn="ctr" eaLnBrk="1" hangingPunct="1">
              <a:buNone/>
            </a:pPr>
            <a:r>
              <a:rPr b="1" dirty="0">
                <a:solidFill>
                  <a:srgbClr val="000000"/>
                </a:solidFill>
                <a:latin typeface="Arial" panose="020B0604020202020204" pitchFamily="34" charset="0"/>
              </a:rPr>
              <a:t>Әлеуметтік көмек және әлеуметтік қамтамасыз ету </a:t>
            </a:r>
          </a:p>
          <a:p>
            <a:pPr algn="ctr" eaLnBrk="1" hangingPunct="1">
              <a:buNone/>
            </a:pPr>
            <a:r>
              <a:rPr b="1" dirty="0">
                <a:solidFill>
                  <a:srgbClr val="000000"/>
                </a:solidFill>
                <a:latin typeface="Arial" panose="020B0604020202020204" pitchFamily="34" charset="0"/>
              </a:rPr>
              <a:t>жанындағы өзге де қызметтер– 1</a:t>
            </a:r>
            <a:r>
              <a:rPr lang="kk-KZ" b="1" dirty="0">
                <a:solidFill>
                  <a:srgbClr val="000000"/>
                </a:solidFill>
                <a:latin typeface="Arial" panose="020B0604020202020204" pitchFamily="34" charset="0"/>
              </a:rPr>
              <a:t>25394</a:t>
            </a:r>
            <a:r>
              <a:rPr b="1" dirty="0">
                <a:solidFill>
                  <a:srgbClr val="000000"/>
                </a:solidFill>
                <a:latin typeface="Arial" panose="020B0604020202020204" pitchFamily="34" charset="0"/>
              </a:rPr>
              <a:t> мың теңге</a:t>
            </a:r>
          </a:p>
        </p:txBody>
      </p:sp>
      <p:sp>
        <p:nvSpPr>
          <p:cNvPr id="19470" name="Прямоугольник 9"/>
          <p:cNvSpPr/>
          <p:nvPr/>
        </p:nvSpPr>
        <p:spPr>
          <a:xfrm>
            <a:off x="1357313" y="642938"/>
            <a:ext cx="7072312" cy="646112"/>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spcBef>
                <a:spcPct val="0"/>
              </a:spcBef>
              <a:buClrTx/>
              <a:buSzTx/>
              <a:buFontTx/>
              <a:buNone/>
            </a:pPr>
            <a:r>
              <a:rPr lang="ru-RU" altLang="ru-RU" sz="1800" dirty="0"/>
              <a:t>2026 жылы әлеуметтік көмек және әлеуметтік қамсыздандыру саласында </a:t>
            </a:r>
            <a:r>
              <a:rPr lang="" altLang="ru-RU" sz="1800" dirty="0"/>
              <a:t>і</a:t>
            </a:r>
            <a:r>
              <a:rPr lang="ru-RU" altLang="ru-RU" sz="1800" dirty="0"/>
              <a:t>с-шараларды іске асыруға арналған шығыстар</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Таблица 20481"/>
          <p:cNvGraphicFramePr/>
          <p:nvPr>
            <p:extLst>
              <p:ext uri="{D42A27DB-BD31-4B8C-83A1-F6EECF244321}">
                <p14:modId xmlns:p14="http://schemas.microsoft.com/office/powerpoint/2010/main" val="3933227679"/>
              </p:ext>
            </p:extLst>
          </p:nvPr>
        </p:nvGraphicFramePr>
        <p:xfrm>
          <a:off x="755650" y="2112963"/>
          <a:ext cx="7632700" cy="3423117"/>
        </p:xfrm>
        <a:graphic>
          <a:graphicData uri="http://schemas.openxmlformats.org/drawingml/2006/table">
            <a:tbl>
              <a:tblPr/>
              <a:tblGrid>
                <a:gridCol w="2663825">
                  <a:extLst>
                    <a:ext uri="{9D8B030D-6E8A-4147-A177-3AD203B41FA5}">
                      <a16:colId xmlns:a16="http://schemas.microsoft.com/office/drawing/2014/main" val="20000"/>
                    </a:ext>
                  </a:extLst>
                </a:gridCol>
                <a:gridCol w="1198563">
                  <a:extLst>
                    <a:ext uri="{9D8B030D-6E8A-4147-A177-3AD203B41FA5}">
                      <a16:colId xmlns:a16="http://schemas.microsoft.com/office/drawing/2014/main" val="20001"/>
                    </a:ext>
                  </a:extLst>
                </a:gridCol>
                <a:gridCol w="1393825">
                  <a:extLst>
                    <a:ext uri="{9D8B030D-6E8A-4147-A177-3AD203B41FA5}">
                      <a16:colId xmlns:a16="http://schemas.microsoft.com/office/drawing/2014/main" val="20002"/>
                    </a:ext>
                  </a:extLst>
                </a:gridCol>
                <a:gridCol w="1152525">
                  <a:extLst>
                    <a:ext uri="{9D8B030D-6E8A-4147-A177-3AD203B41FA5}">
                      <a16:colId xmlns:a16="http://schemas.microsoft.com/office/drawing/2014/main" val="20003"/>
                    </a:ext>
                  </a:extLst>
                </a:gridCol>
                <a:gridCol w="1223962">
                  <a:extLst>
                    <a:ext uri="{9D8B030D-6E8A-4147-A177-3AD203B41FA5}">
                      <a16:colId xmlns:a16="http://schemas.microsoft.com/office/drawing/2014/main" val="20004"/>
                    </a:ext>
                  </a:extLst>
                </a:gridCol>
              </a:tblGrid>
              <a:tr h="304800">
                <a:tc gridSpan="5">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r" eaLnBrk="1" hangingPunct="1">
                        <a:spcBef>
                          <a:spcPct val="20000"/>
                        </a:spcBef>
                        <a:buClr>
                          <a:schemeClr val="hlink"/>
                        </a:buClr>
                        <a:buSzPct val="80000"/>
                        <a:buFont typeface="Wingdings" panose="05000000000000000000" pitchFamily="2" charset="2"/>
                        <a:buNone/>
                      </a:pPr>
                      <a:endParaRPr lang="ru-RU" altLang="ru-RU" sz="1400" b="1" i="1" dirty="0">
                        <a:latin typeface="Arial" panose="020B0604020202020204" pitchFamily="34" charset="0"/>
                      </a:endParaRPr>
                    </a:p>
                  </a:txBody>
                  <a:tcPr marL="91431" marR="91431" marT="45763" marB="45763">
                    <a:lnL>
                      <a:noFill/>
                    </a:lnL>
                    <a:lnR>
                      <a:noFill/>
                    </a:lnR>
                    <a:lnT>
                      <a:noFill/>
                    </a:lnT>
                    <a:lnB w="12700" cap="flat" cmpd="sng">
                      <a:solidFill>
                        <a:srgbClr val="000000"/>
                      </a:solidFill>
                      <a:prstDash val="solid"/>
                      <a:headEnd type="none" w="med" len="med"/>
                      <a:tailEnd type="none" w="med" len="med"/>
                    </a:lnB>
                    <a:lnTlToBr>
                      <a:noFill/>
                    </a:lnTlToBr>
                    <a:lnBlToTr>
                      <a:noFill/>
                    </a:lnBlToTr>
                    <a:noFill/>
                  </a:tcPr>
                </a:tc>
                <a:tc hMerge="1">
                  <a:txBody>
                    <a:bodyPr/>
                    <a:lstStyle/>
                    <a:p>
                      <a:endParaRPr lang="ru-KZ"/>
                    </a:p>
                  </a:txBody>
                  <a:tcPr>
                    <a:lnB w="12700" cap="flat" cmpd="sng">
                      <a:solidFill>
                        <a:srgbClr val="000000"/>
                      </a:solidFill>
                      <a:prstDash val="solid"/>
                      <a:headEnd type="none" w="med" len="med"/>
                      <a:tailEnd type="none" w="med" len="med"/>
                    </a:lnB>
                  </a:tcPr>
                </a:tc>
                <a:tc hMerge="1">
                  <a:txBody>
                    <a:bodyPr/>
                    <a:lstStyle/>
                    <a:p>
                      <a:endParaRPr lang="ru-KZ"/>
                    </a:p>
                  </a:txBody>
                  <a:tcPr>
                    <a:lnB w="12700" cap="flat" cmpd="sng">
                      <a:solidFill>
                        <a:srgbClr val="000000"/>
                      </a:solidFill>
                      <a:prstDash val="solid"/>
                      <a:headEnd type="none" w="med" len="med"/>
                      <a:tailEnd type="none" w="med" len="med"/>
                    </a:lnB>
                  </a:tcPr>
                </a:tc>
                <a:tc hMerge="1">
                  <a:txBody>
                    <a:bodyPr/>
                    <a:lstStyle/>
                    <a:p>
                      <a:endParaRPr lang="ru-KZ"/>
                    </a:p>
                  </a:txBody>
                  <a:tcPr>
                    <a:lnB w="12700" cap="flat" cmpd="sng">
                      <a:solidFill>
                        <a:srgbClr val="000000"/>
                      </a:solidFill>
                      <a:prstDash val="solid"/>
                      <a:headEnd type="none" w="med" len="med"/>
                      <a:tailEnd type="none" w="med" len="med"/>
                    </a:lnB>
                  </a:tcPr>
                </a:tc>
                <a:tc hMerge="1">
                  <a:txBody>
                    <a:bodyPr/>
                    <a:lstStyle/>
                    <a:p>
                      <a:endParaRPr lang="ru-KZ"/>
                    </a:p>
                  </a:txBody>
                  <a:tcPr>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0"/>
                  </a:ext>
                </a:extLst>
              </a:tr>
              <a:tr h="5794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600" b="1" dirty="0">
                          <a:latin typeface="Arial" panose="020B0604020202020204" pitchFamily="34" charset="0"/>
                        </a:rPr>
                        <a:t>Атаулары</a:t>
                      </a:r>
                    </a:p>
                  </a:txBody>
                  <a:tcPr marL="91431" marR="91431" marT="45763" marB="45763">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600" b="1" dirty="0">
                          <a:latin typeface="Arial" panose="020B0604020202020204" pitchFamily="34" charset="0"/>
                        </a:rPr>
                        <a:t>2026 жыл</a:t>
                      </a:r>
                    </a:p>
                  </a:txBody>
                  <a:tcPr marL="91431" marR="91431" marT="45763" marB="45763">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2026 жыл</a:t>
                      </a:r>
                    </a:p>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(нақтылау)</a:t>
                      </a:r>
                      <a:endParaRPr lang="ru-RU" altLang="ru-RU" sz="1600" b="1" dirty="0">
                        <a:latin typeface="Arial" panose="020B0604020202020204" pitchFamily="34" charset="0"/>
                      </a:endParaRPr>
                    </a:p>
                  </a:txBody>
                  <a:tcPr marL="91431" marR="91431" marT="45763" marB="45763">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600" b="1" dirty="0">
                          <a:latin typeface="Arial" panose="020B0604020202020204" pitchFamily="34" charset="0"/>
                        </a:rPr>
                        <a:t>2027 жыл</a:t>
                      </a:r>
                    </a:p>
                  </a:txBody>
                  <a:tcPr marL="91431" marR="91431" marT="45763" marB="45763">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600" b="1" dirty="0">
                          <a:latin typeface="Arial" panose="020B0604020202020204" pitchFamily="34" charset="0"/>
                        </a:rPr>
                        <a:t>2028 жыл</a:t>
                      </a:r>
                    </a:p>
                  </a:txBody>
                  <a:tcPr marL="91431" marR="91431" marT="45763" marB="45763">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7DEC9"/>
                    </a:solidFill>
                  </a:tcPr>
                </a:tc>
                <a:extLst>
                  <a:ext uri="{0D108BD9-81ED-4DB2-BD59-A6C34878D82A}">
                    <a16:rowId xmlns:a16="http://schemas.microsoft.com/office/drawing/2014/main" val="10001"/>
                  </a:ext>
                </a:extLst>
              </a:tr>
              <a:tr h="27463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200" dirty="0">
                          <a:latin typeface="Arial" panose="020B0604020202020204" pitchFamily="34" charset="0"/>
                        </a:rPr>
                        <a:t>1</a:t>
                      </a:r>
                    </a:p>
                  </a:txBody>
                  <a:tcPr marL="91431" marR="91431" marT="45763" marB="45763">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 altLang="ru-RU" sz="1200" dirty="0">
                          <a:latin typeface="Arial" panose="020B0604020202020204" pitchFamily="34" charset="0"/>
                        </a:rPr>
                        <a:t>2</a:t>
                      </a:r>
                      <a:endParaRPr lang="ru-RU" altLang="ru-RU" sz="1200" dirty="0">
                        <a:latin typeface="Arial" panose="020B0604020202020204" pitchFamily="34" charset="0"/>
                      </a:endParaRPr>
                    </a:p>
                  </a:txBody>
                  <a:tcPr marL="91431" marR="91431" marT="45763" marB="45763">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200" dirty="0">
                          <a:latin typeface="Arial" panose="020B0604020202020204" pitchFamily="34" charset="0"/>
                        </a:rPr>
                        <a:t>3</a:t>
                      </a:r>
                    </a:p>
                  </a:txBody>
                  <a:tcPr marL="91431" marR="91431" marT="45763" marB="45763">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200" dirty="0">
                          <a:latin typeface="Arial" panose="020B0604020202020204" pitchFamily="34" charset="0"/>
                        </a:rPr>
                        <a:t>4</a:t>
                      </a:r>
                    </a:p>
                  </a:txBody>
                  <a:tcPr marL="91431" marR="91431" marT="45763" marB="45763">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200" dirty="0">
                          <a:latin typeface="Arial" panose="020B0604020202020204" pitchFamily="34" charset="0"/>
                        </a:rPr>
                        <a:t>5</a:t>
                      </a:r>
                    </a:p>
                  </a:txBody>
                  <a:tcPr marL="91431" marR="91431" marT="45763" marB="45763">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365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lnSpc>
                          <a:spcPct val="115000"/>
                        </a:lnSpc>
                        <a:buNone/>
                      </a:pPr>
                      <a:r>
                        <a:rPr lang="" altLang="ru-RU" sz="1600" dirty="0">
                          <a:latin typeface="Arial" panose="020B0604020202020204" pitchFamily="34" charset="0"/>
                          <a:cs typeface="Times New Roman" panose="02020603050405020304" pitchFamily="18" charset="0"/>
                        </a:rPr>
                        <a:t>Мәдениет саласындағы қызмет </a:t>
                      </a:r>
                      <a:endParaRPr lang="ru-RU" altLang="ru-RU" sz="1600" dirty="0">
                        <a:latin typeface="Arial" panose="020B0604020202020204" pitchFamily="34" charset="0"/>
                        <a:ea typeface="Times New Roman" panose="02020603050405020304" pitchFamily="18" charset="0"/>
                      </a:endParaRPr>
                    </a:p>
                  </a:txBody>
                  <a:tcPr marL="68573" marR="68573" marT="0" marB="0">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 altLang="ru-RU" sz="1600" dirty="0">
                          <a:latin typeface="Times New Roman" panose="02020603050405020304" pitchFamily="18" charset="0"/>
                          <a:cs typeface="Times New Roman" panose="02020603050405020304" pitchFamily="18" charset="0"/>
                        </a:rPr>
                        <a:t>364616</a:t>
                      </a:r>
                      <a:endParaRPr lang="ru-RU" altLang="ru-RU" sz="1600" dirty="0">
                        <a:latin typeface="Times New Roman" panose="02020603050405020304" pitchFamily="18" charset="0"/>
                        <a:ea typeface="Times New Roman" panose="02020603050405020304" pitchFamily="18" charset="0"/>
                      </a:endParaRPr>
                    </a:p>
                  </a:txBody>
                  <a:tcPr marL="41946" marR="4194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389616</a:t>
                      </a:r>
                      <a:endParaRPr lang="ru-RU" altLang="ru-RU" sz="1600" dirty="0">
                        <a:latin typeface="Times New Roman" panose="02020603050405020304" pitchFamily="18" charset="0"/>
                        <a:ea typeface="Times New Roman" panose="02020603050405020304" pitchFamily="18" charset="0"/>
                      </a:endParaRPr>
                    </a:p>
                  </a:txBody>
                  <a:tcPr marL="41946" marR="4194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374580</a:t>
                      </a:r>
                      <a:endParaRPr lang="ru-RU" altLang="ru-RU" sz="1600" dirty="0">
                        <a:latin typeface="Times New Roman" panose="02020603050405020304" pitchFamily="18" charset="0"/>
                        <a:ea typeface="Times New Roman" panose="02020603050405020304" pitchFamily="18" charset="0"/>
                      </a:endParaRPr>
                    </a:p>
                  </a:txBody>
                  <a:tcPr marL="41946" marR="41946"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378092</a:t>
                      </a:r>
                      <a:endParaRPr lang="ru-RU" altLang="ru-RU" sz="1600" dirty="0">
                        <a:latin typeface="Times New Roman" panose="02020603050405020304" pitchFamily="18" charset="0"/>
                        <a:ea typeface="Times New Roman" panose="02020603050405020304" pitchFamily="18" charset="0"/>
                      </a:endParaRPr>
                    </a:p>
                  </a:txBody>
                  <a:tcPr marL="41946" marR="41946" marT="0" marB="0" anchor="ctr">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321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lnSpc>
                          <a:spcPct val="115000"/>
                        </a:lnSpc>
                        <a:buNone/>
                      </a:pPr>
                      <a:r>
                        <a:rPr lang="" altLang="ru-RU" sz="1600" dirty="0">
                          <a:latin typeface="Arial" panose="020B0604020202020204" pitchFamily="34" charset="0"/>
                          <a:cs typeface="Times New Roman" panose="02020603050405020304" pitchFamily="18" charset="0"/>
                        </a:rPr>
                        <a:t>Спорт</a:t>
                      </a:r>
                      <a:endParaRPr lang="ru-RU" altLang="ru-RU" sz="1600" dirty="0">
                        <a:latin typeface="Arial" panose="020B0604020202020204" pitchFamily="34" charset="0"/>
                        <a:ea typeface="Times New Roman" panose="02020603050405020304" pitchFamily="18" charset="0"/>
                      </a:endParaRPr>
                    </a:p>
                  </a:txBody>
                  <a:tcPr marL="68573" marR="68573" marT="0" marB="0">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 altLang="ru-RU" sz="1600" dirty="0">
                          <a:latin typeface="Times New Roman" panose="02020603050405020304" pitchFamily="18" charset="0"/>
                          <a:cs typeface="Times New Roman" panose="02020603050405020304" pitchFamily="18" charset="0"/>
                        </a:rPr>
                        <a:t>3000</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6000</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9000</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14000</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162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lnSpc>
                          <a:spcPct val="115000"/>
                        </a:lnSpc>
                        <a:buNone/>
                      </a:pPr>
                      <a:r>
                        <a:rPr lang="" altLang="ru-RU" sz="1600" dirty="0">
                          <a:latin typeface="Arial" panose="020B0604020202020204" pitchFamily="34" charset="0"/>
                          <a:cs typeface="Times New Roman" panose="02020603050405020304" pitchFamily="18" charset="0"/>
                        </a:rPr>
                        <a:t>Ақпараттық кеңістік</a:t>
                      </a:r>
                      <a:endParaRPr lang="ru-RU" altLang="ru-RU" sz="1600" dirty="0">
                        <a:latin typeface="Arial" panose="020B0604020202020204" pitchFamily="34" charset="0"/>
                        <a:ea typeface="Times New Roman" panose="02020603050405020304" pitchFamily="18" charset="0"/>
                      </a:endParaRPr>
                    </a:p>
                  </a:txBody>
                  <a:tcPr marL="68573" marR="68573" marT="0" marB="0">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 altLang="ru-RU" sz="1600" dirty="0">
                          <a:latin typeface="Times New Roman" panose="02020603050405020304" pitchFamily="18" charset="0"/>
                          <a:cs typeface="Times New Roman" panose="02020603050405020304" pitchFamily="18" charset="0"/>
                        </a:rPr>
                        <a:t>167792</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164192</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174441</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176483</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12236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lnSpc>
                          <a:spcPct val="115000"/>
                        </a:lnSpc>
                        <a:buNone/>
                      </a:pPr>
                      <a:r>
                        <a:rPr lang="ru-RU" altLang="ru-RU" sz="1600" dirty="0">
                          <a:latin typeface="Arial" panose="020B0604020202020204" pitchFamily="34" charset="0"/>
                          <a:cs typeface="Times New Roman" panose="02020603050405020304" pitchFamily="18" charset="0"/>
                        </a:rPr>
                        <a:t>Мәдениет, спорт, туризм және ақпараттық кеңістікті ұйымдастыру жөніндегі басқа қызметтер</a:t>
                      </a:r>
                      <a:endParaRPr lang="ru-RU" altLang="ru-RU" sz="1600" dirty="0">
                        <a:latin typeface="Arial" panose="020B0604020202020204" pitchFamily="34" charset="0"/>
                        <a:ea typeface="Times New Roman" panose="02020603050405020304" pitchFamily="18" charset="0"/>
                      </a:endParaRPr>
                    </a:p>
                  </a:txBody>
                  <a:tcPr marL="68573" marR="68573" marT="0" marB="0">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 altLang="ru-RU" sz="1600" dirty="0">
                          <a:latin typeface="Times New Roman" panose="02020603050405020304" pitchFamily="18" charset="0"/>
                          <a:cs typeface="Times New Roman" panose="02020603050405020304" pitchFamily="18" charset="0"/>
                        </a:rPr>
                        <a:t>102431</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102134</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101634</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ru-RU" altLang="ru-RU" sz="1600" dirty="0">
                          <a:latin typeface="Times New Roman" panose="02020603050405020304" pitchFamily="18" charset="0"/>
                          <a:cs typeface="Times New Roman" panose="02020603050405020304" pitchFamily="18" charset="0"/>
                        </a:rPr>
                        <a:t>101222</a:t>
                      </a:r>
                      <a:endParaRPr lang="ru-RU" altLang="ru-RU" sz="1600" dirty="0">
                        <a:latin typeface="Times New Roman" panose="02020603050405020304" pitchFamily="18" charset="0"/>
                        <a:ea typeface="Times New Roman" panose="02020603050405020304" pitchFamily="18" charset="0"/>
                      </a:endParaRPr>
                    </a:p>
                  </a:txBody>
                  <a:tcPr marL="68581" marR="68581" marT="0" marB="0" anchor="ctr">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0527" name="Прямоугольник 2"/>
          <p:cNvSpPr/>
          <p:nvPr/>
        </p:nvSpPr>
        <p:spPr>
          <a:xfrm>
            <a:off x="323850" y="476250"/>
            <a:ext cx="8640763" cy="157003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eaLnBrk="1" hangingPunct="1">
              <a:spcBef>
                <a:spcPct val="0"/>
              </a:spcBef>
              <a:buClrTx/>
              <a:buSzTx/>
              <a:buFontTx/>
              <a:buNone/>
            </a:pPr>
            <a:r>
              <a:rPr lang="ru-RU" altLang="ru-RU" b="1" dirty="0">
                <a:latin typeface="Times New Roman" panose="02020603050405020304" pitchFamily="18" charset="0"/>
                <a:cs typeface="Times New Roman" panose="02020603050405020304" pitchFamily="18" charset="0"/>
              </a:rPr>
              <a:t>Мәдени, спорттық және ақпараттық кеңістік саласындағы іс-шараларға арналған шығындар</a:t>
            </a:r>
            <a:endParaRPr lang="ru-RU" alt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Таблица 21505"/>
          <p:cNvGraphicFramePr/>
          <p:nvPr>
            <p:extLst>
              <p:ext uri="{D42A27DB-BD31-4B8C-83A1-F6EECF244321}">
                <p14:modId xmlns:p14="http://schemas.microsoft.com/office/powerpoint/2010/main" val="1980133154"/>
              </p:ext>
            </p:extLst>
          </p:nvPr>
        </p:nvGraphicFramePr>
        <p:xfrm>
          <a:off x="827088" y="2060575"/>
          <a:ext cx="7632700" cy="3790256"/>
        </p:xfrm>
        <a:graphic>
          <a:graphicData uri="http://schemas.openxmlformats.org/drawingml/2006/table">
            <a:tbl>
              <a:tblPr/>
              <a:tblGrid>
                <a:gridCol w="2693988">
                  <a:extLst>
                    <a:ext uri="{9D8B030D-6E8A-4147-A177-3AD203B41FA5}">
                      <a16:colId xmlns:a16="http://schemas.microsoft.com/office/drawing/2014/main" val="20000"/>
                    </a:ext>
                  </a:extLst>
                </a:gridCol>
                <a:gridCol w="1249362">
                  <a:extLst>
                    <a:ext uri="{9D8B030D-6E8A-4147-A177-3AD203B41FA5}">
                      <a16:colId xmlns:a16="http://schemas.microsoft.com/office/drawing/2014/main" val="20001"/>
                    </a:ext>
                  </a:extLst>
                </a:gridCol>
                <a:gridCol w="1341438">
                  <a:extLst>
                    <a:ext uri="{9D8B030D-6E8A-4147-A177-3AD203B41FA5}">
                      <a16:colId xmlns:a16="http://schemas.microsoft.com/office/drawing/2014/main" val="20002"/>
                    </a:ext>
                  </a:extLst>
                </a:gridCol>
                <a:gridCol w="1150937">
                  <a:extLst>
                    <a:ext uri="{9D8B030D-6E8A-4147-A177-3AD203B41FA5}">
                      <a16:colId xmlns:a16="http://schemas.microsoft.com/office/drawing/2014/main" val="20003"/>
                    </a:ext>
                  </a:extLst>
                </a:gridCol>
                <a:gridCol w="1196975">
                  <a:extLst>
                    <a:ext uri="{9D8B030D-6E8A-4147-A177-3AD203B41FA5}">
                      <a16:colId xmlns:a16="http://schemas.microsoft.com/office/drawing/2014/main" val="20004"/>
                    </a:ext>
                  </a:extLst>
                </a:gridCol>
              </a:tblGrid>
              <a:tr h="304800">
                <a:tc gridSpan="5">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r" eaLnBrk="1" hangingPunct="1">
                        <a:spcBef>
                          <a:spcPct val="20000"/>
                        </a:spcBef>
                        <a:buClr>
                          <a:schemeClr val="hlink"/>
                        </a:buClr>
                        <a:buSzPct val="80000"/>
                        <a:buFont typeface="Wingdings" panose="05000000000000000000" pitchFamily="2" charset="2"/>
                        <a:buNone/>
                      </a:pPr>
                      <a:endParaRPr lang="ru-RU" altLang="ru-RU" sz="1400" b="1" i="1" dirty="0">
                        <a:latin typeface="Arial" panose="020B0604020202020204" pitchFamily="34" charset="0"/>
                      </a:endParaRPr>
                    </a:p>
                  </a:txBody>
                  <a:tcPr marL="91439" marR="91439" marT="45754" marB="45754">
                    <a:lnL>
                      <a:noFill/>
                    </a:lnL>
                    <a:lnR>
                      <a:noFill/>
                    </a:lnR>
                    <a:lnT>
                      <a:noFill/>
                    </a:lnT>
                    <a:lnB w="12700" cap="flat" cmpd="sng">
                      <a:solidFill>
                        <a:srgbClr val="000000"/>
                      </a:solidFill>
                      <a:prstDash val="solid"/>
                      <a:headEnd type="none" w="med" len="med"/>
                      <a:tailEnd type="none" w="med" len="med"/>
                    </a:lnB>
                    <a:lnTlToBr>
                      <a:noFill/>
                    </a:lnTlToBr>
                    <a:lnBlToTr>
                      <a:noFill/>
                    </a:lnBlToTr>
                    <a:noFill/>
                  </a:tcPr>
                </a:tc>
                <a:tc hMerge="1">
                  <a:txBody>
                    <a:bodyPr/>
                    <a:lstStyle/>
                    <a:p>
                      <a:endParaRPr lang="ru-KZ"/>
                    </a:p>
                  </a:txBody>
                  <a:tcPr>
                    <a:lnB w="12700" cap="flat" cmpd="sng">
                      <a:solidFill>
                        <a:srgbClr val="000000"/>
                      </a:solidFill>
                      <a:prstDash val="solid"/>
                      <a:headEnd type="none" w="med" len="med"/>
                      <a:tailEnd type="none" w="med" len="med"/>
                    </a:lnB>
                  </a:tcPr>
                </a:tc>
                <a:tc hMerge="1">
                  <a:txBody>
                    <a:bodyPr/>
                    <a:lstStyle/>
                    <a:p>
                      <a:endParaRPr lang="ru-KZ"/>
                    </a:p>
                  </a:txBody>
                  <a:tcPr>
                    <a:lnB w="12700" cap="flat" cmpd="sng">
                      <a:solidFill>
                        <a:srgbClr val="000000"/>
                      </a:solidFill>
                      <a:prstDash val="solid"/>
                      <a:headEnd type="none" w="med" len="med"/>
                      <a:tailEnd type="none" w="med" len="med"/>
                    </a:lnB>
                  </a:tcPr>
                </a:tc>
                <a:tc hMerge="1">
                  <a:txBody>
                    <a:bodyPr/>
                    <a:lstStyle/>
                    <a:p>
                      <a:endParaRPr lang="ru-KZ"/>
                    </a:p>
                  </a:txBody>
                  <a:tcPr>
                    <a:lnB w="12700" cap="flat" cmpd="sng">
                      <a:solidFill>
                        <a:srgbClr val="000000"/>
                      </a:solidFill>
                      <a:prstDash val="solid"/>
                      <a:headEnd type="none" w="med" len="med"/>
                      <a:tailEnd type="none" w="med" len="med"/>
                    </a:lnB>
                  </a:tcPr>
                </a:tc>
                <a:tc hMerge="1">
                  <a:txBody>
                    <a:bodyPr/>
                    <a:lstStyle/>
                    <a:p>
                      <a:endParaRPr lang="ru-KZ"/>
                    </a:p>
                  </a:txBody>
                  <a:tcPr>
                    <a:lnB w="12700" cap="flat" cmpd="sng">
                      <a:solidFill>
                        <a:srgbClr val="000000"/>
                      </a:solidFill>
                      <a:prstDash val="solid"/>
                      <a:headEnd type="none" w="med" len="med"/>
                      <a:tailEnd type="none" w="med" len="med"/>
                    </a:lnB>
                  </a:tcPr>
                </a:tc>
                <a:extLst>
                  <a:ext uri="{0D108BD9-81ED-4DB2-BD59-A6C34878D82A}">
                    <a16:rowId xmlns:a16="http://schemas.microsoft.com/office/drawing/2014/main" val="10000"/>
                  </a:ext>
                </a:extLst>
              </a:tr>
              <a:tr h="5794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600" b="1" dirty="0">
                          <a:latin typeface="Arial" panose="020B0604020202020204" pitchFamily="34" charset="0"/>
                        </a:rPr>
                        <a:t>Атаулары</a:t>
                      </a:r>
                    </a:p>
                  </a:txBody>
                  <a:tcPr marL="91439" marR="91439" marT="45754" marB="45754">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600" b="1" dirty="0">
                          <a:latin typeface="Arial" panose="020B0604020202020204" pitchFamily="34" charset="0"/>
                        </a:rPr>
                        <a:t>2026 жыл</a:t>
                      </a:r>
                    </a:p>
                  </a:txBody>
                  <a:tcPr marL="91436" marR="91436" marT="45744" marB="45744">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2026 жыл</a:t>
                      </a:r>
                    </a:p>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(нақтылау)</a:t>
                      </a:r>
                      <a:endParaRPr lang="ru-RU" altLang="ru-RU" sz="1600" b="1" dirty="0">
                        <a:latin typeface="Arial" panose="020B0604020202020204" pitchFamily="34" charset="0"/>
                      </a:endParaRPr>
                    </a:p>
                  </a:txBody>
                  <a:tcPr marL="91436" marR="91436" marT="45744" marB="45744">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600" b="1" dirty="0">
                          <a:latin typeface="Arial" panose="020B0604020202020204" pitchFamily="34" charset="0"/>
                        </a:rPr>
                        <a:t>2027 жыл</a:t>
                      </a:r>
                    </a:p>
                  </a:txBody>
                  <a:tcPr marL="91436" marR="91436" marT="45744" marB="45744">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600" b="1" dirty="0">
                          <a:latin typeface="Arial" panose="020B0604020202020204" pitchFamily="34" charset="0"/>
                        </a:rPr>
                        <a:t>2028 жыл</a:t>
                      </a:r>
                    </a:p>
                  </a:txBody>
                  <a:tcPr marL="91436" marR="91436" marT="45744" marB="45744">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E7DEC9"/>
                    </a:solidFill>
                  </a:tcPr>
                </a:tc>
                <a:extLst>
                  <a:ext uri="{0D108BD9-81ED-4DB2-BD59-A6C34878D82A}">
                    <a16:rowId xmlns:a16="http://schemas.microsoft.com/office/drawing/2014/main" val="10001"/>
                  </a:ext>
                </a:extLst>
              </a:tr>
              <a:tr h="27463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200" dirty="0">
                          <a:latin typeface="Arial" panose="020B0604020202020204" pitchFamily="34" charset="0"/>
                        </a:rPr>
                        <a:t>1</a:t>
                      </a:r>
                    </a:p>
                  </a:txBody>
                  <a:tcPr marL="91439" marR="91439" marT="45754" marB="45754">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 altLang="ru-RU" sz="1200" dirty="0">
                          <a:latin typeface="Arial" panose="020B0604020202020204" pitchFamily="34" charset="0"/>
                        </a:rPr>
                        <a:t>2</a:t>
                      </a:r>
                      <a:endParaRPr lang="ru-RU" altLang="ru-RU" sz="1200" dirty="0">
                        <a:latin typeface="Arial" panose="020B0604020202020204" pitchFamily="34" charset="0"/>
                      </a:endParaRPr>
                    </a:p>
                  </a:txBody>
                  <a:tcPr marL="91439" marR="91439" marT="45738" marB="45738">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200" dirty="0">
                          <a:latin typeface="Arial" panose="020B0604020202020204" pitchFamily="34" charset="0"/>
                        </a:rPr>
                        <a:t>3</a:t>
                      </a:r>
                    </a:p>
                  </a:txBody>
                  <a:tcPr marL="91439" marR="91439" marT="45738" marB="45738">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200" dirty="0">
                          <a:latin typeface="Arial" panose="020B0604020202020204" pitchFamily="34" charset="0"/>
                        </a:rPr>
                        <a:t>4</a:t>
                      </a:r>
                    </a:p>
                  </a:txBody>
                  <a:tcPr marL="91439" marR="91439" marT="45738" marB="45738">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200" dirty="0">
                          <a:latin typeface="Arial" panose="020B0604020202020204" pitchFamily="34" charset="0"/>
                        </a:rPr>
                        <a:t>5</a:t>
                      </a:r>
                    </a:p>
                  </a:txBody>
                  <a:tcPr marL="91439" marR="91439" marT="45738" marB="45738">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19163">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lnSpc>
                          <a:spcPct val="115000"/>
                        </a:lnSpc>
                        <a:buNone/>
                      </a:pPr>
                      <a:r>
                        <a:rPr lang="ru-RU" altLang="ru-RU" b="1" dirty="0">
                          <a:latin typeface="Arial" panose="020B0604020202020204" pitchFamily="34" charset="0"/>
                          <a:cs typeface="Times New Roman" panose="02020603050405020304" pitchFamily="18" charset="0"/>
                        </a:rPr>
                        <a:t>Экономиканың нақты секторы бөлімі</a:t>
                      </a:r>
                      <a:r>
                        <a:rPr lang="ru-RU" altLang="ru-RU" b="1" i="1" dirty="0">
                          <a:latin typeface="Times New Roman" panose="02020603050405020304" pitchFamily="18" charset="0"/>
                          <a:cs typeface="Times New Roman" panose="02020603050405020304" pitchFamily="18" charset="0"/>
                        </a:rPr>
                        <a:t>,</a:t>
                      </a:r>
                      <a:r>
                        <a:rPr lang="" altLang="ru-RU" b="1" dirty="0">
                          <a:latin typeface="Arial" panose="020B0604020202020204" pitchFamily="34" charset="0"/>
                          <a:cs typeface="Times New Roman" panose="02020603050405020304" pitchFamily="18" charset="0"/>
                        </a:rPr>
                        <a:t> барлығы:</a:t>
                      </a:r>
                      <a:endParaRPr lang="ru-RU" altLang="ru-RU" b="1" dirty="0">
                        <a:latin typeface="Arial" panose="020B0604020202020204" pitchFamily="34" charset="0"/>
                        <a:ea typeface="Times New Roman" panose="02020603050405020304" pitchFamily="18" charset="0"/>
                      </a:endParaRPr>
                    </a:p>
                  </a:txBody>
                  <a:tcPr marL="68579" marR="68579" marT="0" marB="0">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600" b="1" dirty="0">
                          <a:latin typeface="Times New Roman" panose="02020603050405020304" pitchFamily="18" charset="0"/>
                          <a:cs typeface="Times New Roman" panose="02020603050405020304" pitchFamily="18" charset="0"/>
                        </a:rPr>
                        <a:t>743254</a:t>
                      </a:r>
                      <a:endParaRPr lang="ru-RU" altLang="en-US" sz="1600" b="1" dirty="0">
                        <a:latin typeface="Times New Roman" panose="02020603050405020304" pitchFamily="18" charset="0"/>
                        <a:ea typeface="Times New Roman" panose="02020603050405020304" pitchFamily="18" charset="0"/>
                      </a:endParaRPr>
                    </a:p>
                  </a:txBody>
                  <a:tcPr marL="68580" marR="6858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b="1" dirty="0">
                          <a:latin typeface="Times New Roman" panose="02020603050405020304" pitchFamily="18" charset="0"/>
                          <a:ea typeface="Times New Roman" panose="02020603050405020304" pitchFamily="18" charset="0"/>
                          <a:cs typeface="Times New Roman" panose="02020603050405020304" pitchFamily="18" charset="0"/>
                        </a:rPr>
                        <a:t>192941</a:t>
                      </a:r>
                      <a:endParaRPr lang="ru-RU" altLang="ru-RU" sz="1600" b="1" dirty="0">
                        <a:latin typeface="Times New Roman" panose="02020603050405020304" pitchFamily="18" charset="0"/>
                        <a:ea typeface="Times New Roman" panose="02020603050405020304" pitchFamily="18" charset="0"/>
                      </a:endParaRPr>
                    </a:p>
                  </a:txBody>
                  <a:tcPr marL="68580" marR="6858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b="1" dirty="0">
                          <a:latin typeface="Times New Roman" panose="02020603050405020304" pitchFamily="18" charset="0"/>
                          <a:cs typeface="Times New Roman" panose="02020603050405020304" pitchFamily="18" charset="0"/>
                        </a:rPr>
                        <a:t>185170</a:t>
                      </a:r>
                      <a:endParaRPr lang="ru-RU" altLang="ru-RU" sz="1600" b="1" dirty="0">
                        <a:latin typeface="Times New Roman" panose="02020603050405020304" pitchFamily="18" charset="0"/>
                        <a:ea typeface="Times New Roman" panose="02020603050405020304" pitchFamily="18" charset="0"/>
                      </a:endParaRPr>
                    </a:p>
                  </a:txBody>
                  <a:tcPr marL="68580" marR="6858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b="1" dirty="0">
                          <a:latin typeface="Times New Roman" panose="02020603050405020304" pitchFamily="18" charset="0"/>
                          <a:cs typeface="Times New Roman" panose="02020603050405020304" pitchFamily="18" charset="0"/>
                        </a:rPr>
                        <a:t>166932</a:t>
                      </a:r>
                      <a:endParaRPr lang="ru-RU" altLang="ru-RU" sz="1600" b="1" dirty="0">
                        <a:latin typeface="Times New Roman" panose="02020603050405020304" pitchFamily="18" charset="0"/>
                        <a:ea typeface="Times New Roman" panose="02020603050405020304" pitchFamily="18" charset="0"/>
                      </a:endParaRPr>
                    </a:p>
                  </a:txBody>
                  <a:tcPr marL="68580" marR="68580" marT="0" marB="0" anchor="ctr">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098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lnSpc>
                          <a:spcPct val="115000"/>
                        </a:lnSpc>
                        <a:buNone/>
                      </a:pPr>
                      <a:r>
                        <a:rPr lang="" altLang="ru-RU" sz="1600" dirty="0">
                          <a:latin typeface="Arial" panose="020B0604020202020204" pitchFamily="34" charset="0"/>
                          <a:cs typeface="Times New Roman" panose="02020603050405020304" pitchFamily="18" charset="0"/>
                        </a:rPr>
                        <a:t>Оның ішінде</a:t>
                      </a:r>
                      <a:endParaRPr lang="ru-RU" altLang="ru-RU" sz="1600" dirty="0">
                        <a:latin typeface="Arial" panose="020B0604020202020204" pitchFamily="34" charset="0"/>
                        <a:ea typeface="Times New Roman" panose="02020603050405020304" pitchFamily="18" charset="0"/>
                      </a:endParaRPr>
                    </a:p>
                  </a:txBody>
                  <a:tcPr marL="68579" marR="68579" marT="0" marB="0">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endParaRPr lang="ru-RU" altLang="en-US"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33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lnSpc>
                          <a:spcPct val="115000"/>
                        </a:lnSpc>
                        <a:buNone/>
                      </a:pPr>
                      <a:r>
                        <a:rPr lang="" altLang="ru-RU" sz="1600" dirty="0">
                          <a:latin typeface="Arial" panose="020B0604020202020204" pitchFamily="34" charset="0"/>
                          <a:cs typeface="Times New Roman" panose="02020603050405020304" pitchFamily="18" charset="0"/>
                        </a:rPr>
                        <a:t>Тұрғын үй шаруашылығы</a:t>
                      </a:r>
                      <a:endParaRPr lang="ru-RU" altLang="ru-RU" sz="1600" dirty="0">
                        <a:latin typeface="Arial" panose="020B0604020202020204" pitchFamily="34" charset="0"/>
                        <a:ea typeface="Times New Roman" panose="02020603050405020304" pitchFamily="18" charset="0"/>
                      </a:endParaRPr>
                    </a:p>
                  </a:txBody>
                  <a:tcPr marL="68579" marR="68579" marT="0" marB="0">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600" dirty="0">
                          <a:latin typeface="Times New Roman" panose="02020603050405020304" pitchFamily="18" charset="0"/>
                          <a:cs typeface="Times New Roman" panose="02020603050405020304" pitchFamily="18" charset="0"/>
                        </a:rPr>
                        <a:t>27734</a:t>
                      </a:r>
                      <a:endParaRPr lang="ru-RU" altLang="en-US"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dirty="0">
                          <a:latin typeface="Times New Roman" panose="02020603050405020304" pitchFamily="18" charset="0"/>
                          <a:cs typeface="Times New Roman" panose="02020603050405020304" pitchFamily="18" charset="0"/>
                        </a:rPr>
                        <a:t>6500</a:t>
                      </a: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dirty="0">
                          <a:latin typeface="Times New Roman" panose="02020603050405020304" pitchFamily="18" charset="0"/>
                          <a:cs typeface="Times New Roman" panose="02020603050405020304" pitchFamily="18" charset="0"/>
                        </a:rPr>
                        <a:t>0</a:t>
                      </a: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dirty="0">
                          <a:latin typeface="Times New Roman" panose="02020603050405020304" pitchFamily="18" charset="0"/>
                          <a:cs typeface="Times New Roman" panose="02020603050405020304" pitchFamily="18" charset="0"/>
                        </a:rPr>
                        <a:t>0</a:t>
                      </a: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365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lnSpc>
                          <a:spcPct val="115000"/>
                        </a:lnSpc>
                        <a:buNone/>
                      </a:pPr>
                      <a:r>
                        <a:rPr lang="" altLang="ru-RU" sz="1600" dirty="0">
                          <a:latin typeface="Arial" panose="020B0604020202020204" pitchFamily="34" charset="0"/>
                          <a:cs typeface="Times New Roman" panose="02020603050405020304" pitchFamily="18" charset="0"/>
                        </a:rPr>
                        <a:t>Коммуналдық шаруашылығы </a:t>
                      </a:r>
                      <a:endParaRPr lang="ru-RU" altLang="ru-RU" sz="1600" dirty="0">
                        <a:latin typeface="Arial" panose="020B0604020202020204" pitchFamily="34" charset="0"/>
                        <a:ea typeface="Times New Roman" panose="02020603050405020304" pitchFamily="18" charset="0"/>
                      </a:endParaRPr>
                    </a:p>
                  </a:txBody>
                  <a:tcPr marL="68579" marR="68579" marT="0" marB="0">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600" dirty="0">
                          <a:latin typeface="Times New Roman" panose="02020603050405020304" pitchFamily="18" charset="0"/>
                          <a:cs typeface="Times New Roman" panose="02020603050405020304" pitchFamily="18" charset="0"/>
                        </a:rPr>
                        <a:t>705520</a:t>
                      </a:r>
                      <a:endParaRPr lang="ru-RU" altLang="en-US"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dirty="0">
                          <a:latin typeface="Times New Roman" panose="02020603050405020304" pitchFamily="18" charset="0"/>
                          <a:ea typeface="Times New Roman" panose="02020603050405020304" pitchFamily="18" charset="0"/>
                          <a:cs typeface="Times New Roman" panose="02020603050405020304" pitchFamily="18" charset="0"/>
                        </a:rPr>
                        <a:t>175206</a:t>
                      </a: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dirty="0">
                          <a:latin typeface="Times New Roman" panose="02020603050405020304" pitchFamily="18" charset="0"/>
                          <a:cs typeface="Times New Roman" panose="02020603050405020304" pitchFamily="18" charset="0"/>
                        </a:rPr>
                        <a:t>148614</a:t>
                      </a: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dirty="0">
                          <a:latin typeface="Times New Roman" panose="02020603050405020304" pitchFamily="18" charset="0"/>
                          <a:cs typeface="Times New Roman" panose="02020603050405020304" pitchFamily="18" charset="0"/>
                        </a:rPr>
                        <a:t>128548</a:t>
                      </a: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6038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lnSpc>
                          <a:spcPct val="115000"/>
                        </a:lnSpc>
                        <a:buNone/>
                      </a:pPr>
                      <a:r>
                        <a:rPr lang="" altLang="ru-RU" sz="1600" dirty="0">
                          <a:latin typeface="Arial" panose="020B0604020202020204" pitchFamily="34" charset="0"/>
                          <a:cs typeface="Times New Roman" panose="02020603050405020304" pitchFamily="18" charset="0"/>
                        </a:rPr>
                        <a:t>Елді-мекендерді абаттандыру </a:t>
                      </a:r>
                      <a:endParaRPr lang="ru-RU" altLang="ru-RU" sz="1600" dirty="0">
                        <a:latin typeface="Arial" panose="020B0604020202020204" pitchFamily="34" charset="0"/>
                        <a:ea typeface="Times New Roman" panose="02020603050405020304" pitchFamily="18" charset="0"/>
                      </a:endParaRPr>
                    </a:p>
                  </a:txBody>
                  <a:tcPr marL="68579" marR="68579" marT="0" marB="0">
                    <a:lnL w="28575"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sz="1600" dirty="0">
                          <a:latin typeface="Times New Roman" panose="02020603050405020304" pitchFamily="18" charset="0"/>
                          <a:cs typeface="Times New Roman" panose="02020603050405020304" pitchFamily="18" charset="0"/>
                        </a:rPr>
                        <a:t>10000</a:t>
                      </a:r>
                      <a:endParaRPr lang="ru-RU" altLang="en-US"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dirty="0">
                          <a:latin typeface="Times New Roman" panose="02020603050405020304" pitchFamily="18" charset="0"/>
                          <a:cs typeface="Times New Roman" panose="02020603050405020304" pitchFamily="18" charset="0"/>
                        </a:rPr>
                        <a:t>11235</a:t>
                      </a: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dirty="0">
                          <a:latin typeface="Times New Roman" panose="02020603050405020304" pitchFamily="18" charset="0"/>
                          <a:cs typeface="Times New Roman" panose="02020603050405020304" pitchFamily="18" charset="0"/>
                        </a:rPr>
                        <a:t>36556</a:t>
                      </a: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lnSpc>
                          <a:spcPct val="115000"/>
                        </a:lnSpc>
                        <a:buNone/>
                      </a:pPr>
                      <a:r>
                        <a:rPr lang="ru-RU" altLang="ru-RU" sz="1600" dirty="0">
                          <a:latin typeface="Times New Roman" panose="02020603050405020304" pitchFamily="18" charset="0"/>
                          <a:cs typeface="Times New Roman" panose="02020603050405020304" pitchFamily="18" charset="0"/>
                        </a:rPr>
                        <a:t>38384</a:t>
                      </a:r>
                      <a:endParaRPr lang="ru-RU" altLang="ru-RU" sz="16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28575"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1557" name="Прямоугольник 1"/>
          <p:cNvSpPr/>
          <p:nvPr/>
        </p:nvSpPr>
        <p:spPr>
          <a:xfrm>
            <a:off x="587375" y="476250"/>
            <a:ext cx="8280400" cy="157003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a:spcBef>
                <a:spcPct val="0"/>
              </a:spcBef>
              <a:buClrTx/>
              <a:buSzTx/>
              <a:buFontTx/>
              <a:buNone/>
            </a:pPr>
            <a:r>
              <a:rPr lang="ru-RU" altLang="ru-RU" b="1" dirty="0"/>
              <a:t>Тұрғын үй-коммуналдық саласындағы іс-шараларды жүзеге асыруға арналған шығындар</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Таблица 22529"/>
          <p:cNvGraphicFramePr/>
          <p:nvPr/>
        </p:nvGraphicFramePr>
        <p:xfrm>
          <a:off x="571500" y="1454150"/>
          <a:ext cx="8001000" cy="4981575"/>
        </p:xfrm>
        <a:graphic>
          <a:graphicData uri="http://schemas.openxmlformats.org/drawingml/2006/table">
            <a:tbl>
              <a:tblPr/>
              <a:tblGrid>
                <a:gridCol w="3063875">
                  <a:extLst>
                    <a:ext uri="{9D8B030D-6E8A-4147-A177-3AD203B41FA5}">
                      <a16:colId xmlns:a16="http://schemas.microsoft.com/office/drawing/2014/main" val="20000"/>
                    </a:ext>
                  </a:extLst>
                </a:gridCol>
                <a:gridCol w="1223963">
                  <a:extLst>
                    <a:ext uri="{9D8B030D-6E8A-4147-A177-3AD203B41FA5}">
                      <a16:colId xmlns:a16="http://schemas.microsoft.com/office/drawing/2014/main" val="20001"/>
                    </a:ext>
                  </a:extLst>
                </a:gridCol>
                <a:gridCol w="1347787">
                  <a:extLst>
                    <a:ext uri="{9D8B030D-6E8A-4147-A177-3AD203B41FA5}">
                      <a16:colId xmlns:a16="http://schemas.microsoft.com/office/drawing/2014/main" val="20002"/>
                    </a:ext>
                  </a:extLst>
                </a:gridCol>
                <a:gridCol w="1182688">
                  <a:extLst>
                    <a:ext uri="{9D8B030D-6E8A-4147-A177-3AD203B41FA5}">
                      <a16:colId xmlns:a16="http://schemas.microsoft.com/office/drawing/2014/main" val="20003"/>
                    </a:ext>
                  </a:extLst>
                </a:gridCol>
                <a:gridCol w="1182687">
                  <a:extLst>
                    <a:ext uri="{9D8B030D-6E8A-4147-A177-3AD203B41FA5}">
                      <a16:colId xmlns:a16="http://schemas.microsoft.com/office/drawing/2014/main" val="20004"/>
                    </a:ext>
                  </a:extLst>
                </a:gridCol>
              </a:tblGrid>
              <a:tr h="333375">
                <a:tc gridSpan="5">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r" eaLnBrk="1" hangingPunct="1">
                        <a:spcBef>
                          <a:spcPct val="20000"/>
                        </a:spcBef>
                        <a:buClr>
                          <a:schemeClr val="hlink"/>
                        </a:buClr>
                        <a:buSzPct val="80000"/>
                        <a:buFont typeface="Wingdings" panose="05000000000000000000" pitchFamily="2" charset="2"/>
                        <a:buNone/>
                      </a:pPr>
                      <a:endParaRPr lang="ru-RU" altLang="en-US" sz="1400" b="1" i="1" dirty="0">
                        <a:latin typeface="Arial" panose="020B0604020202020204" pitchFamily="34" charset="0"/>
                      </a:endParaRPr>
                    </a:p>
                  </a:txBody>
                  <a:tcPr marL="91446" marR="91446" marT="45702" marB="45702">
                    <a:lnL>
                      <a:noFill/>
                    </a:lnL>
                    <a:lnR>
                      <a:noFill/>
                    </a:lnR>
                    <a:lnT>
                      <a:noFill/>
                    </a:lnT>
                    <a:lnB w="12700" cap="flat" cmpd="sng">
                      <a:solidFill>
                        <a:sysClr val="background" lastClr="000000">
                          <a:gamma/>
                          <a:invGamma/>
                        </a:sysClr>
                      </a:solidFill>
                      <a:prstDash val="solid"/>
                      <a:headEnd type="none" w="med" len="med"/>
                      <a:tailEnd type="none" w="med" len="med"/>
                    </a:lnB>
                    <a:lnTlToBr>
                      <a:noFill/>
                    </a:lnTlToBr>
                    <a:lnBlToTr>
                      <a:noFill/>
                    </a:lnBlToTr>
                    <a:noFill/>
                  </a:tcPr>
                </a:tc>
                <a:tc hMerge="1">
                  <a:txBody>
                    <a:bodyPr/>
                    <a:lstStyle/>
                    <a:p>
                      <a:endParaRPr lang="ru-KZ"/>
                    </a:p>
                  </a:txBody>
                  <a:tcPr>
                    <a:lnB w="12700" cap="flat" cmpd="sng">
                      <a:solidFill>
                        <a:sysClr val="background" lastClr="000000">
                          <a:gamma/>
                          <a:invGamma/>
                        </a:sysClr>
                      </a:solidFill>
                      <a:prstDash val="solid"/>
                      <a:headEnd type="none" w="med" len="med"/>
                      <a:tailEnd type="none" w="med" len="med"/>
                    </a:lnB>
                  </a:tcPr>
                </a:tc>
                <a:tc hMerge="1">
                  <a:txBody>
                    <a:bodyPr/>
                    <a:lstStyle/>
                    <a:p>
                      <a:endParaRPr lang="ru-KZ"/>
                    </a:p>
                  </a:txBody>
                  <a:tcPr>
                    <a:lnB w="12700" cap="flat" cmpd="sng">
                      <a:solidFill>
                        <a:sysClr val="background" lastClr="000000">
                          <a:gamma/>
                          <a:invGamma/>
                        </a:sysClr>
                      </a:solidFill>
                      <a:prstDash val="solid"/>
                      <a:headEnd type="none" w="med" len="med"/>
                      <a:tailEnd type="none" w="med" len="med"/>
                    </a:lnB>
                  </a:tcPr>
                </a:tc>
                <a:tc hMerge="1">
                  <a:txBody>
                    <a:bodyPr/>
                    <a:lstStyle/>
                    <a:p>
                      <a:endParaRPr lang="ru-KZ"/>
                    </a:p>
                  </a:txBody>
                  <a:tcPr>
                    <a:lnB w="12700" cap="flat" cmpd="sng">
                      <a:solidFill>
                        <a:sysClr val="background" lastClr="000000">
                          <a:gamma/>
                          <a:invGamma/>
                        </a:sysClr>
                      </a:solidFill>
                      <a:prstDash val="solid"/>
                      <a:headEnd type="none" w="med" len="med"/>
                      <a:tailEnd type="none" w="med" len="med"/>
                    </a:lnB>
                  </a:tcPr>
                </a:tc>
                <a:tc hMerge="1">
                  <a:txBody>
                    <a:bodyPr/>
                    <a:lstStyle/>
                    <a:p>
                      <a:endParaRPr lang="ru-KZ"/>
                    </a:p>
                  </a:txBody>
                  <a:tcPr>
                    <a:lnB w="12700" cap="flat" cmpd="sng">
                      <a:solidFill>
                        <a:sysClr val="background" lastClr="000000">
                          <a:gamma/>
                          <a:invGamma/>
                        </a:sysClr>
                      </a:solidFill>
                      <a:prstDash val="solid"/>
                      <a:headEnd type="none" w="med" len="med"/>
                      <a:tailEnd type="none" w="med" len="med"/>
                    </a:lnB>
                  </a:tcPr>
                </a:tc>
                <a:extLst>
                  <a:ext uri="{0D108BD9-81ED-4DB2-BD59-A6C34878D82A}">
                    <a16:rowId xmlns:a16="http://schemas.microsoft.com/office/drawing/2014/main" val="10000"/>
                  </a:ext>
                </a:extLst>
              </a:tr>
              <a:tr h="70485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600" b="1" dirty="0">
                          <a:latin typeface="Arial" panose="020B0604020202020204" pitchFamily="34" charset="0"/>
                        </a:rPr>
                        <a:t>Атаулары</a:t>
                      </a:r>
                      <a:endParaRPr lang="ru-RU" altLang="en-US" sz="1600" b="1" dirty="0">
                        <a:latin typeface="Arial" panose="020B0604020202020204" pitchFamily="34" charset="0"/>
                      </a:endParaRPr>
                    </a:p>
                  </a:txBody>
                  <a:tcPr marL="91446" marR="91446" marT="45702" marB="45702">
                    <a:lnL w="28575"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600" b="1" dirty="0">
                          <a:latin typeface="Arial" panose="020B0604020202020204" pitchFamily="34" charset="0"/>
                        </a:rPr>
                        <a:t>2026 жыл</a:t>
                      </a:r>
                    </a:p>
                  </a:txBody>
                  <a:tcPr marL="91439" marR="91439" marT="45734" marB="45734">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2026 жыл</a:t>
                      </a:r>
                    </a:p>
                    <a:p>
                      <a:pPr lvl="0" algn="ctr" eaLnBrk="1" hangingPunct="1">
                        <a:buClr>
                          <a:schemeClr val="hlink"/>
                        </a:buClr>
                        <a:buSzPct val="65000"/>
                        <a:buFont typeface="Wingdings" panose="05000000000000000000" pitchFamily="2" charset="2"/>
                        <a:buNone/>
                      </a:pPr>
                      <a:r>
                        <a:rPr sz="1600" b="1" dirty="0">
                          <a:latin typeface="Arial" panose="020B0604020202020204" pitchFamily="34" charset="0"/>
                        </a:rPr>
                        <a:t>(нақтылау)</a:t>
                      </a:r>
                      <a:endParaRPr lang="ru-RU" altLang="ru-RU" sz="1600" b="1" dirty="0">
                        <a:latin typeface="Arial" panose="020B0604020202020204" pitchFamily="34" charset="0"/>
                      </a:endParaRPr>
                    </a:p>
                  </a:txBody>
                  <a:tcPr marL="91439" marR="91439" marT="45734" marB="45734">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ru-RU" altLang="ru-RU" sz="1600" b="1" dirty="0">
                          <a:latin typeface="Arial" panose="020B0604020202020204" pitchFamily="34" charset="0"/>
                        </a:rPr>
                        <a:t>2027 жыл</a:t>
                      </a:r>
                    </a:p>
                  </a:txBody>
                  <a:tcPr marL="91439" marR="91439" marT="45734" marB="45734">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7DEC9"/>
                    </a:solid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r>
                        <a:rPr lang="" altLang="x-none" sz="1600" b="1" dirty="0">
                          <a:latin typeface="Arial" panose="020B0604020202020204" pitchFamily="34" charset="0"/>
                        </a:rPr>
                        <a:t>2028жыл</a:t>
                      </a:r>
                      <a:endParaRPr lang="ru-RU" altLang="en-US" sz="1600" b="1" dirty="0">
                        <a:latin typeface="Arial" panose="020B0604020202020204" pitchFamily="34" charset="0"/>
                      </a:endParaRPr>
                    </a:p>
                  </a:txBody>
                  <a:tcPr marL="91439" marR="91439" marT="45734" marB="45734">
                    <a:lnL w="12700" cap="flat" cmpd="sng">
                      <a:solidFill>
                        <a:sysClr val="background" lastClr="000000">
                          <a:gamma/>
                          <a:invGamma/>
                        </a:sysClr>
                      </a:solidFill>
                      <a:prstDash val="solid"/>
                      <a:headEnd type="none" w="med" len="med"/>
                      <a:tailEnd type="none" w="med" len="med"/>
                    </a:lnL>
                    <a:lnR w="28575"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7DEC9"/>
                    </a:solidFill>
                  </a:tcPr>
                </a:tc>
                <a:extLst>
                  <a:ext uri="{0D108BD9-81ED-4DB2-BD59-A6C34878D82A}">
                    <a16:rowId xmlns:a16="http://schemas.microsoft.com/office/drawing/2014/main" val="10001"/>
                  </a:ext>
                </a:extLst>
              </a:tr>
              <a:tr h="3000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200" dirty="0">
                          <a:latin typeface="Arial" panose="020B0604020202020204" pitchFamily="34" charset="0"/>
                        </a:rPr>
                        <a:t>1</a:t>
                      </a:r>
                      <a:endParaRPr lang="ru-RU" altLang="en-US" sz="1200" dirty="0">
                        <a:latin typeface="Arial" panose="020B0604020202020204" pitchFamily="34" charset="0"/>
                      </a:endParaRPr>
                    </a:p>
                  </a:txBody>
                  <a:tcPr marL="91446" marR="91446" marT="45702" marB="45702">
                    <a:lnL w="28575"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lang="" altLang="x-none" sz="1200" dirty="0">
                          <a:latin typeface="Arial" panose="020B0604020202020204" pitchFamily="34" charset="0"/>
                        </a:rPr>
                        <a:t>2</a:t>
                      </a:r>
                      <a:endParaRPr lang="ru-RU" altLang="en-US" sz="1200" dirty="0">
                        <a:latin typeface="Arial" panose="020B0604020202020204" pitchFamily="34" charset="0"/>
                      </a:endParaRPr>
                    </a:p>
                  </a:txBody>
                  <a:tcPr marL="91446" marR="91446" marT="45702" marB="45702">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200" dirty="0">
                          <a:latin typeface="Arial" panose="020B0604020202020204" pitchFamily="34" charset="0"/>
                        </a:rPr>
                        <a:t>3</a:t>
                      </a:r>
                      <a:endParaRPr lang="ru-RU" altLang="en-US" sz="1200" dirty="0">
                        <a:latin typeface="Arial" panose="020B0604020202020204" pitchFamily="34" charset="0"/>
                      </a:endParaRPr>
                    </a:p>
                  </a:txBody>
                  <a:tcPr marL="91446" marR="91446" marT="45702" marB="45702">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200" dirty="0">
                          <a:latin typeface="Arial" panose="020B0604020202020204" pitchFamily="34" charset="0"/>
                        </a:rPr>
                        <a:t>4</a:t>
                      </a:r>
                      <a:endParaRPr lang="ru-RU" altLang="en-US" sz="1200" dirty="0">
                        <a:latin typeface="Arial" panose="020B0604020202020204" pitchFamily="34" charset="0"/>
                      </a:endParaRPr>
                    </a:p>
                  </a:txBody>
                  <a:tcPr marL="91446" marR="91446" marT="45702" marB="45702">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200" dirty="0">
                          <a:latin typeface="Arial" panose="020B0604020202020204" pitchFamily="34" charset="0"/>
                        </a:rPr>
                        <a:t>5</a:t>
                      </a:r>
                      <a:endParaRPr lang="ru-RU" altLang="en-US" sz="1200" dirty="0">
                        <a:latin typeface="Arial" panose="020B0604020202020204" pitchFamily="34" charset="0"/>
                      </a:endParaRPr>
                    </a:p>
                  </a:txBody>
                  <a:tcPr marL="91446" marR="91446" marT="45702" marB="45702">
                    <a:lnL w="12700" cap="flat" cmpd="sng">
                      <a:solidFill>
                        <a:sysClr val="background" lastClr="000000">
                          <a:gamma/>
                          <a:invGamma/>
                        </a:sysClr>
                      </a:solidFill>
                      <a:prstDash val="solid"/>
                      <a:headEnd type="none" w="med" len="med"/>
                      <a:tailEnd type="none" w="med" len="med"/>
                    </a:lnL>
                    <a:lnR w="28575"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500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spcBef>
                          <a:spcPct val="20000"/>
                        </a:spcBef>
                        <a:buClr>
                          <a:schemeClr val="hlink"/>
                        </a:buClr>
                        <a:buSzPct val="80000"/>
                        <a:buFont typeface="Wingdings" panose="05000000000000000000" pitchFamily="2" charset="2"/>
                        <a:buNone/>
                      </a:pPr>
                      <a:r>
                        <a:rPr sz="1600" b="1" dirty="0">
                          <a:latin typeface="Arial" panose="020B0604020202020204" pitchFamily="34" charset="0"/>
                        </a:rPr>
                        <a:t>Көлік және коммуникация шығындары, барлығы</a:t>
                      </a:r>
                      <a:endParaRPr lang="ru-RU" altLang="en-US" sz="1600" b="1" dirty="0">
                        <a:latin typeface="Arial" panose="020B0604020202020204" pitchFamily="34" charset="0"/>
                      </a:endParaRPr>
                    </a:p>
                  </a:txBody>
                  <a:tcPr marL="91446" marR="91446" marT="45702" marB="45702">
                    <a:lnL w="28575"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rgbClr val="8DC765"/>
                        </a:buClr>
                        <a:buSzPct val="80000"/>
                        <a:buFont typeface="Wingdings" panose="05000000000000000000" pitchFamily="2" charset="2"/>
                        <a:buNone/>
                      </a:pPr>
                      <a:r>
                        <a:rPr sz="1600" b="1" dirty="0">
                          <a:solidFill>
                            <a:srgbClr val="000000"/>
                          </a:solidFill>
                          <a:latin typeface="Arial" panose="020B0604020202020204" pitchFamily="34" charset="0"/>
                        </a:rPr>
                        <a:t>246915</a:t>
                      </a:r>
                      <a:endParaRPr lang="ru-RU" altLang="en-US" sz="1600" b="1" dirty="0">
                        <a:solidFill>
                          <a:srgbClr val="000000"/>
                        </a:solidFill>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600" b="1" dirty="0">
                          <a:latin typeface="Arial" panose="020B0604020202020204" pitchFamily="34" charset="0"/>
                        </a:rPr>
                        <a:t>246101</a:t>
                      </a:r>
                      <a:endParaRPr lang="ru-RU" altLang="en-US" sz="1600" b="1" dirty="0">
                        <a:latin typeface="Arial" panose="020B0604020202020204" pitchFamily="34" charset="0"/>
                      </a:endParaRPr>
                    </a:p>
                  </a:txBody>
                  <a:tcPr marL="91451" marR="91451" marT="45714" marB="45714">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600" b="1" dirty="0">
                          <a:latin typeface="Arial" panose="020B0604020202020204" pitchFamily="34" charset="0"/>
                        </a:rPr>
                        <a:t>64866</a:t>
                      </a:r>
                      <a:endParaRPr lang="ru-RU" altLang="en-US" sz="1600" b="1" dirty="0">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600" b="1" dirty="0">
                          <a:latin typeface="Arial" panose="020B0604020202020204" pitchFamily="34" charset="0"/>
                        </a:rPr>
                        <a:t>73526</a:t>
                      </a:r>
                      <a:endParaRPr lang="ru-RU" altLang="en-US" sz="1600" b="1" dirty="0">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28575"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956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spcBef>
                          <a:spcPct val="20000"/>
                        </a:spcBef>
                        <a:buClr>
                          <a:schemeClr val="hlink"/>
                        </a:buClr>
                        <a:buSzPct val="80000"/>
                        <a:buFont typeface="Wingdings" panose="05000000000000000000" pitchFamily="2" charset="2"/>
                        <a:buNone/>
                      </a:pPr>
                      <a:r>
                        <a:rPr sz="1200" i="1" dirty="0">
                          <a:latin typeface="Arial" panose="020B0604020202020204" pitchFamily="34" charset="0"/>
                        </a:rPr>
                        <a:t>оның ішінде:</a:t>
                      </a:r>
                      <a:endParaRPr lang="ru-RU" altLang="en-US" sz="1200" i="1" dirty="0">
                        <a:latin typeface="Arial" panose="020B0604020202020204" pitchFamily="34" charset="0"/>
                      </a:endParaRPr>
                    </a:p>
                  </a:txBody>
                  <a:tcPr marL="91446" marR="91446" marT="45702" marB="45702">
                    <a:lnL w="28575"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endParaRPr lang="ru-RU" altLang="en-US" sz="1400" dirty="0">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endParaRPr lang="ru-RU" altLang="en-US" sz="1400" dirty="0">
                        <a:latin typeface="Arial" panose="020B0604020202020204" pitchFamily="34" charset="0"/>
                      </a:endParaRPr>
                    </a:p>
                  </a:txBody>
                  <a:tcPr marL="91451" marR="91451" marT="45714" marB="45714">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endParaRPr lang="ru-RU" altLang="en-US" sz="1400" dirty="0">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endParaRPr lang="ru-RU" altLang="en-US" sz="1400" dirty="0">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28575"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79863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spcBef>
                          <a:spcPct val="20000"/>
                        </a:spcBef>
                        <a:buClr>
                          <a:schemeClr val="hlink"/>
                        </a:buClr>
                        <a:buSzPct val="80000"/>
                        <a:buFont typeface="Wingdings" panose="05000000000000000000" pitchFamily="2" charset="2"/>
                        <a:buNone/>
                      </a:pPr>
                      <a:r>
                        <a:rPr sz="1600" dirty="0">
                          <a:latin typeface="Arial" panose="020B0604020202020204" pitchFamily="34" charset="0"/>
                        </a:rPr>
                        <a:t>Автомобиль көлігі, оның ішінде:жазғы және қысқы уақытта аудандық және ауылдық маңызы бар жолдарды күтіп ұстау, шұңқырларды жөндеу, шөп шабу.</a:t>
                      </a:r>
                      <a:endParaRPr lang="ru-RU" altLang="en-US" sz="1600" dirty="0">
                        <a:latin typeface="Arial" panose="020B0604020202020204" pitchFamily="34" charset="0"/>
                      </a:endParaRPr>
                    </a:p>
                  </a:txBody>
                  <a:tcPr marL="91446" marR="91446" marT="45702" marB="45702">
                    <a:lnL w="28575"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rgbClr val="8DC765"/>
                        </a:buClr>
                        <a:buSzPct val="80000"/>
                        <a:buFont typeface="Wingdings" panose="05000000000000000000" pitchFamily="2" charset="2"/>
                        <a:buNone/>
                      </a:pPr>
                      <a:r>
                        <a:rPr sz="1600" dirty="0">
                          <a:solidFill>
                            <a:srgbClr val="000000"/>
                          </a:solidFill>
                          <a:latin typeface="Arial" panose="020B0604020202020204" pitchFamily="34" charset="0"/>
                        </a:rPr>
                        <a:t>236915</a:t>
                      </a:r>
                      <a:endParaRPr lang="ru-RU" altLang="en-US" sz="1600" dirty="0">
                        <a:solidFill>
                          <a:srgbClr val="000000"/>
                        </a:solidFill>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600" dirty="0">
                          <a:latin typeface="Arial" panose="020B0604020202020204" pitchFamily="34" charset="0"/>
                        </a:rPr>
                        <a:t>236101</a:t>
                      </a:r>
                      <a:endParaRPr lang="ru-RU" altLang="en-US" sz="1600" dirty="0">
                        <a:latin typeface="Arial" panose="020B0604020202020204" pitchFamily="34" charset="0"/>
                      </a:endParaRPr>
                    </a:p>
                  </a:txBody>
                  <a:tcPr marL="91451" marR="91451" marT="45714" marB="45714">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600" dirty="0">
                          <a:latin typeface="Arial" panose="020B0604020202020204" pitchFamily="34" charset="0"/>
                        </a:rPr>
                        <a:t>54366</a:t>
                      </a:r>
                      <a:endParaRPr lang="ru-RU" altLang="en-US" sz="1600" dirty="0">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600" dirty="0">
                          <a:latin typeface="Arial" panose="020B0604020202020204" pitchFamily="34" charset="0"/>
                        </a:rPr>
                        <a:t>62501</a:t>
                      </a:r>
                      <a:endParaRPr lang="ru-RU" altLang="en-US" sz="1600" dirty="0">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28575"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90011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spcBef>
                          <a:spcPct val="20000"/>
                        </a:spcBef>
                        <a:buClr>
                          <a:schemeClr val="hlink"/>
                        </a:buClr>
                        <a:buSzPct val="80000"/>
                        <a:buFont typeface="Wingdings" panose="05000000000000000000" pitchFamily="2" charset="2"/>
                        <a:buNone/>
                      </a:pPr>
                      <a:r>
                        <a:rPr sz="1600" dirty="0">
                          <a:latin typeface="Arial" panose="020B0604020202020204" pitchFamily="34" charset="0"/>
                        </a:rPr>
                        <a:t>Көлік және коммуникация саласындағы өзге де қызметтер</a:t>
                      </a:r>
                      <a:endParaRPr lang="ru-RU" altLang="en-US" sz="1600" dirty="0">
                        <a:latin typeface="Arial" panose="020B0604020202020204" pitchFamily="34" charset="0"/>
                      </a:endParaRPr>
                    </a:p>
                  </a:txBody>
                  <a:tcPr marL="91446" marR="91446" marT="45702" marB="45702">
                    <a:lnL w="28575"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rgbClr val="8DC765"/>
                        </a:buClr>
                        <a:buSzPct val="80000"/>
                        <a:buFont typeface="Wingdings" panose="05000000000000000000" pitchFamily="2" charset="2"/>
                        <a:buNone/>
                      </a:pPr>
                      <a:r>
                        <a:rPr sz="1600" dirty="0">
                          <a:solidFill>
                            <a:srgbClr val="000000"/>
                          </a:solidFill>
                          <a:latin typeface="Arial" panose="020B0604020202020204" pitchFamily="34" charset="0"/>
                        </a:rPr>
                        <a:t>10000</a:t>
                      </a:r>
                      <a:endParaRPr lang="ru-RU" altLang="en-US" sz="1600" dirty="0">
                        <a:solidFill>
                          <a:srgbClr val="000000"/>
                        </a:solidFill>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600" dirty="0">
                          <a:latin typeface="Arial" panose="020B0604020202020204" pitchFamily="34" charset="0"/>
                        </a:rPr>
                        <a:t>10000</a:t>
                      </a:r>
                      <a:endParaRPr lang="ru-RU" altLang="en-US" sz="1600" dirty="0">
                        <a:latin typeface="Arial" panose="020B0604020202020204" pitchFamily="34" charset="0"/>
                      </a:endParaRPr>
                    </a:p>
                  </a:txBody>
                  <a:tcPr marL="91451" marR="91451" marT="45714" marB="45714">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600" dirty="0">
                          <a:latin typeface="Arial" panose="020B0604020202020204" pitchFamily="34" charset="0"/>
                        </a:rPr>
                        <a:t>10500</a:t>
                      </a:r>
                      <a:endParaRPr lang="ru-RU" altLang="en-US" sz="1600" dirty="0">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spcBef>
                          <a:spcPct val="20000"/>
                        </a:spcBef>
                        <a:buClr>
                          <a:schemeClr val="hlink"/>
                        </a:buClr>
                        <a:buSzPct val="80000"/>
                        <a:buFont typeface="Wingdings" panose="05000000000000000000" pitchFamily="2" charset="2"/>
                        <a:buNone/>
                      </a:pPr>
                      <a:r>
                        <a:rPr sz="1600" dirty="0">
                          <a:latin typeface="Arial" panose="020B0604020202020204" pitchFamily="34" charset="0"/>
                        </a:rPr>
                        <a:t>11025</a:t>
                      </a:r>
                      <a:endParaRPr lang="ru-RU" altLang="en-US" sz="1600" dirty="0">
                        <a:latin typeface="Arial" panose="020B0604020202020204" pitchFamily="34" charset="0"/>
                      </a:endParaRPr>
                    </a:p>
                  </a:txBody>
                  <a:tcPr marL="91450" marR="91450" marT="45721" marB="45721">
                    <a:lnL w="12700" cap="flat" cmpd="sng">
                      <a:solidFill>
                        <a:sysClr val="background" lastClr="000000">
                          <a:gamma/>
                          <a:invGamma/>
                        </a:sysClr>
                      </a:solidFill>
                      <a:prstDash val="solid"/>
                      <a:headEnd type="none" w="med" len="med"/>
                      <a:tailEnd type="none" w="med" len="med"/>
                    </a:lnL>
                    <a:lnR w="28575"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2575" name="Прямоугольник 4"/>
          <p:cNvSpPr/>
          <p:nvPr/>
        </p:nvSpPr>
        <p:spPr>
          <a:xfrm>
            <a:off x="571500" y="500063"/>
            <a:ext cx="7715250" cy="954087"/>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a:spcBef>
                <a:spcPct val="0"/>
              </a:spcBef>
              <a:buClrTx/>
              <a:buSzTx/>
              <a:buFontTx/>
              <a:buNone/>
            </a:pPr>
            <a:r>
              <a:rPr lang="ru-RU" altLang="ru-RU" sz="2800" dirty="0"/>
              <a:t>Көлік және коммуникация саласында іске асыруға арналған шығыстар</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4"/>
          <p:cNvSpPr txBox="1"/>
          <p:nvPr/>
        </p:nvSpPr>
        <p:spPr>
          <a:xfrm>
            <a:off x="1835150" y="333375"/>
            <a:ext cx="6121400" cy="369888"/>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lgn="ctr">
              <a:spcBef>
                <a:spcPct val="0"/>
              </a:spcBef>
              <a:buClrTx/>
              <a:buSzTx/>
              <a:buNone/>
            </a:pPr>
            <a:r>
              <a:rPr lang="ru-RU" altLang="" sz="1800" b="1" dirty="0">
                <a:solidFill>
                  <a:srgbClr val="000000"/>
                </a:solidFill>
                <a:latin typeface="Times New Roman" panose="02020603050405020304" pitchFamily="18" charset="0"/>
                <a:cs typeface="Times New Roman" panose="02020603050405020304" pitchFamily="18" charset="0"/>
              </a:rPr>
              <a:t>Түсіндірме жазба</a:t>
            </a:r>
            <a:endParaRPr lang="" altLang="" sz="1800" b="1" dirty="0">
              <a:solidFill>
                <a:srgbClr val="000000"/>
              </a:solidFill>
            </a:endParaRPr>
          </a:p>
        </p:txBody>
      </p:sp>
      <p:graphicFrame>
        <p:nvGraphicFramePr>
          <p:cNvPr id="23555" name="Таблица 23554"/>
          <p:cNvGraphicFramePr/>
          <p:nvPr>
            <p:extLst>
              <p:ext uri="{D42A27DB-BD31-4B8C-83A1-F6EECF244321}">
                <p14:modId xmlns:p14="http://schemas.microsoft.com/office/powerpoint/2010/main" val="748184705"/>
              </p:ext>
            </p:extLst>
          </p:nvPr>
        </p:nvGraphicFramePr>
        <p:xfrm>
          <a:off x="1419225" y="1557338"/>
          <a:ext cx="6681788" cy="3168842"/>
        </p:xfrm>
        <a:graphic>
          <a:graphicData uri="http://schemas.openxmlformats.org/drawingml/2006/table">
            <a:tbl>
              <a:tblPr/>
              <a:tblGrid>
                <a:gridCol w="1622425">
                  <a:extLst>
                    <a:ext uri="{9D8B030D-6E8A-4147-A177-3AD203B41FA5}">
                      <a16:colId xmlns:a16="http://schemas.microsoft.com/office/drawing/2014/main" val="20000"/>
                    </a:ext>
                  </a:extLst>
                </a:gridCol>
                <a:gridCol w="4105275">
                  <a:extLst>
                    <a:ext uri="{9D8B030D-6E8A-4147-A177-3AD203B41FA5}">
                      <a16:colId xmlns:a16="http://schemas.microsoft.com/office/drawing/2014/main" val="20001"/>
                    </a:ext>
                  </a:extLst>
                </a:gridCol>
                <a:gridCol w="954088">
                  <a:extLst>
                    <a:ext uri="{9D8B030D-6E8A-4147-A177-3AD203B41FA5}">
                      <a16:colId xmlns:a16="http://schemas.microsoft.com/office/drawing/2014/main" val="20002"/>
                    </a:ext>
                  </a:extLst>
                </a:gridCol>
              </a:tblGrid>
              <a:tr h="127952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kk-KZ" sz="1400" dirty="0">
                          <a:effectLst/>
                          <a:latin typeface="Times New Roman" panose="02020603050405020304" pitchFamily="18" charset="0"/>
                          <a:ea typeface="Times New Roman" panose="02020603050405020304" pitchFamily="18" charset="0"/>
                        </a:rPr>
                        <a:t>02.2.122.007.028</a:t>
                      </a:r>
                      <a:endParaRPr lang="" altLang="" sz="12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lgn="ctr">
                      <a:solidFill>
                        <a:srgbClr val="000000"/>
                      </a:solidFill>
                      <a:prstDash val="solid"/>
                      <a:roun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algn="just">
                        <a:lnSpc>
                          <a:spcPct val="115000"/>
                        </a:lnSpc>
                        <a:spcAft>
                          <a:spcPts val="0"/>
                        </a:spcAft>
                      </a:pPr>
                      <a:r>
                        <a:rPr lang="kk-KZ" sz="1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Аудандық (қалалық) ауқымдағы дала өрттерінің, сондай-ақ мемлекеттік өртке қарсы қызмет органдары құрылмаған елдi мекендерде өрттердің алдын алу және оларды сөндіру жөніндегі іс-шаралар</a:t>
                      </a:r>
                      <a:endParaRPr lang="ru-KZ"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kk-KZ" sz="1400" i="1"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ранцты өрт сөндіргіштерді сатып алуға</a:t>
                      </a:r>
                      <a:endParaRPr lang="ru-K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sz="1400" dirty="0">
                          <a:effectLst/>
                          <a:latin typeface="Times New Roman" panose="02020603050405020304" pitchFamily="18" charset="0"/>
                          <a:ea typeface="Times New Roman" panose="02020603050405020304" pitchFamily="18" charset="0"/>
                        </a:rPr>
                        <a:t>1 241</a:t>
                      </a:r>
                      <a:endParaRPr lang="" altLang="" sz="1200" dirty="0">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6835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ru-RU" sz="1400" dirty="0">
                          <a:effectLst/>
                          <a:latin typeface="Times New Roman" panose="02020603050405020304" pitchFamily="18" charset="0"/>
                          <a:ea typeface="Times New Roman" panose="02020603050405020304" pitchFamily="18" charset="0"/>
                        </a:rPr>
                        <a:t>07.2.810.028.028</a:t>
                      </a:r>
                      <a:endParaRPr lang="" altLang="" sz="12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lgn="ctr">
                      <a:solidFill>
                        <a:srgbClr val="000000"/>
                      </a:solidFill>
                      <a:prstDash val="solid"/>
                      <a:roun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a:lnSpc>
                          <a:spcPct val="115000"/>
                        </a:lnSpc>
                        <a:spcAft>
                          <a:spcPts val="0"/>
                        </a:spcAft>
                      </a:pPr>
                      <a:r>
                        <a:rPr lang="ru-RU" sz="1400" dirty="0" err="1">
                          <a:effectLst/>
                          <a:latin typeface="Times New Roman" panose="02020603050405020304" pitchFamily="18" charset="0"/>
                          <a:ea typeface="Times New Roman" panose="02020603050405020304" pitchFamily="18" charset="0"/>
                          <a:cs typeface="Times New Roman" panose="02020603050405020304" pitchFamily="18" charset="0"/>
                        </a:rPr>
                        <a:t>Коммуналдық</a:t>
                      </a: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ea typeface="Times New Roman" panose="02020603050405020304" pitchFamily="18" charset="0"/>
                          <a:cs typeface="Times New Roman" panose="02020603050405020304" pitchFamily="18" charset="0"/>
                        </a:rPr>
                        <a:t>шаруашылығын</a:t>
                      </a: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ea typeface="Times New Roman" panose="02020603050405020304" pitchFamily="18" charset="0"/>
                          <a:cs typeface="Times New Roman" panose="02020603050405020304" pitchFamily="18" charset="0"/>
                        </a:rPr>
                        <a:t>дамыту</a:t>
                      </a:r>
                      <a:endParaRPr lang="ru-KZ"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sz="1400" i="1" dirty="0">
                          <a:effectLst/>
                          <a:latin typeface="Times New Roman" panose="02020603050405020304" pitchFamily="18" charset="0"/>
                          <a:ea typeface="Times New Roman" panose="02020603050405020304" pitchFamily="18" charset="0"/>
                          <a:cs typeface="Times New Roman" panose="02020603050405020304" pitchFamily="18" charset="0"/>
                        </a:rPr>
                        <a:t>Облыстық бюджетті нақтылау барысында </a:t>
                      </a:r>
                      <a:r>
                        <a:rPr lang="ru-RU" sz="1400" i="1" dirty="0" err="1">
                          <a:effectLst/>
                          <a:latin typeface="Times New Roman" panose="02020603050405020304" pitchFamily="18" charset="0"/>
                          <a:ea typeface="Times New Roman" panose="02020603050405020304" pitchFamily="18" charset="0"/>
                          <a:cs typeface="Times New Roman" panose="02020603050405020304" pitchFamily="18" charset="0"/>
                        </a:rPr>
                        <a:t>Шарбақты</a:t>
                      </a:r>
                      <a:r>
                        <a:rPr lang="ru-RU" sz="14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i="1" dirty="0" err="1">
                          <a:effectLst/>
                          <a:latin typeface="Times New Roman" panose="02020603050405020304" pitchFamily="18" charset="0"/>
                          <a:ea typeface="Times New Roman" panose="02020603050405020304" pitchFamily="18" charset="0"/>
                          <a:cs typeface="Times New Roman" panose="02020603050405020304" pitchFamily="18" charset="0"/>
                        </a:rPr>
                        <a:t>және</a:t>
                      </a:r>
                      <a:r>
                        <a:rPr lang="ru-RU" sz="14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i="1" dirty="0" err="1">
                          <a:effectLst/>
                          <a:latin typeface="Times New Roman" panose="02020603050405020304" pitchFamily="18" charset="0"/>
                          <a:ea typeface="Times New Roman" panose="02020603050405020304" pitchFamily="18" charset="0"/>
                          <a:cs typeface="Times New Roman" panose="02020603050405020304" pitchFamily="18" charset="0"/>
                        </a:rPr>
                        <a:t>Тосағаш</a:t>
                      </a:r>
                      <a:r>
                        <a:rPr lang="ru-RU" sz="14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i="1" dirty="0" err="1">
                          <a:effectLst/>
                          <a:latin typeface="Times New Roman" panose="02020603050405020304" pitchFamily="18" charset="0"/>
                          <a:ea typeface="Times New Roman" panose="02020603050405020304" pitchFamily="18" charset="0"/>
                          <a:cs typeface="Times New Roman" panose="02020603050405020304" pitchFamily="18" charset="0"/>
                        </a:rPr>
                        <a:t>ауылдарында</a:t>
                      </a:r>
                      <a:r>
                        <a:rPr lang="ru-RU" sz="1400" i="1" dirty="0">
                          <a:effectLst/>
                          <a:latin typeface="Times New Roman" panose="02020603050405020304" pitchFamily="18" charset="0"/>
                          <a:ea typeface="Times New Roman" panose="02020603050405020304" pitchFamily="18" charset="0"/>
                          <a:cs typeface="Times New Roman" panose="02020603050405020304" pitchFamily="18" charset="0"/>
                        </a:rPr>
                        <a:t> КТПН-10/0,4 </a:t>
                      </a:r>
                      <a:r>
                        <a:rPr lang="ru-RU" sz="1400" i="1" dirty="0" err="1">
                          <a:effectLst/>
                          <a:latin typeface="Times New Roman" panose="02020603050405020304" pitchFamily="18" charset="0"/>
                          <a:ea typeface="Times New Roman" panose="02020603050405020304" pitchFamily="18" charset="0"/>
                          <a:cs typeface="Times New Roman" panose="02020603050405020304" pitchFamily="18" charset="0"/>
                        </a:rPr>
                        <a:t>кВ</a:t>
                      </a:r>
                      <a:r>
                        <a:rPr lang="ru-RU" sz="14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i="1" dirty="0" err="1">
                          <a:effectLst/>
                          <a:latin typeface="Times New Roman" panose="02020603050405020304" pitchFamily="18" charset="0"/>
                          <a:ea typeface="Times New Roman" panose="02020603050405020304" pitchFamily="18" charset="0"/>
                          <a:cs typeface="Times New Roman" panose="02020603050405020304" pitchFamily="18" charset="0"/>
                        </a:rPr>
                        <a:t>орната</a:t>
                      </a:r>
                      <a:r>
                        <a:rPr lang="ru-RU" sz="14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i="1" dirty="0" err="1">
                          <a:effectLst/>
                          <a:latin typeface="Times New Roman" panose="02020603050405020304" pitchFamily="18" charset="0"/>
                          <a:ea typeface="Times New Roman" panose="02020603050405020304" pitchFamily="18" charset="0"/>
                          <a:cs typeface="Times New Roman" panose="02020603050405020304" pitchFamily="18" charset="0"/>
                        </a:rPr>
                        <a:t>отырып</a:t>
                      </a:r>
                      <a:r>
                        <a:rPr lang="ru-RU" sz="1400" i="1" dirty="0">
                          <a:effectLst/>
                          <a:latin typeface="Times New Roman" panose="02020603050405020304" pitchFamily="18" charset="0"/>
                          <a:ea typeface="Times New Roman" panose="02020603050405020304" pitchFamily="18" charset="0"/>
                          <a:cs typeface="Times New Roman" panose="02020603050405020304" pitchFamily="18" charset="0"/>
                        </a:rPr>
                        <a:t>, "Шарбақты-2" 110/35/10 </a:t>
                      </a:r>
                      <a:r>
                        <a:rPr lang="ru-RU" sz="1400" i="1" dirty="0" err="1">
                          <a:effectLst/>
                          <a:latin typeface="Times New Roman" panose="02020603050405020304" pitchFamily="18" charset="0"/>
                          <a:ea typeface="Times New Roman" panose="02020603050405020304" pitchFamily="18" charset="0"/>
                          <a:cs typeface="Times New Roman" panose="02020603050405020304" pitchFamily="18" charset="0"/>
                        </a:rPr>
                        <a:t>кВ</a:t>
                      </a:r>
                      <a:r>
                        <a:rPr lang="ru-RU" sz="1400" i="1" dirty="0">
                          <a:effectLst/>
                          <a:latin typeface="Times New Roman" panose="02020603050405020304" pitchFamily="18" charset="0"/>
                          <a:ea typeface="Times New Roman" panose="02020603050405020304" pitchFamily="18" charset="0"/>
                          <a:cs typeface="Times New Roman" panose="02020603050405020304" pitchFamily="18" charset="0"/>
                        </a:rPr>
                        <a:t> ӘЖ - 10 </a:t>
                      </a:r>
                      <a:r>
                        <a:rPr lang="ru-RU" sz="1400" i="1" dirty="0" err="1">
                          <a:effectLst/>
                          <a:latin typeface="Times New Roman" panose="02020603050405020304" pitchFamily="18" charset="0"/>
                          <a:ea typeface="Times New Roman" panose="02020603050405020304" pitchFamily="18" charset="0"/>
                          <a:cs typeface="Times New Roman" panose="02020603050405020304" pitchFamily="18" charset="0"/>
                        </a:rPr>
                        <a:t>кВ</a:t>
                      </a:r>
                      <a:r>
                        <a:rPr lang="ru-RU" sz="1400" i="1" dirty="0">
                          <a:effectLst/>
                          <a:latin typeface="Times New Roman" panose="02020603050405020304" pitchFamily="18" charset="0"/>
                          <a:ea typeface="Times New Roman" panose="02020603050405020304" pitchFamily="18" charset="0"/>
                          <a:cs typeface="Times New Roman" panose="02020603050405020304" pitchFamily="18" charset="0"/>
                        </a:rPr>
                        <a:t> Ф-1 ҚС салу</a:t>
                      </a:r>
                      <a:r>
                        <a:rPr lang="kk-KZ" sz="1400" i="1" dirty="0">
                          <a:effectLst/>
                          <a:latin typeface="Times New Roman" panose="02020603050405020304" pitchFamily="18" charset="0"/>
                          <a:ea typeface="Times New Roman" panose="02020603050405020304" pitchFamily="18" charset="0"/>
                          <a:cs typeface="Times New Roman" panose="02020603050405020304" pitchFamily="18" charset="0"/>
                        </a:rPr>
                        <a:t>ға бұрын бөлінген қаражат секвестрленді</a:t>
                      </a:r>
                      <a:endParaRPr lang="ru-K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lgn="ctr">
                      <a:solidFill>
                        <a:srgbClr val="000000"/>
                      </a:solidFill>
                      <a:prstDash val="solid"/>
                      <a:roun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sz="1400" b="0" dirty="0">
                          <a:effectLst/>
                          <a:latin typeface="Times New Roman" panose="02020603050405020304" pitchFamily="18" charset="0"/>
                          <a:ea typeface="Times New Roman" panose="02020603050405020304" pitchFamily="18" charset="0"/>
                        </a:rPr>
                        <a:t>-591 722</a:t>
                      </a:r>
                      <a:endParaRPr lang="" altLang="" sz="1200" b="0" dirty="0">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558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r>
                        <a:rPr lang="ru-RU" altLang="" sz="1400" dirty="0">
                          <a:latin typeface="Times New Roman" panose="02020603050405020304" pitchFamily="18" charset="0"/>
                          <a:cs typeface="Times New Roman" panose="02020603050405020304" pitchFamily="18" charset="0"/>
                        </a:rPr>
                        <a:t> </a:t>
                      </a:r>
                      <a:endParaRPr lang="" altLang="" sz="12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r" eaLnBrk="1" hangingPunct="1">
                        <a:buNone/>
                      </a:pPr>
                      <a:r>
                        <a:rPr lang="ru-RU" altLang="" sz="1400" b="1" dirty="0">
                          <a:latin typeface="Times New Roman" panose="02020603050405020304" pitchFamily="18" charset="0"/>
                          <a:cs typeface="Times New Roman" panose="02020603050405020304" pitchFamily="18" charset="0"/>
                        </a:rPr>
                        <a:t>Барлығы:</a:t>
                      </a:r>
                      <a:endParaRPr lang="" altLang="" sz="1200" dirty="0">
                        <a:latin typeface="Times New Roman" panose="02020603050405020304" pitchFamily="18" charset="0"/>
                        <a:ea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algn="ctr">
                        <a:lnSpc>
                          <a:spcPct val="115000"/>
                        </a:lnSpc>
                        <a:spcAft>
                          <a:spcPts val="0"/>
                        </a:spcAft>
                      </a:pPr>
                      <a:r>
                        <a:rPr lang="kk-KZ" sz="1400" b="1" dirty="0">
                          <a:effectLst/>
                          <a:latin typeface="Times New Roman" panose="02020603050405020304" pitchFamily="18" charset="0"/>
                          <a:ea typeface="Times New Roman" panose="02020603050405020304" pitchFamily="18" charset="0"/>
                          <a:cs typeface="Times New Roman" panose="02020603050405020304" pitchFamily="18" charset="0"/>
                        </a:rPr>
                        <a:t>-590 481</a:t>
                      </a:r>
                      <a:endParaRPr lang="ru-K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3573" name="Rectangle 60"/>
          <p:cNvSpPr/>
          <p:nvPr/>
        </p:nvSpPr>
        <p:spPr>
          <a:xfrm>
            <a:off x="1419225" y="1087438"/>
            <a:ext cx="9688513" cy="214312"/>
          </a:xfrm>
          <a:prstGeom prst="rect">
            <a:avLst/>
          </a:prstGeom>
          <a:noFill/>
          <a:ln w="9525">
            <a:noFill/>
          </a:ln>
        </p:spPr>
        <p:txBody>
          <a:bodyPr lIns="0" tIns="0" rIns="0" bIns="0" anchor="ctr" anchorCtr="0">
            <a:spAutoFit/>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marL="0" lvl="0" indent="0">
              <a:spcBef>
                <a:spcPct val="0"/>
              </a:spcBef>
              <a:buClrTx/>
              <a:buSzTx/>
              <a:buNone/>
              <a:tabLst>
                <a:tab pos="539750" algn="l"/>
                <a:tab pos="630555" algn="l"/>
                <a:tab pos="5940425" algn="l"/>
              </a:tabLst>
            </a:pPr>
            <a:r>
              <a:rPr lang="" altLang="" sz="1400" dirty="0">
                <a:solidFill>
                  <a:srgbClr val="000000"/>
                </a:solidFill>
                <a:cs typeface="Times New Roman" panose="02020603050405020304" pitchFamily="18" charset="0"/>
              </a:rPr>
              <a:t>1. </a:t>
            </a:r>
            <a:r>
              <a:rPr lang="kk-KZ" sz="1400" dirty="0">
                <a:latin typeface="Times New Roman" panose="02020603050405020304" pitchFamily="18" charset="0"/>
                <a:ea typeface="Times New Roman" panose="02020603050405020304" pitchFamily="18" charset="0"/>
              </a:rPr>
              <a:t>Облыстық бюджетті нақтылау кезінде трансферттердің түзетілуін ескеру</a:t>
            </a:r>
            <a:r>
              <a:rPr lang="ru-RU" altLang="" sz="1400" dirty="0">
                <a:solidFill>
                  <a:srgbClr val="000000"/>
                </a:solidFill>
                <a:cs typeface="Times New Roman" panose="02020603050405020304" pitchFamily="18" charset="0"/>
              </a:rPr>
              <a:t>:</a:t>
            </a:r>
            <a:endParaRPr lang="ru-RU" altLang="" sz="1800" dirty="0">
              <a:solidFill>
                <a:srgbClr val="000000"/>
              </a:solidFill>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угольник 2"/>
          <p:cNvSpPr/>
          <p:nvPr/>
        </p:nvSpPr>
        <p:spPr>
          <a:xfrm>
            <a:off x="827088" y="258763"/>
            <a:ext cx="7345362" cy="1006429"/>
          </a:xfrm>
          <a:prstGeom prst="rect">
            <a:avLst/>
          </a:prstGeom>
          <a:noFill/>
          <a:ln w="9525">
            <a:noFill/>
          </a:ln>
        </p:spPr>
        <p:txBody>
          <a:bodyPr>
            <a:spAutoFit/>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stStyle>
          <a:p>
            <a:pPr algn="just">
              <a:lnSpc>
                <a:spcPct val="115000"/>
              </a:lnSpc>
              <a:spcAft>
                <a:spcPts val="0"/>
              </a:spcAft>
              <a:tabLst>
                <a:tab pos="630555" algn="l"/>
              </a:tabLst>
            </a:pPr>
            <a:r>
              <a:rPr lang="" altLang="" sz="1800" dirty="0">
                <a:solidFill>
                  <a:srgbClr val="000000"/>
                </a:solidFill>
                <a:latin typeface="Times New Roman" panose="02020603050405020304" pitchFamily="18" charset="0"/>
                <a:cs typeface="Times New Roman" panose="02020603050405020304" pitchFamily="18" charset="0"/>
              </a:rPr>
              <a:t>2. </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Облыстық бюджетті нақтылауға сәйкес бюджет </a:t>
            </a:r>
            <a:r>
              <a:rPr lang="kk-KZ" sz="1800" dirty="0">
                <a:latin typeface="Times New Roman" panose="02020603050405020304" pitchFamily="18" charset="0"/>
                <a:ea typeface="Calibri" panose="020F0502020204030204" pitchFamily="34" charset="0"/>
                <a:cs typeface="Times New Roman" panose="02020603050405020304" pitchFamily="18" charset="0"/>
              </a:rPr>
              <a:t>кіріс бөлігін түзету жүргізу</a:t>
            </a:r>
            <a:r>
              <a:rPr lang="kk-KZ" sz="1800" dirty="0">
                <a:latin typeface="Times New Roman" panose="02020603050405020304" pitchFamily="18" charset="0"/>
                <a:ea typeface="Times New Roman" panose="02020603050405020304" pitchFamily="18" charset="0"/>
                <a:cs typeface="Times New Roman" panose="02020603050405020304" pitchFamily="18" charset="0"/>
              </a:rPr>
              <a:t>:</a:t>
            </a:r>
            <a:endParaRPr lang="ru-KZ" sz="1400" dirty="0">
              <a:latin typeface="Calibri" panose="020F0502020204030204" pitchFamily="34" charset="0"/>
              <a:ea typeface="Calibri" panose="020F0502020204030204" pitchFamily="34" charset="0"/>
              <a:cs typeface="Times New Roman" panose="02020603050405020304" pitchFamily="18" charset="0"/>
            </a:endParaRPr>
          </a:p>
          <a:p>
            <a:pPr marL="0" lvl="0" indent="0">
              <a:spcBef>
                <a:spcPct val="0"/>
              </a:spcBef>
              <a:buClrTx/>
              <a:buSzTx/>
              <a:buFontTx/>
              <a:buNone/>
            </a:pPr>
            <a:endParaRPr lang="" altLang="" sz="1800" dirty="0">
              <a:solidFill>
                <a:srgbClr val="000000"/>
              </a:solidFill>
            </a:endParaRPr>
          </a:p>
        </p:txBody>
      </p:sp>
      <p:graphicFrame>
        <p:nvGraphicFramePr>
          <p:cNvPr id="24579" name="Таблица 24578"/>
          <p:cNvGraphicFramePr/>
          <p:nvPr>
            <p:extLst>
              <p:ext uri="{D42A27DB-BD31-4B8C-83A1-F6EECF244321}">
                <p14:modId xmlns:p14="http://schemas.microsoft.com/office/powerpoint/2010/main" val="2499121378"/>
              </p:ext>
            </p:extLst>
          </p:nvPr>
        </p:nvGraphicFramePr>
        <p:xfrm>
          <a:off x="251520" y="904875"/>
          <a:ext cx="8640959" cy="5722271"/>
        </p:xfrm>
        <a:graphic>
          <a:graphicData uri="http://schemas.openxmlformats.org/drawingml/2006/table">
            <a:tbl>
              <a:tblPr/>
              <a:tblGrid>
                <a:gridCol w="772243">
                  <a:extLst>
                    <a:ext uri="{9D8B030D-6E8A-4147-A177-3AD203B41FA5}">
                      <a16:colId xmlns:a16="http://schemas.microsoft.com/office/drawing/2014/main" val="20000"/>
                    </a:ext>
                  </a:extLst>
                </a:gridCol>
                <a:gridCol w="6242583">
                  <a:extLst>
                    <a:ext uri="{9D8B030D-6E8A-4147-A177-3AD203B41FA5}">
                      <a16:colId xmlns:a16="http://schemas.microsoft.com/office/drawing/2014/main" val="20001"/>
                    </a:ext>
                  </a:extLst>
                </a:gridCol>
                <a:gridCol w="1626133">
                  <a:extLst>
                    <a:ext uri="{9D8B030D-6E8A-4147-A177-3AD203B41FA5}">
                      <a16:colId xmlns:a16="http://schemas.microsoft.com/office/drawing/2014/main" val="20002"/>
                    </a:ext>
                  </a:extLst>
                </a:gridCol>
              </a:tblGrid>
              <a:tr h="63658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 altLang="" sz="1100" dirty="0">
                          <a:latin typeface="Times New Roman" panose="02020603050405020304" pitchFamily="18" charset="0"/>
                          <a:cs typeface="Times New Roman" panose="02020603050405020304" pitchFamily="18" charset="0"/>
                        </a:rPr>
                        <a:t>101111</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ru-RU" altLang="" sz="1100" dirty="0">
                          <a:latin typeface="Times New Roman" panose="02020603050405020304" pitchFamily="18" charset="0"/>
                          <a:cs typeface="Times New Roman" panose="02020603050405020304" pitchFamily="18" charset="0"/>
                        </a:rPr>
                        <a:t>Ірі кәсіпкерлік субъектілерінен және мұнай секторы ұйымдарынан түсетін түсімдерді қоспағанда, заңды тұлғалардан алынатын корпоративтік табыс салығы</a:t>
                      </a:r>
                    </a:p>
                    <a:p>
                      <a:pPr lvl="0" algn="just" eaLnBrk="1" hangingPunct="1">
                        <a:buNone/>
                      </a:pPr>
                      <a:r>
                        <a:rPr lang="ru-RU" altLang="" sz="1100" i="1" dirty="0">
                          <a:latin typeface="Times New Roman" panose="02020603050405020304" pitchFamily="18" charset="0"/>
                          <a:cs typeface="Times New Roman" panose="02020603050405020304" pitchFamily="18" charset="0"/>
                        </a:rPr>
                        <a:t>(нақты түсім)</a:t>
                      </a:r>
                      <a:endParaRPr lang="" altLang="" sz="1000" i="1" dirty="0">
                        <a:latin typeface="Times New Roman" panose="02020603050405020304" pitchFamily="18" charset="0"/>
                        <a:ea typeface="Times New Roman" panose="02020603050405020304" pitchFamily="18" charset="0"/>
                      </a:endParaRPr>
                    </a:p>
                  </a:txBody>
                  <a:tcPr marL="28389" marR="28389" marT="0"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217</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258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 altLang="" sz="1100" dirty="0">
                          <a:latin typeface="Times New Roman" panose="02020603050405020304" pitchFamily="18" charset="0"/>
                          <a:cs typeface="Times New Roman" panose="02020603050405020304" pitchFamily="18" charset="0"/>
                        </a:rPr>
                        <a:t>101201</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ru-RU" altLang="" sz="1100" dirty="0">
                          <a:latin typeface="Times New Roman" panose="02020603050405020304" pitchFamily="18" charset="0"/>
                          <a:cs typeface="Times New Roman" panose="02020603050405020304" pitchFamily="18" charset="0"/>
                        </a:rPr>
                        <a:t>Төлем көзінен салық салынатын табыстардан ұсталатын жеке табыс салығы </a:t>
                      </a:r>
                    </a:p>
                    <a:p>
                      <a:pPr lvl="0" algn="just" eaLnBrk="1" hangingPunct="1">
                        <a:buNone/>
                      </a:pPr>
                      <a:r>
                        <a:rPr lang="ru-RU" altLang="" sz="1100" i="1" dirty="0">
                          <a:latin typeface="Times New Roman" panose="02020603050405020304" pitchFamily="18" charset="0"/>
                          <a:cs typeface="Times New Roman" panose="02020603050405020304" pitchFamily="18" charset="0"/>
                        </a:rPr>
                        <a:t>(күтілетін орындалмау)</a:t>
                      </a:r>
                      <a:endParaRPr lang="" altLang="" sz="1000" i="1" dirty="0">
                        <a:latin typeface="Times New Roman" panose="02020603050405020304" pitchFamily="18" charset="0"/>
                        <a:ea typeface="Times New Roman" panose="02020603050405020304" pitchFamily="18" charset="0"/>
                      </a:endParaRPr>
                    </a:p>
                  </a:txBody>
                  <a:tcPr marL="28389" marR="28389" marT="0"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 altLang="" sz="1100" dirty="0">
                          <a:latin typeface="Times New Roman" panose="02020603050405020304" pitchFamily="18" charset="0"/>
                          <a:cs typeface="Times New Roman" panose="02020603050405020304" pitchFamily="18" charset="0"/>
                        </a:rPr>
                        <a:t>-</a:t>
                      </a:r>
                      <a:r>
                        <a:rPr lang="kk-KZ" altLang="" sz="1100" dirty="0">
                          <a:latin typeface="Times New Roman" panose="02020603050405020304" pitchFamily="18" charset="0"/>
                          <a:cs typeface="Times New Roman" panose="02020603050405020304" pitchFamily="18" charset="0"/>
                        </a:rPr>
                        <a:t>47 625</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958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 altLang="" sz="1100" dirty="0">
                          <a:latin typeface="Times New Roman" panose="02020603050405020304" pitchFamily="18" charset="0"/>
                          <a:cs typeface="Times New Roman" panose="02020603050405020304" pitchFamily="18" charset="0"/>
                        </a:rPr>
                        <a:t>101205</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ru-RU" altLang="" sz="1100" dirty="0">
                          <a:latin typeface="Times New Roman" panose="02020603050405020304" pitchFamily="18" charset="0"/>
                          <a:cs typeface="Times New Roman" panose="02020603050405020304" pitchFamily="18" charset="0"/>
                        </a:rPr>
                        <a:t>Төлем көзінен салық салынбайтын шетел азаматтарының табыстарынан ұсталатын жеке табыс салығы</a:t>
                      </a:r>
                    </a:p>
                    <a:p>
                      <a:pPr lvl="0" algn="just" eaLnBrk="1" hangingPunct="1">
                        <a:buNone/>
                      </a:pPr>
                      <a:r>
                        <a:rPr lang="ru-RU" altLang="" sz="1100" i="1" dirty="0">
                          <a:latin typeface="Times New Roman" panose="02020603050405020304" pitchFamily="18" charset="0"/>
                          <a:cs typeface="Times New Roman" panose="02020603050405020304" pitchFamily="18" charset="0"/>
                        </a:rPr>
                        <a:t>(нақты түсім)</a:t>
                      </a:r>
                      <a:endParaRPr lang="" altLang="" sz="1000" i="1" dirty="0">
                        <a:latin typeface="Times New Roman" panose="02020603050405020304" pitchFamily="18" charset="0"/>
                        <a:ea typeface="Times New Roman" panose="02020603050405020304" pitchFamily="18" charset="0"/>
                      </a:endParaRPr>
                    </a:p>
                  </a:txBody>
                  <a:tcPr marL="28389" marR="28389" marT="0"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537</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4962">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 altLang="" sz="1100" dirty="0">
                          <a:latin typeface="Times New Roman" panose="02020603050405020304" pitchFamily="18" charset="0"/>
                          <a:cs typeface="Times New Roman" panose="02020603050405020304" pitchFamily="18" charset="0"/>
                        </a:rPr>
                        <a:t>103101</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ru-RU" altLang="" sz="1100" dirty="0">
                          <a:latin typeface="Times New Roman" panose="02020603050405020304" pitchFamily="18" charset="0"/>
                          <a:cs typeface="Times New Roman" panose="02020603050405020304" pitchFamily="18" charset="0"/>
                        </a:rPr>
                        <a:t>Әлеуметтік салық</a:t>
                      </a:r>
                    </a:p>
                    <a:p>
                      <a:pPr lvl="0" algn="just" eaLnBrk="1" hangingPunct="1">
                        <a:buNone/>
                      </a:pPr>
                      <a:r>
                        <a:rPr lang="ru-RU" altLang="" sz="1100" i="1" dirty="0">
                          <a:latin typeface="Times New Roman" panose="02020603050405020304" pitchFamily="18" charset="0"/>
                          <a:cs typeface="Times New Roman" panose="02020603050405020304" pitchFamily="18" charset="0"/>
                        </a:rPr>
                        <a:t>(қабылдау нормативінің өзгеруі)</a:t>
                      </a:r>
                      <a:endParaRPr lang="" altLang="" sz="1000" i="1" dirty="0">
                        <a:latin typeface="Times New Roman" panose="02020603050405020304" pitchFamily="18" charset="0"/>
                        <a:ea typeface="Times New Roman" panose="02020603050405020304" pitchFamily="18" charset="0"/>
                      </a:endParaRPr>
                    </a:p>
                  </a:txBody>
                  <a:tcPr marL="28389" marR="28389" marT="0"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35 924</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2050">
                <a:tc>
                  <a:txBody>
                    <a:bodyPr/>
                    <a:lstStyle/>
                    <a:p>
                      <a:pPr lvl="0" algn="just" eaLnBrk="1" hangingPunct="1">
                        <a:buNone/>
                      </a:pPr>
                      <a:r>
                        <a:rPr lang="kk-KZ" altLang="" sz="1000" dirty="0">
                          <a:latin typeface="Times New Roman" panose="02020603050405020304" pitchFamily="18" charset="0"/>
                          <a:ea typeface="Times New Roman" panose="02020603050405020304" pitchFamily="18" charset="0"/>
                        </a:rPr>
                        <a:t>105315</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lgn="ctr">
                      <a:solidFill>
                        <a:srgbClr val="000000"/>
                      </a:solidFill>
                      <a:prstDash val="solid"/>
                      <a:round/>
                      <a:headEnd type="none" w="med" len="med"/>
                      <a:tailEnd type="none" w="med" len="med"/>
                    </a:lnR>
                    <a:lnT w="12700" cap="flat" cmpd="sng">
                      <a:solidFill>
                        <a:srgbClr val="000000"/>
                      </a:solidFill>
                      <a:prstDash val="soli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just">
                        <a:lnSpc>
                          <a:spcPct val="115000"/>
                        </a:lnSpc>
                        <a:spcAft>
                          <a:spcPts val="0"/>
                        </a:spcAft>
                      </a:pPr>
                      <a:r>
                        <a:rPr lang="kk-KZ"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Жер учаскелерін пайдаланғаны үшін төлемақы </a:t>
                      </a:r>
                      <a:endParaRPr lang="ru-KZ" sz="800" dirty="0">
                        <a:effectLst/>
                        <a:latin typeface="Calibri" panose="020F0502020204030204" pitchFamily="34" charset="0"/>
                        <a:ea typeface="Calibri" panose="020F0502020204030204" pitchFamily="34" charset="0"/>
                        <a:cs typeface="Times New Roman" panose="02020603050405020304" pitchFamily="18" charset="0"/>
                      </a:endParaRPr>
                    </a:p>
                    <a:p>
                      <a:r>
                        <a:rPr lang="kk-KZ" sz="1000" i="1" dirty="0">
                          <a:effectLst/>
                          <a:latin typeface="Times New Roman" panose="02020603050405020304" pitchFamily="18" charset="0"/>
                          <a:ea typeface="Calibri" panose="020F0502020204030204" pitchFamily="34" charset="0"/>
                        </a:rPr>
                        <a:t>(жоспардың орындалмауы)</a:t>
                      </a:r>
                      <a:endParaRPr lang="" altLang="" sz="1000" i="1" dirty="0">
                        <a:latin typeface="Times New Roman" panose="02020603050405020304" pitchFamily="18" charset="0"/>
                        <a:ea typeface="Times New Roman" panose="02020603050405020304" pitchFamily="18" charset="0"/>
                      </a:endParaRPr>
                    </a:p>
                  </a:txBody>
                  <a:tcPr marL="28389" marR="2838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solidFill>
                        <a:srgbClr val="000000"/>
                      </a:solidFill>
                      <a:prstDash val="soli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lvl="0" algn="ctr" eaLnBrk="1" hangingPunct="1">
                        <a:buNone/>
                      </a:pPr>
                      <a:r>
                        <a:rPr lang="kk-KZ" altLang="" sz="1000" dirty="0">
                          <a:latin typeface="Times New Roman" panose="02020603050405020304" pitchFamily="18" charset="0"/>
                          <a:ea typeface="Times New Roman" panose="02020603050405020304" pitchFamily="18" charset="0"/>
                        </a:rPr>
                        <a:t>-736</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lgn="ctr">
                      <a:solidFill>
                        <a:srgbClr val="000000"/>
                      </a:solidFill>
                      <a:prstDash val="solid"/>
                      <a:roun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25344116"/>
                  </a:ext>
                </a:extLst>
              </a:tr>
              <a:tr h="50958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 altLang="" sz="1100" dirty="0">
                          <a:latin typeface="Times New Roman" panose="02020603050405020304" pitchFamily="18" charset="0"/>
                          <a:cs typeface="Times New Roman" panose="02020603050405020304" pitchFamily="18" charset="0"/>
                        </a:rPr>
                        <a:t>105402</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ru-RU" altLang="" sz="1100" dirty="0">
                          <a:latin typeface="Times New Roman" panose="02020603050405020304" pitchFamily="18" charset="0"/>
                          <a:cs typeface="Times New Roman" panose="02020603050405020304" pitchFamily="18" charset="0"/>
                        </a:rPr>
                        <a:t>Жекелеген қызмет түрлерімен айналысу құқығы үшін алым (жекелеген қызмет түрлерімен айналысуға лицензия беру үшін алым)</a:t>
                      </a:r>
                    </a:p>
                    <a:p>
                      <a:pPr lvl="0" algn="just" eaLnBrk="1" hangingPunct="1">
                        <a:buNone/>
                      </a:pPr>
                      <a:r>
                        <a:rPr lang="ru-RU" altLang="" sz="1100" i="1" dirty="0">
                          <a:latin typeface="Times New Roman" panose="02020603050405020304" pitchFamily="18" charset="0"/>
                          <a:cs typeface="Times New Roman" panose="02020603050405020304" pitchFamily="18" charset="0"/>
                        </a:rPr>
                        <a:t>(нақты түсім)</a:t>
                      </a:r>
                      <a:endParaRPr lang="" altLang="" sz="1000" i="1" dirty="0">
                        <a:latin typeface="Times New Roman" panose="02020603050405020304" pitchFamily="18" charset="0"/>
                        <a:ea typeface="Times New Roman" panose="02020603050405020304" pitchFamily="18" charset="0"/>
                      </a:endParaRPr>
                    </a:p>
                  </a:txBody>
                  <a:tcPr marL="28389" marR="28389" marT="0"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44</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258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201508</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ru-RU" altLang="" sz="1000">
                          <a:latin typeface="Times New Roman" panose="02020603050405020304" pitchFamily="18" charset="0"/>
                          <a:cs typeface="Times New Roman" panose="02020603050405020304" pitchFamily="18" charset="0"/>
                        </a:rPr>
                        <a:t>Аудандық маңызы бар қала, ауыл, кент, ауылдық округ әкімдерінің басқаруындағы, ауданның (облыстық маңызы бар қаланың) коммуналдық меншігінің мүлкін жалға беруден түсетін кірістерді қоспағанда, ауданның (облыстық маңызы бар қаланың) коммуналдық меншігінің мүлкін жалға беруден түсетін кірістер (нақты түсім)</a:t>
                      </a:r>
                      <a:endParaRPr lang="" altLang="" sz="1000" i="1" dirty="0">
                        <a:latin typeface="Times New Roman" panose="02020603050405020304" pitchFamily="18" charset="0"/>
                        <a:ea typeface="Times New Roman" panose="02020603050405020304" pitchFamily="18" charset="0"/>
                      </a:endParaRPr>
                    </a:p>
                  </a:txBody>
                  <a:tcPr marL="28389" marR="28389" marT="0"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85</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258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201509</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kk-KZ" sz="1100" dirty="0">
                          <a:solidFill>
                            <a:srgbClr val="000000"/>
                          </a:solidFill>
                          <a:effectLst/>
                          <a:latin typeface="Times New Roman" panose="02020603050405020304" pitchFamily="18" charset="0"/>
                          <a:ea typeface="Calibri" panose="020F0502020204030204" pitchFamily="34" charset="0"/>
                        </a:rPr>
                        <a:t>Аудандық маңызы бар қала, ауыл, кент, ауылдық округ әкімдерінің басқаруындағы мемлекеттік мүлікті жалға беруден түсетін кірістерді қоспағанда ауданның (облыстық маңызы бар қаланың) коммуналдық меншігіндегі тұрғын үй қорынан үйлердi жалға беруден түсетін кірістер </a:t>
                      </a:r>
                      <a:r>
                        <a:rPr lang="kk-KZ" sz="1100" i="1" dirty="0">
                          <a:effectLst/>
                          <a:latin typeface="Times New Roman" panose="02020603050405020304" pitchFamily="18" charset="0"/>
                          <a:ea typeface="Calibri" panose="020F0502020204030204" pitchFamily="34" charset="0"/>
                        </a:rPr>
                        <a:t>(жоспардың орындалмауы)</a:t>
                      </a:r>
                      <a:endParaRPr lang="" altLang="" sz="1000" i="1" dirty="0">
                        <a:latin typeface="Times New Roman" panose="02020603050405020304" pitchFamily="18" charset="0"/>
                        <a:ea typeface="Times New Roman" panose="02020603050405020304" pitchFamily="18" charset="0"/>
                      </a:endParaRPr>
                    </a:p>
                  </a:txBody>
                  <a:tcPr marL="28389" marR="28389" marT="0"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-943</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82587">
                <a:tc>
                  <a:txBody>
                    <a:bodyPr/>
                    <a:lstStyle/>
                    <a:p>
                      <a:pPr lvl="0" algn="just" eaLnBrk="1" hangingPunct="1">
                        <a:buNone/>
                      </a:pPr>
                      <a:r>
                        <a:rPr lang="kk-KZ" altLang="" sz="1000" dirty="0">
                          <a:latin typeface="Times New Roman" panose="02020603050405020304" pitchFamily="18" charset="0"/>
                          <a:ea typeface="Times New Roman" panose="02020603050405020304" pitchFamily="18" charset="0"/>
                        </a:rPr>
                        <a:t>203102</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lgn="ctr">
                      <a:solidFill>
                        <a:srgbClr val="000000"/>
                      </a:solidFill>
                      <a:prstDash val="solid"/>
                      <a:round/>
                      <a:headEnd type="none" w="med" len="med"/>
                      <a:tailEnd type="none" w="med" len="med"/>
                    </a:lnR>
                    <a:lnT w="12700" cap="flat" cmpd="sng">
                      <a:solidFill>
                        <a:srgbClr val="000000"/>
                      </a:solidFill>
                      <a:prstDash val="soli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lvl="0" algn="just" eaLnBrk="1" hangingPunct="1">
                        <a:buNone/>
                      </a:pPr>
                      <a:r>
                        <a:rPr lang="kk-KZ" sz="1000" dirty="0">
                          <a:solidFill>
                            <a:srgbClr val="000000"/>
                          </a:solidFill>
                          <a:effectLst/>
                          <a:latin typeface="Times New Roman" panose="02020603050405020304" pitchFamily="18" charset="0"/>
                          <a:ea typeface="Calibri" panose="020F0502020204030204" pitchFamily="34" charset="0"/>
                        </a:rPr>
                        <a:t>Аудандық маңызы бар қала, ауыл, кент, ауылдық округ әкімдерінің басқаруындағы мемлекеттік мүлікті жалға беруден түсетін кірістерді қоспағанда ауданның (облыстық маңызы бар қаланың) коммуналдық меншігіндегі тұрғын үй қорынан үйлердi жалға беруден түсетін кірістер </a:t>
                      </a:r>
                      <a:r>
                        <a:rPr lang="kk-KZ" sz="1000" i="1" dirty="0">
                          <a:effectLst/>
                          <a:latin typeface="Times New Roman" panose="02020603050405020304" pitchFamily="18" charset="0"/>
                          <a:ea typeface="Calibri" panose="020F0502020204030204" pitchFamily="34" charset="0"/>
                        </a:rPr>
                        <a:t>(жоспардың орындалмауы)</a:t>
                      </a:r>
                      <a:endParaRPr lang="" altLang="" sz="1000" i="1" dirty="0">
                        <a:latin typeface="Times New Roman" panose="02020603050405020304" pitchFamily="18" charset="0"/>
                        <a:ea typeface="Times New Roman" panose="02020603050405020304" pitchFamily="18" charset="0"/>
                      </a:endParaRPr>
                    </a:p>
                  </a:txBody>
                  <a:tcPr marL="28389" marR="2838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solidFill>
                        <a:srgbClr val="000000"/>
                      </a:solidFill>
                      <a:prstDash val="soli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lvl="0" algn="ctr" eaLnBrk="1" hangingPunct="1">
                        <a:buNone/>
                      </a:pPr>
                      <a:r>
                        <a:rPr lang="kk-KZ" altLang="" sz="1000" dirty="0">
                          <a:latin typeface="Times New Roman" panose="02020603050405020304" pitchFamily="18" charset="0"/>
                          <a:ea typeface="Times New Roman" panose="02020603050405020304" pitchFamily="18" charset="0"/>
                        </a:rPr>
                        <a:t>164</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lgn="ctr">
                      <a:solidFill>
                        <a:srgbClr val="000000"/>
                      </a:solidFill>
                      <a:prstDash val="solid"/>
                      <a:roun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0816124"/>
                  </a:ext>
                </a:extLst>
              </a:tr>
              <a:tr h="275618">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 altLang="" sz="1100" dirty="0">
                          <a:latin typeface="Times New Roman" panose="02020603050405020304" pitchFamily="18" charset="0"/>
                          <a:cs typeface="Times New Roman" panose="02020603050405020304" pitchFamily="18" charset="0"/>
                        </a:rPr>
                        <a:t>204114</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lgn="ctr">
                      <a:solidFill>
                        <a:srgbClr val="000000"/>
                      </a:solidFill>
                      <a:prstDash val="solid"/>
                      <a:roun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p>
                      <a:pPr algn="just">
                        <a:lnSpc>
                          <a:spcPct val="115000"/>
                        </a:lnSpc>
                        <a:spcAft>
                          <a:spcPts val="0"/>
                        </a:spcAft>
                      </a:pPr>
                      <a:r>
                        <a:rPr lang="kk-KZ"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Мемлекеттік мекемелермен алынатын өзге де айыппұлдар, өсімпұлдар, санкциялар</a:t>
                      </a:r>
                      <a:r>
                        <a:rPr lang="kk-KZ" sz="1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kk-KZ" sz="1000" i="1" spc="1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(нақты түсім)</a:t>
                      </a:r>
                      <a:endParaRPr lang="ru-KZ"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10</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lgn="ctr">
                      <a:solidFill>
                        <a:srgbClr val="000000"/>
                      </a:solidFill>
                      <a:prstDash val="solid"/>
                      <a:roun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38150">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 altLang="" sz="1100" dirty="0">
                          <a:latin typeface="Times New Roman" panose="02020603050405020304" pitchFamily="18" charset="0"/>
                          <a:cs typeface="Times New Roman" panose="02020603050405020304" pitchFamily="18" charset="0"/>
                        </a:rPr>
                        <a:t>204118</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ru-RU" altLang="" sz="1100" dirty="0">
                          <a:latin typeface="Times New Roman" panose="02020603050405020304" pitchFamily="18" charset="0"/>
                          <a:cs typeface="Times New Roman" panose="02020603050405020304" pitchFamily="18" charset="0"/>
                        </a:rPr>
                        <a:t>Мемлекеттік мекемелер салатын басқа да айыппұлдар, өсімпұлдар, санкциялар, өндіріп алулар</a:t>
                      </a:r>
                    </a:p>
                    <a:p>
                      <a:pPr lvl="0" algn="just" eaLnBrk="1" hangingPunct="1">
                        <a:buNone/>
                      </a:pPr>
                      <a:r>
                        <a:rPr lang="ru-RU" altLang="" sz="1100" i="1" dirty="0">
                          <a:latin typeface="Times New Roman" panose="02020603050405020304" pitchFamily="18" charset="0"/>
                          <a:cs typeface="Times New Roman" panose="02020603050405020304" pitchFamily="18" charset="0"/>
                        </a:rPr>
                        <a:t>(нақты түсім)</a:t>
                      </a:r>
                      <a:endParaRPr lang="" altLang="" sz="1000" i="1" dirty="0">
                        <a:latin typeface="Times New Roman" panose="02020603050405020304" pitchFamily="18" charset="0"/>
                        <a:ea typeface="Times New Roman" panose="02020603050405020304" pitchFamily="18" charset="0"/>
                      </a:endParaRPr>
                    </a:p>
                  </a:txBody>
                  <a:tcPr marL="28389" marR="28389" marT="0" marB="0" anchor="b">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lgn="ctr">
                      <a:solidFill>
                        <a:srgbClr val="000000"/>
                      </a:solidFill>
                      <a:prstDash val="solid"/>
                      <a:roun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16</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509587">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r>
                        <a:rPr lang="" altLang="" sz="1100" dirty="0">
                          <a:latin typeface="Times New Roman" panose="02020603050405020304" pitchFamily="18" charset="0"/>
                          <a:cs typeface="Times New Roman" panose="02020603050405020304" pitchFamily="18" charset="0"/>
                        </a:rPr>
                        <a:t>301102</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just" eaLnBrk="1" hangingPunct="1">
                        <a:buNone/>
                      </a:pPr>
                      <a:r>
                        <a:rPr lang="" altLang="" sz="1100" dirty="0">
                          <a:latin typeface="Times New Roman" panose="02020603050405020304" pitchFamily="18" charset="0"/>
                          <a:cs typeface="Times New Roman" panose="02020603050405020304" pitchFamily="18" charset="0"/>
                        </a:rPr>
                        <a:t>Жергілікті бюджеттен қаржыландырылатын мемлекеттік мекемелерге бекітілген мүлікті сатудан түсетін түсімдер</a:t>
                      </a:r>
                    </a:p>
                    <a:p>
                      <a:pPr lvl="0" algn="just" eaLnBrk="1" hangingPunct="1">
                        <a:buNone/>
                      </a:pPr>
                      <a:r>
                        <a:rPr lang="" altLang="" sz="1100" i="1" dirty="0">
                          <a:latin typeface="Times New Roman" panose="02020603050405020304" pitchFamily="18" charset="0"/>
                          <a:cs typeface="Times New Roman" panose="02020603050405020304" pitchFamily="18" charset="0"/>
                        </a:rPr>
                        <a:t>(нақты түсім)</a:t>
                      </a:r>
                      <a:endParaRPr lang="" altLang="" sz="1000" i="1" dirty="0">
                        <a:latin typeface="Times New Roman" panose="02020603050405020304" pitchFamily="18" charset="0"/>
                        <a:ea typeface="Times New Roman" panose="02020603050405020304" pitchFamily="18" charset="0"/>
                      </a:endParaRPr>
                    </a:p>
                  </a:txBody>
                  <a:tcPr marL="28389" marR="283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altLang="" sz="1100" dirty="0">
                          <a:latin typeface="Times New Roman" panose="02020603050405020304" pitchFamily="18" charset="0"/>
                          <a:ea typeface="Times New Roman" panose="02020603050405020304" pitchFamily="18" charset="0"/>
                          <a:cs typeface="Times New Roman" panose="02020603050405020304" pitchFamily="18" charset="0"/>
                        </a:rPr>
                        <a:t>12 297</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lgn="ctr">
                      <a:solidFill>
                        <a:srgbClr val="000000"/>
                      </a:solidFill>
                      <a:prstDash val="solid"/>
                      <a:round/>
                      <a:headEnd type="none" w="med" len="med"/>
                      <a:tailEnd type="none" w="med" len="med"/>
                    </a:lnL>
                    <a:lnR w="12700" cap="flat" cmpd="sng">
                      <a:solidFill>
                        <a:srgbClr val="000000"/>
                      </a:solidFill>
                      <a:prstDash val="solid"/>
                      <a:headEnd type="none" w="med" len="med"/>
                      <a:tailEnd type="none" w="med" len="med"/>
                    </a:lnR>
                    <a:lnT w="12700" cap="flat" cmpd="sng" algn="ctr">
                      <a:solidFill>
                        <a:srgbClr val="000000"/>
                      </a:solidFill>
                      <a:prstDash val="solid"/>
                      <a:roun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68275">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eaLnBrk="1" hangingPunct="1">
                        <a:buNone/>
                      </a:pPr>
                      <a:r>
                        <a:rPr lang="ru-RU" altLang="" sz="1100" dirty="0">
                          <a:latin typeface="Times New Roman" panose="02020603050405020304" pitchFamily="18" charset="0"/>
                          <a:cs typeface="Times New Roman" panose="02020603050405020304" pitchFamily="18" charset="0"/>
                        </a:rPr>
                        <a:t> </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solidFill>
                        <a:srgbClr val="000000"/>
                      </a:solidFill>
                      <a:prstDash val="soli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r" eaLnBrk="1" hangingPunct="1">
                        <a:buNone/>
                      </a:pPr>
                      <a:r>
                        <a:rPr lang="ru-RU" altLang="" sz="1100" b="1" dirty="0">
                          <a:latin typeface="Times New Roman" panose="02020603050405020304" pitchFamily="18" charset="0"/>
                          <a:cs typeface="Times New Roman" panose="02020603050405020304" pitchFamily="18" charset="0"/>
                        </a:rPr>
                        <a:t>   </a:t>
                      </a:r>
                      <a:r>
                        <a:rPr lang="" altLang="" sz="1100" b="1" dirty="0">
                          <a:latin typeface="Times New Roman" panose="02020603050405020304" pitchFamily="18" charset="0"/>
                          <a:cs typeface="Times New Roman" panose="02020603050405020304" pitchFamily="18" charset="0"/>
                        </a:rPr>
                        <a:t>БАРЛЫҒЫ</a:t>
                      </a:r>
                      <a:r>
                        <a:rPr lang="ru-RU" altLang="" sz="1100" b="1" dirty="0">
                          <a:latin typeface="Times New Roman" panose="02020603050405020304" pitchFamily="18" charset="0"/>
                          <a:cs typeface="Times New Roman" panose="02020603050405020304" pitchFamily="18" charset="0"/>
                        </a:rPr>
                        <a:t>:</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eaLnBrk="1" hangingPunct="1">
                        <a:buNone/>
                      </a:pPr>
                      <a:r>
                        <a:rPr lang="kk-KZ" altLang="" sz="1100" b="1" dirty="0">
                          <a:latin typeface="Times New Roman" panose="02020603050405020304" pitchFamily="18" charset="0"/>
                          <a:cs typeface="Times New Roman" panose="02020603050405020304" pitchFamily="18" charset="0"/>
                        </a:rPr>
                        <a:t>0,</a:t>
                      </a:r>
                      <a:r>
                        <a:rPr lang="" altLang="" sz="1100" b="1" dirty="0">
                          <a:latin typeface="Times New Roman" panose="02020603050405020304" pitchFamily="18" charset="0"/>
                          <a:cs typeface="Times New Roman" panose="02020603050405020304" pitchFamily="18" charset="0"/>
                        </a:rPr>
                        <a:t>0</a:t>
                      </a:r>
                      <a:endParaRPr lang="" altLang="" sz="1000" dirty="0">
                        <a:latin typeface="Times New Roman" panose="02020603050405020304" pitchFamily="18" charset="0"/>
                        <a:ea typeface="Times New Roman" panose="02020603050405020304" pitchFamily="18" charset="0"/>
                      </a:endParaRPr>
                    </a:p>
                  </a:txBody>
                  <a:tcPr marL="28389" marR="28389" marT="0" marB="0">
                    <a:lnL w="12700" cap="flat" cmpd="sng" algn="ctr">
                      <a:solidFill>
                        <a:srgbClr val="000000"/>
                      </a:solidFill>
                      <a:prstDash val="solid"/>
                      <a:round/>
                      <a:headEnd type="none" w="med" len="med"/>
                      <a:tailEnd type="none" w="med" len="med"/>
                    </a:lnL>
                    <a:lnR w="12700" cap="flat" cmpd="sng">
                      <a:solidFill>
                        <a:srgbClr val="000000"/>
                      </a:solidFill>
                      <a:prstDash val="solid"/>
                      <a:headEnd type="none" w="med" len="med"/>
                      <a:tailEnd type="none" w="med" len="med"/>
                    </a:lnR>
                    <a:lnT w="12700" cap="flat" cmpd="sng" algn="ctr">
                      <a:solidFill>
                        <a:srgbClr val="000000"/>
                      </a:solidFill>
                      <a:prstDash val="solid"/>
                      <a:roun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Горизонтальный свиток 3"/>
          <p:cNvSpPr/>
          <p:nvPr/>
        </p:nvSpPr>
        <p:spPr>
          <a:xfrm>
            <a:off x="571500" y="714375"/>
            <a:ext cx="8072438" cy="5143500"/>
          </a:xfrm>
          <a:prstGeom prst="horizontalScroll">
            <a:avLst>
              <a:gd name="adj" fmla="val 13008"/>
            </a:avLst>
          </a:prstGeom>
        </p:spPr>
        <p:style>
          <a:lnRef idx="1">
            <a:schemeClr val="accent1"/>
          </a:lnRef>
          <a:fillRef idx="2">
            <a:schemeClr val="accent1"/>
          </a:fillRef>
          <a:effectRef idx="1">
            <a:schemeClr val="accent1"/>
          </a:effectRef>
          <a:fontRef idx="minor">
            <a:schemeClr val="dk1"/>
          </a:fontRef>
        </p:style>
        <p:txBody>
          <a:bodyPr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mn-ea"/>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algn="ctr">
              <a:buNone/>
            </a:pPr>
            <a:r>
              <a:rPr sz="7200" b="1" i="1" dirty="0">
                <a:solidFill>
                  <a:srgbClr val="FF0000"/>
                </a:solidFill>
                <a:latin typeface="Arial" panose="020B0604020202020204" pitchFamily="34" charset="0"/>
              </a:rPr>
              <a:t>Назар аударғаныңыз үшін рахмет!</a:t>
            </a:r>
          </a:p>
        </p:txBody>
      </p:sp>
    </p:spTree>
  </p:cSld>
  <p:clrMapOvr>
    <a:masterClrMapping/>
  </p:clrMapOvr>
</p:sld>
</file>

<file path=ppt/theme/theme1.xml><?xml version="1.0" encoding="utf-8"?>
<a:theme xmlns:a="http://schemas.openxmlformats.org/drawingml/2006/main" name="Пиксел">
  <a:themeElements>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Пиксел">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366FF">
            <a:alpha val="0"/>
          </a:srgbClr>
        </a:solidFill>
        <a:ln w="9525">
          <a:noFill/>
          <a:miter lim="800000"/>
        </a:ln>
      </a:spPr>
      <a:bodyPr wrap="none" lIns="0" tIns="0" rIns="0" bIns="0" anchor="ctr"/>
      <a:lstStyle>
        <a:defPPr algn="ctr">
          <a:defRPr b="1" dirty="0"/>
        </a:defPPr>
      </a:lstStyle>
    </a:spDef>
    <a:lnDef>
      <a:spPr bwMode="auto">
        <a:xfrm>
          <a:off x="0" y="0"/>
          <a:ext cx="1" cy="1"/>
        </a:xfrm>
        <a:custGeom>
          <a:avLst/>
          <a:gdLst/>
          <a:ahLst/>
          <a:cxnLst/>
          <a:rect l="0" t="0" r="0" b="0"/>
          <a:pathLst/>
        </a:custGeom>
        <a:gradFill rotWithShape="0">
          <a:gsLst>
            <a:gs pos="0">
              <a:schemeClr val="accent1"/>
            </a:gs>
            <a:gs pos="100000">
              <a:schemeClr val="bg1"/>
            </a:gs>
          </a:gsLst>
          <a:path path="rect">
            <a:fillToRect l="100000" b="100000"/>
          </a:path>
        </a:gradFill>
        <a:ln w="9525" cap="flat" cmpd="sng" algn="ctr">
          <a:solidFill>
            <a:schemeClr val="tx1"/>
          </a:solidFill>
          <a:prstDash val="solid"/>
          <a:round/>
          <a:headEnd type="none" w="med" len="med"/>
          <a:tailEnd type="none" w="med" len="med"/>
        </a:ln>
      </a:spPr>
      <a:bodyPr vert="horz" wrap="none" lIns="0" tIns="0" rIns="0" bIns="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ru-RU"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Пиксел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Пиксел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Пиксел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Пиксел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Пиксел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Пиксел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Пиксел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Пиксел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Пиксел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Пиксел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Пиксел">
  <a:themeElements>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Пиксел">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366FF">
            <a:alpha val="0"/>
          </a:srgbClr>
        </a:solidFill>
        <a:ln w="9525">
          <a:noFill/>
          <a:miter lim="800000"/>
        </a:ln>
      </a:spPr>
      <a:bodyPr wrap="none" lIns="0" tIns="0" rIns="0" bIns="0" anchor="ctr"/>
      <a:lstStyle>
        <a:defPPr algn="ctr">
          <a:defRPr b="1" dirty="0"/>
        </a:defPPr>
      </a:lstStyle>
    </a:spDef>
    <a:lnDef>
      <a:spPr bwMode="auto">
        <a:xfrm>
          <a:off x="0" y="0"/>
          <a:ext cx="1" cy="1"/>
        </a:xfrm>
        <a:custGeom>
          <a:avLst/>
          <a:gdLst/>
          <a:ahLst/>
          <a:cxnLst/>
          <a:rect l="0" t="0" r="0" b="0"/>
          <a:pathLst/>
        </a:custGeom>
        <a:gradFill rotWithShape="0">
          <a:gsLst>
            <a:gs pos="0">
              <a:schemeClr val="accent1"/>
            </a:gs>
            <a:gs pos="100000">
              <a:schemeClr val="bg1"/>
            </a:gs>
          </a:gsLst>
          <a:path path="rect">
            <a:fillToRect l="100000" b="100000"/>
          </a:path>
        </a:gradFill>
        <a:ln w="9525" cap="flat" cmpd="sng" algn="ctr">
          <a:solidFill>
            <a:schemeClr val="tx1"/>
          </a:solidFill>
          <a:prstDash val="solid"/>
          <a:round/>
          <a:headEnd type="none" w="med" len="med"/>
          <a:tailEnd type="none" w="med" len="med"/>
        </a:ln>
      </a:spPr>
      <a:bodyPr vert="horz" wrap="none" lIns="0" tIns="0" rIns="0" bIns="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ru-RU"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Пиксел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Пиксел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Пиксел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Пиксел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Пиксел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Пиксел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Пиксел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Пиксел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Пиксел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Пиксел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1505</Words>
  <Application>Microsoft Office PowerPoint</Application>
  <PresentationFormat>Экран (4:3)</PresentationFormat>
  <Paragraphs>405</Paragraphs>
  <Slides>19</Slides>
  <Notes>0</Notes>
  <HiddenSlides>0</HiddenSlides>
  <MMClips>0</MMClips>
  <ScaleCrop>false</ScaleCrop>
  <HeadingPairs>
    <vt:vector size="8" baseType="variant">
      <vt:variant>
        <vt:lpstr>Использованные шрифты</vt:lpstr>
      </vt:variant>
      <vt:variant>
        <vt:i4>6</vt:i4>
      </vt:variant>
      <vt:variant>
        <vt:lpstr>Тема</vt:lpstr>
      </vt:variant>
      <vt:variant>
        <vt:i4>2</vt:i4>
      </vt:variant>
      <vt:variant>
        <vt:lpstr>Внедренные серверы OLE</vt:lpstr>
      </vt:variant>
      <vt:variant>
        <vt:i4>1</vt:i4>
      </vt:variant>
      <vt:variant>
        <vt:lpstr>Заголовки слайдов</vt:lpstr>
      </vt:variant>
      <vt:variant>
        <vt:i4>19</vt:i4>
      </vt:variant>
    </vt:vector>
  </HeadingPairs>
  <TitlesOfParts>
    <vt:vector size="28" baseType="lpstr">
      <vt:lpstr>Arial</vt:lpstr>
      <vt:lpstr>Arial Black</vt:lpstr>
      <vt:lpstr>Arial Narrow</vt:lpstr>
      <vt:lpstr>Calibri</vt:lpstr>
      <vt:lpstr>Times New Roman</vt:lpstr>
      <vt:lpstr>Wingdings</vt:lpstr>
      <vt:lpstr>Пиксел</vt:lpstr>
      <vt:lpstr>1_Пиксел</vt:lpstr>
      <vt:lpstr>Microsoft Excel Chart</vt:lpstr>
      <vt:lpstr>АЗАМАТТЫҚ БЮДЖЕТ</vt:lpstr>
      <vt:lpstr>Сайттың құрметті оқырмандары!</vt:lpstr>
      <vt:lpstr>Бюджеттік үрдістің  заңнамалық базасы</vt:lpstr>
      <vt:lpstr>БЮДЖЕТТІК ҮРДІСТІҢ КЕСТЕСІ</vt:lpstr>
      <vt:lpstr>Аудандық бюджетті жоспарлау</vt:lpstr>
      <vt:lpstr>2025-2028 жылдарға арналған ауданның әлеуметтік-экономикалық дамудың негізгі көрсеткіштері</vt:lpstr>
      <vt:lpstr>Аудан бюджетінің түсімі</vt:lpstr>
      <vt:lpstr>2026 - 2028 жылдарға арналған  аудандық  бюджеті   (мақсатты трансферттер мен республикалық және облыстық бюджеттен келген несиелерді есептеусіз ) </vt:lpstr>
      <vt:lpstr>2026 – 2028 жылдарға арналған аудандық бюджет түсімдерінің құрылымы  </vt:lpstr>
      <vt:lpstr>2026 - 2028 жылдарға арналған аудандық бюджеттің шығындары (мың.теңге)</vt:lpstr>
      <vt:lpstr>Аудан бюджетінің тапшылығы (профициті)</vt:lpstr>
      <vt:lpstr>2026 жылы аудандық бюджет қаражатын жұмсаудың негізгі бағыттары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ГРАЖДАНСКИЙ БЮДЖЕТ</dc:title>
  <dc:creator>Назарчук</dc:creator>
  <cp:lastModifiedBy>Анна Алина</cp:lastModifiedBy>
  <cp:revision>1019</cp:revision>
  <cp:lastPrinted>2018-01-23T03:27:58Z</cp:lastPrinted>
  <dcterms:created xsi:type="dcterms:W3CDTF">2011-07-11T03:51:47Z</dcterms:created>
  <dcterms:modified xsi:type="dcterms:W3CDTF">2026-09-16T11:56:13Z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1049-12.1.0.26880</vt:lpwstr>
  </property>
  <property fmtid="{D5CDD505-2E9C-101B-9397-08002B2CF9AE}" pid="3" name="ICV">
    <vt:lpwstr>7464FB3D2569410D921D44AC4416D9DB_13</vt:lpwstr>
  </property>
</Properties>
</file>