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804" y="9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0%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2025 Ж</c:v>
                </c:pt>
                <c:pt idx="1">
                  <c:v>2026 Ж</c:v>
                </c:pt>
                <c:pt idx="2">
                  <c:v>2026 Ж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0%2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2025 Ж</c:v>
                </c:pt>
                <c:pt idx="1">
                  <c:v>2026 Ж</c:v>
                </c:pt>
                <c:pt idx="2">
                  <c:v>2026 Ж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0%3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2025 Ж</c:v>
                </c:pt>
                <c:pt idx="1">
                  <c:v>2026 Ж</c:v>
                </c:pt>
                <c:pt idx="2">
                  <c:v>2026 Ж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2">
                  <c:v>100</c:v>
                </c:pt>
              </c:numCache>
            </c:numRef>
          </c:val>
        </c:ser>
        <c:shape val="cone"/>
        <c:axId val="128339968"/>
        <c:axId val="128341888"/>
        <c:axId val="0"/>
      </c:bar3DChart>
      <c:catAx>
        <c:axId val="128339968"/>
        <c:scaling>
          <c:orientation val="minMax"/>
        </c:scaling>
        <c:axPos val="b"/>
        <c:tickLblPos val="nextTo"/>
        <c:crossAx val="128341888"/>
        <c:crosses val="autoZero"/>
        <c:auto val="1"/>
        <c:lblAlgn val="ctr"/>
        <c:lblOffset val="100"/>
      </c:catAx>
      <c:valAx>
        <c:axId val="128341888"/>
        <c:scaling>
          <c:orientation val="minMax"/>
        </c:scaling>
        <c:axPos val="l"/>
        <c:majorGridlines/>
        <c:numFmt formatCode="0%" sourceLinked="1"/>
        <c:tickLblPos val="nextTo"/>
        <c:crossAx val="1283399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77EB5-1A71-4EB7-A187-EBDCE413C756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B0270-FEB6-47DE-AB7C-632D32CFB5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882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0270-FEB6-47DE-AB7C-632D32CFB57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873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984F3E5-8E99-4F7D-B261-19B5F082689E}" type="datetimeFigureOut">
              <a:rPr lang="ru-RU" smtClean="0"/>
              <a:pPr/>
              <a:t>14.01.2026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7772400" cy="178010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628800"/>
            <a:ext cx="6400800" cy="1368152"/>
          </a:xfrm>
        </p:spPr>
        <p:txBody>
          <a:bodyPr>
            <a:noAutofit/>
          </a:bodyPr>
          <a:lstStyle/>
          <a:p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бюджет                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Нұра ауданы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мәслихатының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аппараты 2025-2027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жылдарға арналған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778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Нұра аудандық мәслихатының бюджеті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Нұра аудандық мәслихатының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сайланған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IX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сессиясы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2024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 130 «2025 – 2027»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жылдарға арналған аудандық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мәслихат аппаратын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ұстауға арналған шығыстар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001 "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мәслихаттың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облыстық маңызы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қызметін қамтамасыз ету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жөніндегі қызметтер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8263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Құрметті ресми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сайтқа келушілер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назарларыңызға </a:t>
            </a:r>
            <a:br>
              <a:rPr lang="ru-RU" sz="2700" dirty="0" err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Нұра аудандық мәслихаттың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2025-2027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жылдарға арналған бекітілген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азаматтық бюджетін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742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060848"/>
            <a:ext cx="7776864" cy="388843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sz="4800" b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бағдарламаның қысқаша сипаттамасы</a:t>
            </a: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 сипаттамасы</a:t>
            </a: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4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кодексіне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Республикасындағы өзін-өзі басқаруды жергілікті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басқару туралы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 2001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қаңтардағы Қазақстан Республикасының Заңына сәйкес бюджеттік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бағдарлама Аудандық мәслихат аппаратын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штат саны </a:t>
            </a:r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бірлікпен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қамтамасыз етуді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мәслихаттың тұрақты комиссияларының сессиялары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отырыстарын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өткізуді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Техникалық персоналдың еңбегіне ақы төлеуді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іссапар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қызметшілерді қайта даярлау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 олардың біліктілігін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2027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жылдарға арналған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облыстық маңызы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мәслихатының қызметін қамтамасыз ету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жөніндегі қызметтер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b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001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153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8" y="2675467"/>
            <a:ext cx="7660372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3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бағдарламаның нәтижелеріне қол жеткізуге</a:t>
            </a:r>
            <a:r>
              <a:rPr lang="ru-RU" sz="2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мәлімделген қаржыландырудың әсерін сипаттау</a:t>
            </a:r>
            <a:r>
              <a:rPr lang="ru-RU" sz="23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3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мәслихатты құқықтық қамтамасыз ету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деңгейін, қызметкерлердің жұмыс сапасы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кәсібилігін арттыру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аудандық мәслихат 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оның органдарының жемісті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 тиімді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жұмысы үшін жағдай жасау</a:t>
            </a:r>
            <a:r>
              <a:rPr lang="ru-RU" sz="23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2025– 2027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жылдарға арналған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облыстық маңызы 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мәслихатының қызметін қамтамасыз ету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жөніндегі қызметтер 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b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927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53594852"/>
              </p:ext>
            </p:extLst>
          </p:nvPr>
        </p:nvGraphicFramePr>
        <p:xfrm>
          <a:off x="323528" y="3356991"/>
          <a:ext cx="8496947" cy="22870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0816"/>
                <a:gridCol w="843403"/>
                <a:gridCol w="1186887"/>
                <a:gridCol w="1186887"/>
                <a:gridCol w="1046601"/>
                <a:gridCol w="1046601"/>
                <a:gridCol w="1045752"/>
              </a:tblGrid>
              <a:tr h="119804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 бірлігі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Ағымдағы жылдың жоспары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75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15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</a:rPr>
                        <a:t>Бюджеттік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бағдарлама бойынша</a:t>
                      </a: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</a:rPr>
                        <a:t>шығыстар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43385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47673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47220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41783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41955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001"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Аудан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облыстық маңызы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)                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мәслихатының қызметін қамтамасыз ету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жөніндегі қызметтер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бағдарламасы бойынша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шығыстар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69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04563728"/>
              </p:ext>
            </p:extLst>
          </p:nvPr>
        </p:nvGraphicFramePr>
        <p:xfrm>
          <a:off x="428596" y="1142985"/>
          <a:ext cx="8429684" cy="5161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80140"/>
                <a:gridCol w="1759483"/>
                <a:gridCol w="1510953"/>
                <a:gridCol w="1479108"/>
              </a:tblGrid>
              <a:tr h="1428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Жоспарлы</a:t>
                      </a: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кезеңге арналған жоспар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8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lang="en-US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ru-RU" sz="105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г.</a:t>
                      </a:r>
                      <a:endParaRPr lang="ru-RU" sz="105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05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г.</a:t>
                      </a:r>
                      <a:endParaRPr lang="ru-RU" sz="105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05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г.</a:t>
                      </a:r>
                      <a:endParaRPr lang="ru-RU" sz="105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011">
                <a:tc>
                  <a:txBody>
                    <a:bodyPr/>
                    <a:lstStyle/>
                    <a:p>
                      <a:pPr marL="2286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шығындар (мың теңге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4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i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</a:t>
                      </a:r>
                      <a:r>
                        <a:rPr lang="en-US" sz="1050" i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</a:t>
                      </a:r>
                      <a:r>
                        <a:rPr lang="kk-KZ" sz="1050" i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Жергілікті</a:t>
                      </a:r>
                      <a:r>
                        <a:rPr lang="kk-KZ" sz="1050" i="1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бюджет есебінен</a:t>
                      </a:r>
                      <a:endParaRPr lang="ru-RU" sz="1050" i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1" i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42102</a:t>
                      </a:r>
                      <a:endParaRPr lang="ru-RU" sz="105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1" i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42095</a:t>
                      </a:r>
                      <a:endParaRPr lang="ru-RU" sz="105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1" i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42232</a:t>
                      </a:r>
                      <a:endParaRPr lang="ru-RU" sz="1050" b="1" i="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111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Еңбекақы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1" dirty="0" smtClean="0">
                          <a:solidFill>
                            <a:srgbClr val="00B0F0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     42102</a:t>
                      </a:r>
                      <a:endParaRPr lang="ru-RU" sz="1050" b="1" dirty="0">
                        <a:solidFill>
                          <a:srgbClr val="00B0F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kk-KZ" sz="1050" b="1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42095</a:t>
                      </a:r>
                      <a:endParaRPr lang="ru-RU" sz="1050" b="1" i="0" u="none" strike="noStrike" dirty="0">
                        <a:solidFill>
                          <a:srgbClr val="00B0F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 fontAlgn="ctr"/>
                      <a:r>
                        <a:rPr lang="kk-KZ" sz="1050" b="1" i="0" u="none" strike="noStrike" dirty="0" smtClean="0">
                          <a:solidFill>
                            <a:srgbClr val="00B0F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42232</a:t>
                      </a:r>
                      <a:endParaRPr lang="ru-RU" sz="1050" b="1" i="0" u="none" strike="noStrike" dirty="0">
                        <a:solidFill>
                          <a:srgbClr val="00B0F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112 </a:t>
                      </a:r>
                      <a:r>
                        <a:rPr lang="kk-KZ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Қосымша ақшалай төлемдер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23586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23636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23636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113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Өтемақы төлемдері</a:t>
                      </a:r>
                      <a:endParaRPr lang="ru-RU" sz="105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2844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2844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2844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116 Жұмыс берушілердің міндетті зейнетақы жарналары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3939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3939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3939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4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121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салық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122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мемлекетке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аударымдар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сақтандыру қоры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1672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1672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123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Міндетті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сақтандыру жарналары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124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Міндетті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медициналық сақтандыруға аударымдар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131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Техникалық персоналдың еңбегіне ақы төлеу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135 </a:t>
                      </a:r>
                      <a:r>
                        <a:rPr kumimoji="0" lang="ru-RU" sz="105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Техникалық </a:t>
                      </a: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персонал </a:t>
                      </a:r>
                      <a:r>
                        <a:rPr kumimoji="0" lang="ru-RU" sz="105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kumimoji="0" lang="ru-RU" sz="10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05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жұмыс берушілердің жарналары</a:t>
                      </a:r>
                      <a:endParaRPr kumimoji="0" lang="ru-RU" sz="105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3742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4377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4391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136 </a:t>
                      </a:r>
                      <a:r>
                        <a:rPr lang="kk-KZ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Солардың, персоналдың ел ішіндегі іссапарлары мен қызметтік сапарлары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144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 ЖЖМ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149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Басқа қорларды сатып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152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Байланыс</a:t>
                      </a:r>
                      <a:r>
                        <a:rPr lang="ru-RU" sz="105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қызметіне ақы төлеу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/>
                        <a:t>158 - Ақпараттық технологиялар саласындағы жұмыстар мен қызметтерге ақы төлеу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159 Басқа қызметтер мен жұмыстарға ақы төлеу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1579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161 Ел ішіндегі іссапарлар мен қызметтік сапарлар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169 Басқа да ағымдағы шығындар</a:t>
                      </a:r>
                      <a:endParaRPr lang="ru-RU" sz="105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6863" marR="46863" marT="0" marB="0" anchor="b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бағдарлама бойынша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мекеме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шығыстарының жиынтық есебі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55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85786" y="2143116"/>
            <a:ext cx="7408333" cy="3057202"/>
          </a:xfrm>
        </p:spPr>
        <p:txBody>
          <a:bodyPr>
            <a:normAutofit/>
          </a:bodyPr>
          <a:lstStyle/>
          <a:p>
            <a:pPr lvl="0">
              <a:buClr>
                <a:srgbClr val="31B6FD"/>
              </a:buClr>
            </a:pPr>
            <a:r>
              <a:rPr lang="ru-RU" b="1" dirty="0" smtClean="0">
                <a:solidFill>
                  <a:srgbClr val="073E87"/>
                </a:solidFill>
              </a:rPr>
              <a:t>Штат саны 9 </a:t>
            </a:r>
            <a:r>
              <a:rPr lang="ru-RU" b="1" dirty="0" err="1" smtClean="0">
                <a:solidFill>
                  <a:srgbClr val="073E87"/>
                </a:solidFill>
              </a:rPr>
              <a:t>бірлік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b="1" dirty="0" err="1" smtClean="0">
                <a:solidFill>
                  <a:srgbClr val="073E87"/>
                </a:solidFill>
              </a:rPr>
              <a:t>аудандық мәслихат аппаратын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b="1" dirty="0" err="1" smtClean="0">
                <a:solidFill>
                  <a:srgbClr val="073E87"/>
                </a:solidFill>
              </a:rPr>
              <a:t>ұстау жүзеге асырылды</a:t>
            </a:r>
            <a:r>
              <a:rPr lang="ru-RU" b="1" dirty="0" smtClean="0">
                <a:solidFill>
                  <a:srgbClr val="073E87"/>
                </a:solidFill>
              </a:rPr>
              <a:t>;</a:t>
            </a:r>
          </a:p>
          <a:p>
            <a:pPr lvl="0">
              <a:buClr>
                <a:srgbClr val="31B6FD"/>
              </a:buClr>
            </a:pPr>
            <a:r>
              <a:rPr lang="ru-RU" b="1" dirty="0" err="1" smtClean="0">
                <a:solidFill>
                  <a:srgbClr val="073E87"/>
                </a:solidFill>
              </a:rPr>
              <a:t>техникалық персоналды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b="1" dirty="0" err="1" smtClean="0">
                <a:solidFill>
                  <a:srgbClr val="073E87"/>
                </a:solidFill>
              </a:rPr>
              <a:t>ұстау жүзеге асырылды</a:t>
            </a:r>
            <a:r>
              <a:rPr lang="ru-RU" b="1" dirty="0" smtClean="0">
                <a:solidFill>
                  <a:srgbClr val="073E87"/>
                </a:solidFill>
              </a:rPr>
              <a:t>;</a:t>
            </a:r>
          </a:p>
          <a:p>
            <a:pPr lvl="0">
              <a:buClr>
                <a:srgbClr val="31B6FD"/>
              </a:buClr>
            </a:pPr>
            <a:r>
              <a:rPr lang="ru-RU" b="1" dirty="0" err="1" smtClean="0">
                <a:solidFill>
                  <a:srgbClr val="073E87"/>
                </a:solidFill>
              </a:rPr>
              <a:t>Аудандық мәслихаттың </a:t>
            </a:r>
            <a:r>
              <a:rPr lang="ru-RU" b="1" dirty="0" smtClean="0">
                <a:solidFill>
                  <a:srgbClr val="073E87"/>
                </a:solidFill>
              </a:rPr>
              <a:t>12 </a:t>
            </a:r>
            <a:r>
              <a:rPr lang="ru-RU" b="1" dirty="0" err="1" smtClean="0">
                <a:solidFill>
                  <a:srgbClr val="073E87"/>
                </a:solidFill>
              </a:rPr>
              <a:t>сессиясы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b="1" dirty="0" err="1" smtClean="0">
                <a:solidFill>
                  <a:srgbClr val="073E87"/>
                </a:solidFill>
              </a:rPr>
              <a:t>өткізілді</a:t>
            </a:r>
            <a:r>
              <a:rPr lang="ru-RU" b="1" dirty="0" smtClean="0">
                <a:solidFill>
                  <a:srgbClr val="073E87"/>
                </a:solidFill>
              </a:rPr>
              <a:t>;</a:t>
            </a:r>
          </a:p>
          <a:p>
            <a:pPr lvl="0">
              <a:buClr>
                <a:srgbClr val="31B6FD"/>
              </a:buClr>
            </a:pPr>
            <a:r>
              <a:rPr lang="ru-RU" b="1" dirty="0" err="1" smtClean="0">
                <a:solidFill>
                  <a:srgbClr val="073E87"/>
                </a:solidFill>
              </a:rPr>
              <a:t>Аудандық мәслихат аппаратының </a:t>
            </a:r>
            <a:r>
              <a:rPr lang="ru-RU" b="1" dirty="0" err="1" smtClean="0">
                <a:solidFill>
                  <a:srgbClr val="073E87"/>
                </a:solidFill>
              </a:rPr>
              <a:t>ек</a:t>
            </a:r>
            <a:r>
              <a:rPr lang="kk-KZ" b="1" dirty="0" smtClean="0">
                <a:solidFill>
                  <a:srgbClr val="073E87"/>
                </a:solidFill>
              </a:rPr>
              <a:t>і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b="1" dirty="0" err="1" smtClean="0">
                <a:solidFill>
                  <a:srgbClr val="073E87"/>
                </a:solidFill>
              </a:rPr>
              <a:t>қызметкері қайта даярлаудан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b="1" dirty="0" err="1" smtClean="0">
                <a:solidFill>
                  <a:srgbClr val="073E87"/>
                </a:solidFill>
              </a:rPr>
              <a:t>өтті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Есепті</a:t>
            </a:r>
            <a:r>
              <a:rPr lang="ru-RU" sz="2800" b="1" dirty="0" smtClean="0"/>
              <a:t> </a:t>
            </a:r>
            <a:r>
              <a:rPr lang="ru-RU" sz="2800" b="1" dirty="0" smtClean="0"/>
              <a:t>2025 </a:t>
            </a:r>
            <a:r>
              <a:rPr lang="ru-RU" sz="2800" b="1" dirty="0" err="1" smtClean="0"/>
              <a:t>жылғы бюджеттік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бағдарламаны орындау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нәтижесінің көрсеткіштері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77003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53383488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010552"/>
          </a:xfrm>
        </p:spPr>
        <p:txBody>
          <a:bodyPr>
            <a:normAutofit/>
          </a:bodyPr>
          <a:lstStyle/>
          <a:p>
            <a:r>
              <a:rPr lang="ru-RU" sz="3600" b="1" dirty="0"/>
              <a:t> </a:t>
            </a:r>
            <a:r>
              <a:rPr lang="ru-RU" sz="3600" b="1" dirty="0" smtClean="0"/>
              <a:t>Бюджет </a:t>
            </a:r>
            <a:r>
              <a:rPr lang="ru-RU" sz="3600" b="1" dirty="0" err="1" smtClean="0"/>
              <a:t>қаражатын игеру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динамикасы</a:t>
            </a:r>
            <a:r>
              <a:rPr lang="ru-RU" sz="3600" b="1" dirty="0" smtClean="0"/>
              <a:t> </a:t>
            </a:r>
            <a:br>
              <a:rPr lang="ru-RU" sz="3600" b="1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21503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977</TotalTime>
  <Words>403</Words>
  <Application>Microsoft Office PowerPoint</Application>
  <PresentationFormat>Экран (4:3)</PresentationFormat>
  <Paragraphs>124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          </vt:lpstr>
      <vt:lpstr>   Құрметті ресми сайтқа келушілер назарларыңызға  Нұра аудандық мәслихаттың 2025-2027 жылдарға арналған бекітілген азаматтық бюджетін ұсынамыз.  </vt:lpstr>
      <vt:lpstr>2025 – 2027 жылдарға арналған" аудан  (облыстық маңызы бар қала) мәслихатының қызметін қамтамасыз ету жөніндегі қызметтер «  001 бюджеттік бағдарламасы  </vt:lpstr>
      <vt:lpstr>2025– 2027 жылдарға арналған" аудан  (облыстық маңызы бар қала) мәслихатының қызметін қамтамасыз ету жөніндегі қызметтер "  001 бюджеттік бағдарламасы</vt:lpstr>
      <vt:lpstr>001" Аудан (облыстық маңызы бар қала)                 мәслихатының қызметін қамтамасыз ету жөніндегі қызметтер " бюджеттік бағдарламасы бойынша шығыстар</vt:lpstr>
      <vt:lpstr>Бюджеттік бағдарлама бойынша мемлекеттік мекеме шығыстарының жиынтық есебі</vt:lpstr>
      <vt:lpstr>Есепті 2025 жылғы бюджеттік бағдарламаны орындау нәтижесінің көрсеткіштері</vt:lpstr>
      <vt:lpstr> Бюджет қаражатын игеру динамикасы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</dc:title>
  <dc:creator>Владелец</dc:creator>
  <cp:lastModifiedBy>Baltaheva</cp:lastModifiedBy>
  <cp:revision>87</cp:revision>
  <cp:lastPrinted>2018-05-29T05:19:44Z</cp:lastPrinted>
  <dcterms:created xsi:type="dcterms:W3CDTF">2018-05-28T06:27:17Z</dcterms:created>
  <dcterms:modified xsi:type="dcterms:W3CDTF">2026-01-14T14:30:11Z</dcterms:modified>
</cp:coreProperties>
</file>