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5" r:id="rId4"/>
    <p:sldId id="256" r:id="rId5"/>
    <p:sldId id="258" r:id="rId6"/>
    <p:sldId id="259" r:id="rId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4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7.xlsx"/><Relationship Id="rId1" Type="http://schemas.openxmlformats.org/officeDocument/2006/relationships/image" Target="../media/image1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404395261243178"/>
          <c:y val="0.10300139841743314"/>
          <c:w val="0.8678930817556465"/>
          <c:h val="0.7593197492623262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кірістер!$A$10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60317460317461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41-4FAB-ADCF-D2DBBB6BD473}"/>
                </c:ext>
              </c:extLst>
            </c:dLbl>
            <c:dLbl>
              <c:idx val="1"/>
              <c:layout>
                <c:manualLayout>
                  <c:x val="-2.508078290135635E-2"/>
                  <c:y val="-1.787995251052431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47464,0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41-4FAB-ADCF-D2DBBB6BD473}"/>
                </c:ext>
              </c:extLst>
            </c:dLbl>
            <c:dLbl>
              <c:idx val="2"/>
              <c:layout>
                <c:manualLayout>
                  <c:x val="-1.5873015873015901E-3"/>
                  <c:y val="-3.0651347160899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41-4FAB-ADCF-D2DBBB6BD473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41-4FAB-ADCF-D2DBBB6BD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кірістер!$B$10:$E$10</c:f>
              <c:numCache>
                <c:formatCode>0.0</c:formatCode>
                <c:ptCount val="4"/>
                <c:pt idx="0" formatCode="General">
                  <c:v>9574</c:v>
                </c:pt>
                <c:pt idx="1">
                  <c:v>47464</c:v>
                </c:pt>
                <c:pt idx="2" formatCode="General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41-4FAB-ADCF-D2DBBB6BD473}"/>
            </c:ext>
          </c:extLst>
        </c:ser>
        <c:ser>
          <c:idx val="1"/>
          <c:order val="1"/>
          <c:tx>
            <c:strRef>
              <c:f>кірістер!$A$11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301587301587302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541-4FAB-ADCF-D2DBBB6BD473}"/>
                </c:ext>
              </c:extLst>
            </c:dLbl>
            <c:dLbl>
              <c:idx val="1"/>
              <c:layout>
                <c:manualLayout>
                  <c:x val="3.0158730158730149E-2"/>
                  <c:y val="-3.57599050210486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51320,9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541-4FAB-ADCF-D2DBBB6BD473}"/>
                </c:ext>
              </c:extLst>
            </c:dLbl>
            <c:dLbl>
              <c:idx val="2"/>
              <c:layout>
                <c:manualLayout>
                  <c:x val="2.0634920634920652E-2"/>
                  <c:y val="-3.0651347160899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541-4FAB-ADCF-D2DBBB6BD473}"/>
                </c:ext>
              </c:extLst>
            </c:dLbl>
            <c:dLbl>
              <c:idx val="3"/>
              <c:layout>
                <c:manualLayout>
                  <c:x val="6.2019700798438833E-2"/>
                  <c:y val="-3.57599050210486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724,6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541-4FAB-ADCF-D2DBBB6BD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кірістер!$B$11:$E$11</c:f>
              <c:numCache>
                <c:formatCode>0.0</c:formatCode>
                <c:ptCount val="4"/>
                <c:pt idx="0" formatCode="General">
                  <c:v>9574</c:v>
                </c:pt>
                <c:pt idx="1">
                  <c:v>51320.9</c:v>
                </c:pt>
                <c:pt idx="2">
                  <c:v>0</c:v>
                </c:pt>
                <c:pt idx="3">
                  <c:v>724.6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541-4FAB-ADCF-D2DBBB6BD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717504"/>
        <c:axId val="103735680"/>
        <c:axId val="0"/>
      </c:bar3DChart>
      <c:catAx>
        <c:axId val="103717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03735680"/>
        <c:crosses val="autoZero"/>
        <c:auto val="1"/>
        <c:lblAlgn val="ctr"/>
        <c:lblOffset val="100"/>
        <c:noMultiLvlLbl val="0"/>
      </c:catAx>
      <c:valAx>
        <c:axId val="103735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37175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0675824226287768"/>
          <c:y val="0.93919089428214975"/>
          <c:w val="0.38045017366383987"/>
          <c:h val="6.0809105717850122E-2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шығыстар!$A$7</c:f>
              <c:strCache>
                <c:ptCount val="1"/>
                <c:pt idx="0">
                  <c:v>Жоспар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60317460317461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62895,0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3E-4672-B795-132ADE93275F}"/>
                </c:ext>
              </c:extLst>
            </c:dLbl>
            <c:dLbl>
              <c:idx val="1"/>
              <c:layout>
                <c:manualLayout>
                  <c:x val="-1.6957684364689543E-2"/>
                  <c:y val="-2.809706823082385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3E-4672-B795-132ADE93275F}"/>
                </c:ext>
              </c:extLst>
            </c:dLbl>
            <c:dLbl>
              <c:idx val="2"/>
              <c:layout>
                <c:manualLayout>
                  <c:x val="-1.5873015873015901E-3"/>
                  <c:y val="-3.065134716089925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53321,0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3E-4672-B795-132ADE93275F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3E-4672-B795-132ADE9327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шығыстар!$B$6:$D$6</c:f>
              <c:strCache>
                <c:ptCount val="3"/>
                <c:pt idx="0">
                  <c:v>Ауылдық округ бойынша</c:v>
                </c:pt>
                <c:pt idx="1">
                  <c:v>Трансферттер есебінен</c:v>
                </c:pt>
                <c:pt idx="2">
                  <c:v>Жергілікті бюджет есебінен</c:v>
                </c:pt>
              </c:strCache>
            </c:strRef>
          </c:cat>
          <c:val>
            <c:numRef>
              <c:f>шығыстар!$B$7:$D$7</c:f>
              <c:numCache>
                <c:formatCode>General</c:formatCode>
                <c:ptCount val="3"/>
                <c:pt idx="0" formatCode="0.0">
                  <c:v>62895</c:v>
                </c:pt>
                <c:pt idx="1">
                  <c:v>9574</c:v>
                </c:pt>
                <c:pt idx="2" formatCode="0.0">
                  <c:v>53321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3E-4672-B795-132ADE93275F}"/>
            </c:ext>
          </c:extLst>
        </c:ser>
        <c:ser>
          <c:idx val="1"/>
          <c:order val="1"/>
          <c:tx>
            <c:strRef>
              <c:f>шығыстар!$A$8</c:f>
              <c:strCache>
                <c:ptCount val="1"/>
                <c:pt idx="0">
                  <c:v>Орындалуы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937534453961768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62733,1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53E-4672-B795-132ADE93275F}"/>
                </c:ext>
              </c:extLst>
            </c:dLbl>
            <c:dLbl>
              <c:idx val="1"/>
              <c:layout>
                <c:manualLayout>
                  <c:x val="3.4338442804367243E-2"/>
                  <c:y val="-2.2988510370674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53E-4672-B795-132ADE93275F}"/>
                </c:ext>
              </c:extLst>
            </c:dLbl>
            <c:dLbl>
              <c:idx val="2"/>
              <c:layout>
                <c:manualLayout>
                  <c:x val="7.6016258155818514E-2"/>
                  <c:y val="7.6628367902247139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53159,1</a:t>
                    </a:r>
                  </a:p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71272595627739"/>
                      <c:h val="6.656450891775200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53E-4672-B795-132ADE93275F}"/>
                </c:ext>
              </c:extLst>
            </c:dLbl>
            <c:dLbl>
              <c:idx val="3"/>
              <c:layout>
                <c:manualLayout>
                  <c:x val="2.3809523809523812E-2"/>
                  <c:y val="-3.83141839511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53E-4672-B795-132ADE9327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шығыстар!$B$6:$D$6</c:f>
              <c:strCache>
                <c:ptCount val="3"/>
                <c:pt idx="0">
                  <c:v>Ауылдық округ бойынша</c:v>
                </c:pt>
                <c:pt idx="1">
                  <c:v>Трансферттер есебінен</c:v>
                </c:pt>
                <c:pt idx="2">
                  <c:v>Жергілікті бюджет есебінен</c:v>
                </c:pt>
              </c:strCache>
            </c:strRef>
          </c:cat>
          <c:val>
            <c:numRef>
              <c:f>шығыстар!$B$8:$D$8</c:f>
              <c:numCache>
                <c:formatCode>General</c:formatCode>
                <c:ptCount val="3"/>
                <c:pt idx="0" formatCode="0.0">
                  <c:v>62733.1</c:v>
                </c:pt>
                <c:pt idx="1">
                  <c:v>9574</c:v>
                </c:pt>
                <c:pt idx="2" formatCode="0.0">
                  <c:v>53159.1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53E-4672-B795-132ADE932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4"/>
        <c:gapDepth val="173"/>
        <c:shape val="box"/>
        <c:axId val="60175872"/>
        <c:axId val="60177408"/>
        <c:axId val="0"/>
      </c:bar3DChart>
      <c:catAx>
        <c:axId val="60175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0177408"/>
        <c:crosses val="autoZero"/>
        <c:auto val="1"/>
        <c:lblAlgn val="ctr"/>
        <c:lblOffset val="100"/>
        <c:noMultiLvlLbl val="0"/>
      </c:catAx>
      <c:valAx>
        <c:axId val="60177408"/>
        <c:scaling>
          <c:orientation val="minMax"/>
          <c:max val="550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6017587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9034148027859E-2"/>
          <c:y val="0.12847545402116273"/>
          <c:w val="0.65054872473696357"/>
          <c:h val="0.841629179760601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644643557486354"/>
          <c:y val="0.45617005501430968"/>
          <c:w val="0.39017558150059006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4089689709031774"/>
          <c:y val="3.2448377581121325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01.07.2026 жылға 50598,7 мың.теңге</c:v>
                </c:pt>
                <c:pt idx="1">
                  <c:v>01.07.2025 жылға 79717,5 мың.теңге</c:v>
                </c:pt>
                <c:pt idx="2">
                  <c:v>01.07.2024 жылға 60922,2мың.теңге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ED3E-436E-8002-5F7D54456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00047307778471"/>
          <c:y val="0.72522839353601065"/>
          <c:w val="0.39017558150059084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4089689709031774"/>
          <c:y val="3.2448377581121159E-2"/>
        </c:manualLayout>
      </c:layout>
      <c:overlay val="0"/>
    </c:title>
    <c:autoTitleDeleted val="0"/>
    <c:plotArea>
      <c:layout/>
      <c:doughnutChart>
        <c:varyColors val="1"/>
        <c:ser>
          <c:idx val="1"/>
          <c:order val="0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01.07.2026 жылға 50598,7 мың.теңге</c:v>
                </c:pt>
                <c:pt idx="1">
                  <c:v>01.07.2025 жылға 79717,5 мың.теңге</c:v>
                </c:pt>
                <c:pt idx="2">
                  <c:v>01.07.2024 жылға 60922,2мың.теңге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B6F9-4CDE-B772-4F5C724D0B28}"/>
            </c:ext>
          </c:extLst>
        </c:ser>
        <c:ser>
          <c:idx val="2"/>
          <c:order val="1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01.07.2026 жылға 50598,7 мың.теңге</c:v>
                </c:pt>
                <c:pt idx="1">
                  <c:v>01.07.2025 жылға 79717,5 мың.теңге</c:v>
                </c:pt>
                <c:pt idx="2">
                  <c:v>01.07.2024 жылға 60922,2мың.теңге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B6F9-4CDE-B772-4F5C724D0B28}"/>
            </c:ext>
          </c:extLst>
        </c:ser>
        <c:ser>
          <c:idx val="3"/>
          <c:order val="2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01.07.2026 жылға 50598,7 мың.теңге</c:v>
                </c:pt>
                <c:pt idx="1">
                  <c:v>01.07.2025 жылға 79717,5 мың.теңге</c:v>
                </c:pt>
                <c:pt idx="2">
                  <c:v>01.07.2024 жылға 60922,2мың.теңге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B6F9-4CDE-B772-4F5C724D0B28}"/>
            </c:ext>
          </c:extLst>
        </c:ser>
        <c:ser>
          <c:idx val="0"/>
          <c:order val="3"/>
          <c:tx>
            <c:strRef>
              <c:f>'C:\Users\Intel\Desktop\Новая папка\фин отдел\АЗАММАТТЫҚ БЮДЖЕТ\2025 Аз бюдж\бюджет 01.02\[Слайд азаматтық бюджет казак.xlsx]Кіріс өсуі'!$E$10</c:f>
              <c:strCache>
                <c:ptCount val="1"/>
              </c:strCache>
            </c:strRef>
          </c:tx>
          <c:cat>
            <c:strRef>
              <c:f>'[1]Кіріс өсуі'!$B$9:$D$9</c:f>
              <c:strCache>
                <c:ptCount val="3"/>
                <c:pt idx="0">
                  <c:v>01.02.2025 жылға 28535,7мың.теңге</c:v>
                </c:pt>
                <c:pt idx="1">
                  <c:v>01.02.2024 жылға 5748,5 мың.теңге</c:v>
                </c:pt>
                <c:pt idx="2">
                  <c:v>01.02.2023 жылға 4578,5 мың.теңге</c:v>
                </c:pt>
              </c:strCache>
            </c:strRef>
          </c:cat>
          <c:val>
            <c:numRef>
              <c:f>'[1]Кіріс өсуі'!$F$10:$H$10</c:f>
              <c:numCache>
                <c:formatCode>General</c:formatCode>
                <c:ptCount val="3"/>
                <c:pt idx="0">
                  <c:v>25835.8</c:v>
                </c:pt>
                <c:pt idx="1">
                  <c:v>5748.5</c:v>
                </c:pt>
                <c:pt idx="2">
                  <c:v>4578.5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F9-4CDE-B772-4F5C724D0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00047307778293"/>
          <c:y val="0.72522839353601065"/>
          <c:w val="0.39017558150059006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4089689709031774"/>
          <c:y val="3.2448377581121325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01.09.2026 жылға 61619,4мың.теңге</c:v>
                </c:pt>
                <c:pt idx="1">
                  <c:v>01.09.2025 жылға 90437,1 мың.теңге</c:v>
                </c:pt>
                <c:pt idx="2">
                  <c:v>01.09.2024 жылға 71417,1мың.теңге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7D72-45C5-85BA-F5EE07A8C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00047307778471"/>
          <c:y val="0.72522839353601065"/>
          <c:w val="0.39017558150059084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593969306305227"/>
          <c:y val="3.8324046392521224E-2"/>
          <c:w val="0.7367786861678659"/>
          <c:h val="0.8637684383239229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'Шығыс өсуі'!$A$10</c:f>
              <c:strCache>
                <c:ptCount val="1"/>
                <c:pt idx="0">
                  <c:v>Шығыстар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167145283310445E-2"/>
                  <c:y val="-1.5325673580449428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/>
                      <a:t>71417,1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78-42CC-BF0F-C9AB6FA715DD}"/>
                </c:ext>
              </c:extLst>
            </c:dLbl>
            <c:dLbl>
              <c:idx val="1"/>
              <c:layout>
                <c:manualLayout>
                  <c:x val="2.4874011466348211E-2"/>
                  <c:y val="-2.5557559016339271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/>
                      <a:t>90437,1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78-42CC-BF0F-C9AB6FA715DD}"/>
                </c:ext>
              </c:extLst>
            </c:dLbl>
            <c:dLbl>
              <c:idx val="2"/>
              <c:layout>
                <c:manualLayout>
                  <c:x val="1.731601436479286E-2"/>
                  <c:y val="-1.5325673580449428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/>
                      <a:t>61619,4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78-42CC-BF0F-C9AB6FA715D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'Шығыс өсуі'!$B$9:$D$9</c:f>
              <c:strCache>
                <c:ptCount val="3"/>
                <c:pt idx="0">
                  <c:v>01.09.2024 жыл </c:v>
                </c:pt>
                <c:pt idx="1">
                  <c:v>01.09.2025 жыл </c:v>
                </c:pt>
                <c:pt idx="2">
                  <c:v>01.09.2026 жыл </c:v>
                </c:pt>
              </c:strCache>
            </c:strRef>
          </c:cat>
          <c:val>
            <c:numRef>
              <c:f>'Шығыс өсуі'!$B$10:$D$10</c:f>
              <c:numCache>
                <c:formatCode>General</c:formatCode>
                <c:ptCount val="3"/>
                <c:pt idx="0" formatCode="0.0">
                  <c:v>51162.7</c:v>
                </c:pt>
                <c:pt idx="1">
                  <c:v>56690.8</c:v>
                </c:pt>
                <c:pt idx="2">
                  <c:v>62733.1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78-42CC-BF0F-C9AB6FA71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1373824"/>
        <c:axId val="81379712"/>
        <c:axId val="0"/>
      </c:bar3DChart>
      <c:catAx>
        <c:axId val="813738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1379712"/>
        <c:crosses val="autoZero"/>
        <c:auto val="1"/>
        <c:lblAlgn val="ctr"/>
        <c:lblOffset val="100"/>
        <c:noMultiLvlLbl val="0"/>
      </c:catAx>
      <c:valAx>
        <c:axId val="81379712"/>
        <c:scaling>
          <c:orientation val="minMax"/>
        </c:scaling>
        <c:delete val="1"/>
        <c:axPos val="b"/>
        <c:majorGridlines/>
        <c:numFmt formatCode="0.0" sourceLinked="1"/>
        <c:majorTickMark val="out"/>
        <c:minorTickMark val="none"/>
        <c:tickLblPos val="nextTo"/>
        <c:crossAx val="813738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3.4616984352365794E-4"/>
          <c:y val="3.0849976534390415E-2"/>
          <c:w val="0.63100176412374764"/>
          <c:h val="0.95590499035303189"/>
        </c:manualLayout>
      </c:layout>
      <c:doughnutChart>
        <c:varyColors val="1"/>
        <c:ser>
          <c:idx val="0"/>
          <c:order val="0"/>
          <c:tx>
            <c:strRef>
              <c:f>'Шығыстар бағыты'!$E$10</c:f>
              <c:strCache>
                <c:ptCount val="1"/>
              </c:strCache>
            </c:strRef>
          </c:tx>
          <c:cat>
            <c:strRef>
              <c:f>'Шығыстар бағыты'!$E$9:$R$9</c:f>
              <c:strCache>
                <c:ptCount val="13"/>
                <c:pt idx="1">
                  <c:v>Жалпы сипаттағы мемлекеттік қызметтерге 42718,8-67,2% (63548,0мың.теңге)</c:v>
                </c:pt>
                <c:pt idx="8">
                  <c:v>Тұрғын үй-коммуналдық шаруашылық 250,0-0,8% (28833,0мың. тенге)</c:v>
                </c:pt>
                <c:pt idx="12">
                  <c:v>Жергілікті деңгейде мәдени-демалыс жұмысын қолдау - 13914,1-67,8% (20514,0мың. тенге)</c:v>
                </c:pt>
              </c:strCache>
            </c:strRef>
          </c:cat>
          <c:val>
            <c:numRef>
              <c:f>'Шығыстар бағыты'!$F$10:$R$10</c:f>
              <c:numCache>
                <c:formatCode>General</c:formatCode>
                <c:ptCount val="13"/>
                <c:pt idx="0" formatCode="0.0">
                  <c:v>42718.8</c:v>
                </c:pt>
                <c:pt idx="7" formatCode="0.0">
                  <c:v>250</c:v>
                </c:pt>
                <c:pt idx="11" formatCode="0.00">
                  <c:v>13914.1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D-4294-B89A-ED1734705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8"/>
        <c:delete val="1"/>
      </c:legendEntry>
      <c:layout>
        <c:manualLayout>
          <c:xMode val="edge"/>
          <c:yMode val="edge"/>
          <c:x val="0.58761313282656003"/>
          <c:y val="1.0011993533920838E-4"/>
          <c:w val="0.41238686717343992"/>
          <c:h val="0.999899880064660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gi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Picture 2" descr="https://total.kz/storage/46/469d58bd8c1b56d783874db14f756144_resize_w_830_h_465.jpg">
          <a:extLst xmlns:a="http://schemas.openxmlformats.org/drawingml/2006/main">
            <a:ext uri="{FF2B5EF4-FFF2-40B4-BE49-F238E27FC236}">
              <a16:creationId xmlns:a16="http://schemas.microsoft.com/office/drawing/2014/main" id="{4A3145A1-F49B-472B-B402-3368DB20612A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315200" cy="4638675"/>
        </a:xfrm>
        <a:prstGeom xmlns:a="http://schemas.openxmlformats.org/drawingml/2006/main" prst="rect">
          <a:avLst/>
        </a:prstGeom>
        <a:noFill xmlns:a="http://schemas.openxmlformats.org/drawingml/2006/main"/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0.21971</cdr:x>
      <cdr:y>0.31187</cdr:y>
    </cdr:from>
    <cdr:to>
      <cdr:x>0.42985</cdr:x>
      <cdr:y>0.68813</cdr:y>
    </cdr:to>
    <cdr:pic>
      <cdr:nvPicPr>
        <cdr:cNvPr id="2" name="preview-image">
          <a:extLst xmlns:a="http://schemas.openxmlformats.org/drawingml/2006/main">
            <a:ext uri="{FF2B5EF4-FFF2-40B4-BE49-F238E27FC236}">
              <a16:creationId xmlns:a16="http://schemas.microsoft.com/office/drawing/2014/main" id="{00000000-0008-0000-0400-000004000000}"/>
            </a:ext>
          </a:extLst>
        </cdr:cNvPr>
        <cdr:cNvPicPr/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872208" y="1642157"/>
          <a:ext cx="1790700" cy="19812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BC-D2AC-41FB-8FC0-94D9BE720C4C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endParaRPr lang="ru-RU" sz="2200" b="1" dirty="0"/>
          </a:p>
        </p:txBody>
      </p:sp>
      <p:graphicFrame>
        <p:nvGraphicFramePr>
          <p:cNvPr id="7264" name="Group 9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242913"/>
              </p:ext>
            </p:extLst>
          </p:nvPr>
        </p:nvGraphicFramePr>
        <p:xfrm>
          <a:off x="142844" y="857232"/>
          <a:ext cx="8749636" cy="5812127"/>
        </p:xfrm>
        <a:graphic>
          <a:graphicData uri="http://schemas.openxmlformats.org/drawingml/2006/table">
            <a:tbl>
              <a:tblPr/>
              <a:tblGrid>
                <a:gridCol w="3943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5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69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782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ж.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нақты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болжам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өнімінің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1081,3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983,7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1018,09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1053,7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45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өнімінің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4958,0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9578,0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Бөлшек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сауда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413,7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461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 капиталға бағытталған инвестиция,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884,0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822,8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851,6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881,4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 жұмыстарының көлемі,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545,8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281,7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82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ң төменгі күнкөріс деңгейі,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32830,0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38469,2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39815,6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41209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82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Жұмыссыздық деңгейі,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58" y="285728"/>
            <a:ext cx="842806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6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Ақбұлақ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ауылдық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округінің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негізгі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әлеуметтік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экономикалық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көрсеткіштері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136069"/>
      </p:ext>
    </p:extLst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9644" y="146756"/>
            <a:ext cx="8580301" cy="79022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/>
              <a:t>         </a:t>
            </a:r>
            <a:r>
              <a:rPr lang="en-US" sz="2400" b="1" dirty="0"/>
              <a:t>                     </a:t>
            </a:r>
            <a:r>
              <a:rPr lang="kk-KZ" sz="2400" b="1" dirty="0"/>
              <a:t>01.</a:t>
            </a:r>
            <a:r>
              <a:rPr lang="ru-RU" sz="2400" b="1" dirty="0"/>
              <a:t>0</a:t>
            </a:r>
            <a:r>
              <a:rPr lang="kk-KZ" sz="2400" b="1" dirty="0"/>
              <a:t>9.</a:t>
            </a:r>
            <a:r>
              <a:rPr lang="ru-RU" sz="2400" b="1" dirty="0"/>
              <a:t>2026 </a:t>
            </a:r>
            <a:r>
              <a:rPr lang="ru-RU" sz="2400" b="1" dirty="0" err="1"/>
              <a:t>жылға</a:t>
            </a:r>
            <a:r>
              <a:rPr lang="ru-RU" sz="2400" b="1" dirty="0"/>
              <a:t> </a:t>
            </a:r>
            <a:r>
              <a:rPr lang="ru-RU" sz="2400" b="1" dirty="0" err="1"/>
              <a:t>бюджеттің</a:t>
            </a:r>
            <a:r>
              <a:rPr lang="ru-RU" sz="2400" b="1" dirty="0"/>
              <a:t> </a:t>
            </a:r>
            <a:r>
              <a:rPr lang="ru-RU" sz="2400" b="1" dirty="0" err="1"/>
              <a:t>орындалуы</a:t>
            </a: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1800" b="1" dirty="0" err="1"/>
              <a:t>Түсімдер</a:t>
            </a:r>
            <a:r>
              <a:rPr lang="ru-RU" sz="1800" b="1" dirty="0"/>
              <a:t>  </a:t>
            </a:r>
            <a:r>
              <a:rPr lang="kk-KZ" sz="1800" b="1" dirty="0"/>
              <a:t>61619,4мың</a:t>
            </a:r>
            <a:r>
              <a:rPr lang="ru-RU" sz="1800" b="1" dirty="0"/>
              <a:t> </a:t>
            </a:r>
            <a:r>
              <a:rPr lang="ru-RU" sz="1800" b="1" dirty="0" err="1"/>
              <a:t>теңге</a:t>
            </a:r>
            <a:br>
              <a:rPr lang="ru-RU" sz="1800" b="1" dirty="0"/>
            </a:br>
            <a:endParaRPr lang="ru-RU" sz="1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473580"/>
              </p:ext>
            </p:extLst>
          </p:nvPr>
        </p:nvGraphicFramePr>
        <p:xfrm>
          <a:off x="1043609" y="936978"/>
          <a:ext cx="7034782" cy="5861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8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/>
              <a:t>     </a:t>
            </a:r>
            <a:r>
              <a:rPr lang="en-US" sz="2400" dirty="0"/>
              <a:t>              </a:t>
            </a:r>
            <a:br>
              <a:rPr lang="kk-KZ" sz="2400" dirty="0"/>
            </a:br>
            <a:r>
              <a:rPr lang="kk-KZ" sz="2400" b="1" dirty="0"/>
              <a:t>                    </a:t>
            </a:r>
            <a:r>
              <a:rPr lang="ru-RU" sz="2400" b="1" dirty="0"/>
              <a:t>    01.0</a:t>
            </a:r>
            <a:r>
              <a:rPr lang="kk-KZ" sz="2400" b="1" dirty="0"/>
              <a:t>9</a:t>
            </a:r>
            <a:r>
              <a:rPr lang="ru-RU" sz="2400" b="1" dirty="0"/>
              <a:t>.2026 </a:t>
            </a:r>
            <a:r>
              <a:rPr lang="ru-RU" sz="2400" b="1" dirty="0" err="1"/>
              <a:t>жылға</a:t>
            </a:r>
            <a:r>
              <a:rPr lang="ru-RU" sz="2400" b="1" dirty="0"/>
              <a:t> </a:t>
            </a:r>
            <a:r>
              <a:rPr lang="ru-RU" sz="2400" b="1" dirty="0" err="1"/>
              <a:t>бюджеттің</a:t>
            </a:r>
            <a:r>
              <a:rPr lang="ru-RU" sz="2400" b="1" dirty="0"/>
              <a:t> </a:t>
            </a:r>
            <a:r>
              <a:rPr lang="ru-RU" sz="2400" b="1" dirty="0" err="1"/>
              <a:t>орындалуы</a:t>
            </a: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1800" b="1" dirty="0"/>
              <a:t> </a:t>
            </a:r>
            <a:r>
              <a:rPr lang="ru-RU" sz="1800" b="1" dirty="0" err="1"/>
              <a:t>Шығыстар</a:t>
            </a:r>
            <a:r>
              <a:rPr lang="ru-RU" sz="1800" b="1" dirty="0"/>
              <a:t> </a:t>
            </a:r>
            <a:r>
              <a:rPr lang="kk-KZ" sz="1800" b="1" dirty="0"/>
              <a:t>62713,1</a:t>
            </a:r>
            <a:r>
              <a:rPr lang="ru-RU" sz="1800" b="1" dirty="0"/>
              <a:t> </a:t>
            </a:r>
            <a:r>
              <a:rPr lang="kk-KZ" sz="1800" b="1" dirty="0"/>
              <a:t>мың</a:t>
            </a:r>
            <a:r>
              <a:rPr lang="ru-RU" sz="1800" b="1" dirty="0"/>
              <a:t>.</a:t>
            </a:r>
            <a:r>
              <a:rPr lang="ru-RU" sz="1800" b="1" dirty="0" err="1"/>
              <a:t>теңге</a:t>
            </a:r>
            <a:br>
              <a:rPr lang="ru-RU" sz="1800" dirty="0"/>
            </a:br>
            <a:endParaRPr lang="ru-RU" sz="1800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1533525" y="942975"/>
          <a:ext cx="6076950" cy="4972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округ бюджет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кірістерінің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01</a:t>
            </a:r>
            <a:r>
              <a:rPr lang="kk-KZ" sz="2000" b="1" dirty="0">
                <a:latin typeface="Arial" pitchFamily="34" charset="0"/>
                <a:cs typeface="Arial" pitchFamily="34" charset="0"/>
              </a:rPr>
              <a:t>.09.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2024-2026жылдардағы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қозғалысы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/>
        </p:nvGraphicFramePr>
        <p:xfrm>
          <a:off x="1824037" y="1304925"/>
          <a:ext cx="5495925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/>
        </p:nvGraphicFramePr>
        <p:xfrm>
          <a:off x="563165" y="1460897"/>
          <a:ext cx="8017669" cy="393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/>
        </p:nvGraphicFramePr>
        <p:xfrm>
          <a:off x="561975" y="1209675"/>
          <a:ext cx="802005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/>
        </p:nvGraphicFramePr>
        <p:xfrm>
          <a:off x="715565" y="1613297"/>
          <a:ext cx="8017669" cy="393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         </a:t>
            </a:r>
            <a:r>
              <a:rPr lang="ru-RU" sz="2400" b="1" dirty="0" err="1"/>
              <a:t>Ауылдық</a:t>
            </a:r>
            <a:r>
              <a:rPr lang="ru-RU" sz="2400" b="1" dirty="0"/>
              <a:t> округ бюджет </a:t>
            </a:r>
            <a:r>
              <a:rPr lang="ru-RU" sz="2400" b="1" dirty="0" err="1"/>
              <a:t>шығыстарының</a:t>
            </a:r>
            <a:r>
              <a:rPr lang="ru-RU" sz="2400" b="1" dirty="0"/>
              <a:t> 01.09</a:t>
            </a:r>
            <a:r>
              <a:rPr lang="kk-KZ" sz="2400" b="1" dirty="0"/>
              <a:t>.</a:t>
            </a:r>
            <a:r>
              <a:rPr lang="ru-RU" sz="2400" b="1" dirty="0"/>
              <a:t>2024-2026ж </a:t>
            </a:r>
            <a:r>
              <a:rPr lang="ru-RU" sz="2400" b="1" dirty="0" err="1"/>
              <a:t>қозғалысы</a:t>
            </a:r>
            <a:endParaRPr lang="ru-RU" sz="1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/>
        </p:nvGraphicFramePr>
        <p:xfrm>
          <a:off x="1653778" y="947738"/>
          <a:ext cx="5836443" cy="4962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722489"/>
          </a:xfrm>
        </p:spPr>
        <p:txBody>
          <a:bodyPr>
            <a:normAutofit fontScale="90000"/>
          </a:bodyPr>
          <a:lstStyle/>
          <a:p>
            <a:br>
              <a:rPr lang="ru-RU" sz="2400" b="1" dirty="0"/>
            </a:br>
            <a:br>
              <a:rPr lang="ru-RU" sz="2400" b="1" dirty="0"/>
            </a:br>
            <a:r>
              <a:rPr lang="ru-RU" sz="2400" b="1" dirty="0"/>
              <a:t> 01.09.2026 </a:t>
            </a:r>
            <a:r>
              <a:rPr lang="ru-RU" sz="2400" b="1" dirty="0" err="1"/>
              <a:t>жылға</a:t>
            </a:r>
            <a:r>
              <a:rPr lang="ru-RU" sz="2400" b="1" dirty="0"/>
              <a:t> </a:t>
            </a:r>
            <a:r>
              <a:rPr lang="ru-RU" sz="2400" b="1" dirty="0" err="1"/>
              <a:t>Ақбұлақ</a:t>
            </a:r>
            <a:r>
              <a:rPr lang="ru-RU" sz="2400" b="1" dirty="0"/>
              <a:t> </a:t>
            </a:r>
            <a:r>
              <a:rPr lang="ru-RU" sz="2400" b="1" dirty="0" err="1"/>
              <a:t>ауыл</a:t>
            </a:r>
            <a:r>
              <a:rPr lang="kk-KZ" sz="2400" b="1" dirty="0"/>
              <a:t>дық</a:t>
            </a:r>
            <a:r>
              <a:rPr lang="ru-RU" sz="2400" b="1" dirty="0"/>
              <a:t> округ бюджет </a:t>
            </a:r>
            <a:r>
              <a:rPr lang="ru-RU" sz="2400" b="1" dirty="0" err="1"/>
              <a:t>шығыстарының</a:t>
            </a:r>
            <a:r>
              <a:rPr lang="ru-RU" sz="2400" b="1" dirty="0"/>
              <a:t> </a:t>
            </a:r>
            <a:r>
              <a:rPr lang="ru-RU" sz="2400" b="1" dirty="0" err="1"/>
              <a:t>бағыттары</a:t>
            </a:r>
            <a:r>
              <a:rPr lang="ru-RU" sz="2400" b="1" dirty="0"/>
              <a:t>                 (</a:t>
            </a:r>
            <a:r>
              <a:rPr lang="kk-KZ" sz="2400" b="1" dirty="0"/>
              <a:t>62733,1 </a:t>
            </a:r>
            <a:r>
              <a:rPr lang="ru-RU" sz="2400" b="1" dirty="0" err="1"/>
              <a:t>мың.теңге</a:t>
            </a:r>
            <a:r>
              <a:rPr lang="ru-RU" sz="2400" b="1" dirty="0"/>
              <a:t> </a:t>
            </a:r>
            <a:r>
              <a:rPr lang="ru-RU" sz="2400" b="1" dirty="0" err="1"/>
              <a:t>жалпы</a:t>
            </a:r>
            <a:r>
              <a:rPr lang="ru-RU" sz="2400" b="1" dirty="0"/>
              <a:t> </a:t>
            </a:r>
            <a:r>
              <a:rPr lang="ru-RU" sz="2400" b="1" dirty="0" err="1"/>
              <a:t>шығыннан</a:t>
            </a:r>
            <a:r>
              <a:rPr lang="ru-RU" sz="2400" b="1" dirty="0"/>
              <a:t> </a:t>
            </a:r>
            <a:r>
              <a:rPr lang="ru-RU" sz="2400" b="1" dirty="0" err="1"/>
              <a:t>үлесі</a:t>
            </a:r>
            <a:r>
              <a:rPr lang="ru-RU" sz="2400" b="1" dirty="0"/>
              <a:t>)</a:t>
            </a:r>
            <a:br>
              <a:rPr lang="ru-RU" sz="2400" b="1" dirty="0"/>
            </a:br>
            <a:br>
              <a:rPr lang="ru-RU" sz="2400" b="1" dirty="0"/>
            </a:br>
            <a:endParaRPr lang="ru-RU" sz="1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533477"/>
              </p:ext>
            </p:extLst>
          </p:nvPr>
        </p:nvGraphicFramePr>
        <p:xfrm>
          <a:off x="395536" y="1052736"/>
          <a:ext cx="8521451" cy="5265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8620</TotalTime>
  <Words>195</Words>
  <Application>Microsoft Office PowerPoint</Application>
  <PresentationFormat>Экран (4:3)</PresentationFormat>
  <Paragraphs>72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   </vt:lpstr>
      <vt:lpstr>                              01.09.2026 жылға бюджеттің орындалуы  Түсімдер  61619,4мың теңге </vt:lpstr>
      <vt:lpstr>                                            01.09.2026 жылға бюджеттің орындалуы   Шығыстар 62713,1 мың.теңге </vt:lpstr>
      <vt:lpstr>Презентация PowerPoint</vt:lpstr>
      <vt:lpstr>         Ауылдық округ бюджет шығыстарының 01.09.2024-2026ж қозғалысы</vt:lpstr>
      <vt:lpstr>   01.09.2026 жылға Ақбұлақ ауылдық округ бюджет шығыстарының бағыттары                 (62733,1 мың.теңге жалпы шығыннан үлесі)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Intel</cp:lastModifiedBy>
  <cp:revision>299</cp:revision>
  <cp:lastPrinted>2023-03-07T10:43:02Z</cp:lastPrinted>
  <dcterms:created xsi:type="dcterms:W3CDTF">2019-11-05T10:12:40Z</dcterms:created>
  <dcterms:modified xsi:type="dcterms:W3CDTF">2026-09-04T06:11:01Z</dcterms:modified>
</cp:coreProperties>
</file>