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6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7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8.xml" ContentType="application/vnd.openxmlformats-officedocument.drawingml.chartshape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9.xml" ContentType="application/vnd.openxmlformats-officedocument.drawingml.chartshapes+xml"/>
  <Override PartName="/ppt/charts/chart2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324" r:id="rId1"/>
  </p:sldMasterIdLst>
  <p:notesMasterIdLst>
    <p:notesMasterId r:id="rId13"/>
  </p:notesMasterIdLst>
  <p:sldIdLst>
    <p:sldId id="349" r:id="rId2"/>
    <p:sldId id="356" r:id="rId3"/>
    <p:sldId id="355" r:id="rId4"/>
    <p:sldId id="354" r:id="rId5"/>
    <p:sldId id="358" r:id="rId6"/>
    <p:sldId id="357" r:id="rId7"/>
    <p:sldId id="352" r:id="rId8"/>
    <p:sldId id="350" r:id="rId9"/>
    <p:sldId id="351" r:id="rId10"/>
    <p:sldId id="359" r:id="rId11"/>
    <p:sldId id="353" r:id="rId1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Пользователь" initials="П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ACC1"/>
    <a:srgbClr val="3C322A"/>
    <a:srgbClr val="6687AF"/>
    <a:srgbClr val="C5CEDA"/>
    <a:srgbClr val="C7CFDB"/>
    <a:srgbClr val="A6BFD8"/>
    <a:srgbClr val="CFD5DF"/>
    <a:srgbClr val="DDE6EF"/>
    <a:srgbClr val="3A3028"/>
    <a:srgbClr val="D993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Sauliya\Desktop\&#1054;&#1090;&#1095;&#1077;&#1090;&#1099;%20&#1051;&#1072;&#1088;&#1080;&#1089;&#1099;\&#1076;&#1080;&#1085;&#1072;&#1084;&#1080;&#1082;&#1072;%20&#1087;&#1086;&#1089;&#1090;&#1091;&#1087;&#1083;&#1077;&#1085;&#1080;&#1081;%20&#1079;&#1072;%202015-2017%20&#1075;&#1086;&#1076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6.xlsx"/><Relationship Id="rId1" Type="http://schemas.openxmlformats.org/officeDocument/2006/relationships/image" Target="../media/image1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7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8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2;&#1086;&#1080;%20&#1076;&#1086;&#1082;&#1091;&#1084;&#1077;&#1085;&#1090;&#1099;\&#1044;&#1054;&#1050;&#1059;&#1052;&#1045;&#1053;&#1058;&#1067;%202018%20&#1043;&#1054;&#1044;\&#1043;&#1056;&#1040;&#1046;&#1044;&#1040;&#1053;&#1057;&#1050;&#1048;&#1049;%20&#1041;&#1070;&#1044;&#1046;&#1045;&#1058;\&#1058;&#1072;&#1073;&#1083;&#1080;&#1094;&#1099;%20&#1076;&#1083;&#1103;%20&#1089;&#1083;&#1072;&#1081;&#1076;&#1086;&#1074;%20&#1043;&#1041;%2022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</a:p>
        </c:rich>
      </c:tx>
      <c:layout>
        <c:manualLayout>
          <c:xMode val="edge"/>
          <c:yMode val="edge"/>
          <c:x val="0.17720167180853802"/>
          <c:y val="3.4938049459859493E-4"/>
        </c:manualLayout>
      </c:layout>
      <c:overlay val="0"/>
      <c:spPr>
        <a:noFill/>
        <a:ln w="23659">
          <a:noFill/>
        </a:ln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lt1"/>
              </a:solidFill>
              <a:prstDash val="solid"/>
            </a:ln>
            <a:effectLst/>
          </c:spPr>
          <c:invertIfNegative val="0"/>
          <c:dLbls>
            <c:spPr>
              <a:noFill/>
              <a:ln w="23659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4106.6000000000004</c:v>
                </c:pt>
                <c:pt idx="1">
                  <c:v>3332.2</c:v>
                </c:pt>
                <c:pt idx="2">
                  <c:v>3923.6</c:v>
                </c:pt>
                <c:pt idx="3">
                  <c:v>4304.3</c:v>
                </c:pt>
                <c:pt idx="4">
                  <c:v>4862.7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F8-4B2F-B8BA-CDC70CD32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7231008"/>
        <c:axId val="277229440"/>
      </c:barChart>
      <c:catAx>
        <c:axId val="2772310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872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7229440"/>
        <c:crosses val="autoZero"/>
        <c:auto val="1"/>
        <c:lblAlgn val="ctr"/>
        <c:lblOffset val="100"/>
        <c:noMultiLvlLbl val="0"/>
      </c:catAx>
      <c:valAx>
        <c:axId val="277229440"/>
        <c:scaling>
          <c:orientation val="minMax"/>
        </c:scaling>
        <c:delete val="1"/>
        <c:axPos val="b"/>
        <c:majorGridlines>
          <c:spPr>
            <a:ln w="8872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77231008"/>
        <c:crosses val="autoZero"/>
        <c:crossBetween val="between"/>
      </c:valAx>
      <c:spPr>
        <a:noFill/>
        <a:ln w="2365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blipFill>
              <a:blip xmlns:r="http://schemas.openxmlformats.org/officeDocument/2006/relationships" r:embed="rId1">
                <a:duotone>
                  <a:schemeClr val="accent3">
                    <a:shade val="74000"/>
                    <a:satMod val="130000"/>
                    <a:lumMod val="90000"/>
                  </a:schemeClr>
                  <a:schemeClr val="accent3">
                    <a:tint val="94000"/>
                    <a:satMod val="120000"/>
                    <a:lumMod val="104000"/>
                  </a:schemeClr>
                </a:duotone>
              </a:blip>
              <a:tile tx="0" ty="0" sx="100000" sy="100000" flip="none" algn="tl"/>
            </a:blipFill>
            <a:ln w="9525" cap="flat" cmpd="sng" algn="ctr">
              <a:solidFill>
                <a:schemeClr val="accent3"/>
              </a:solidFill>
              <a:prstDash val="solid"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3262.9</c:v>
                </c:pt>
                <c:pt idx="1">
                  <c:v>3332.2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01-428B-B415-DC68F6E30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7227480"/>
        <c:axId val="277231792"/>
        <c:axId val="0"/>
      </c:bar3DChart>
      <c:catAx>
        <c:axId val="277227480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extTo"/>
        <c:crossAx val="277231792"/>
        <c:crosses val="autoZero"/>
        <c:auto val="1"/>
        <c:lblAlgn val="ctr"/>
        <c:lblOffset val="100"/>
        <c:noMultiLvlLbl val="0"/>
      </c:catAx>
      <c:valAx>
        <c:axId val="277231792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effectLst/>
                <a:latin typeface="+mj-lt"/>
                <a:cs typeface="Times New Roman" panose="02020603050405020304" pitchFamily="18" charset="0"/>
              </a:defRPr>
            </a:pPr>
            <a:endParaRPr lang="ru-KZ"/>
          </a:p>
        </c:txPr>
        <c:crossAx val="277227480"/>
        <c:crosses val="autoZero"/>
        <c:crossBetween val="between"/>
      </c:valAx>
      <c:spPr>
        <a:noFill/>
        <a:ln w="25370">
          <a:noFill/>
        </a:ln>
      </c:spPr>
    </c:plotArea>
    <c:plotVisOnly val="1"/>
    <c:dispBlanksAs val="gap"/>
    <c:showDLblsOverMax val="0"/>
  </c:chart>
  <c:txPr>
    <a:bodyPr/>
    <a:lstStyle/>
    <a:p>
      <a:pPr>
        <a:defRPr sz="1260"/>
      </a:pPr>
      <a:endParaRPr lang="ru-KZ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94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overlay val="0"/>
      <c:spPr>
        <a:noFill/>
        <a:ln w="2310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62202194605194"/>
          <c:y val="8.8912070360782969E-2"/>
          <c:w val="0.83990032571229756"/>
          <c:h val="0.655013599736048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c:spPr>
          <c:invertIfNegative val="0"/>
          <c:dLbls>
            <c:spPr>
              <a:noFill/>
              <a:ln w="2310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951.7</c:v>
                </c:pt>
                <c:pt idx="1">
                  <c:v>1143.5999999999999</c:v>
                </c:pt>
                <c:pt idx="2">
                  <c:v>1655.2</c:v>
                </c:pt>
                <c:pt idx="3">
                  <c:v>1974.5</c:v>
                </c:pt>
                <c:pt idx="4">
                  <c:v>2102.6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94-4282-AB3C-280F746B0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7230616"/>
        <c:axId val="277232184"/>
      </c:barChart>
      <c:catAx>
        <c:axId val="277230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866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KZ"/>
          </a:p>
        </c:txPr>
        <c:crossAx val="277232184"/>
        <c:crosses val="autoZero"/>
        <c:auto val="1"/>
        <c:lblAlgn val="ctr"/>
        <c:lblOffset val="100"/>
        <c:noMultiLvlLbl val="0"/>
      </c:catAx>
      <c:valAx>
        <c:axId val="277232184"/>
        <c:scaling>
          <c:orientation val="minMax"/>
        </c:scaling>
        <c:delete val="1"/>
        <c:axPos val="b"/>
        <c:majorGridlines>
          <c:spPr>
            <a:ln w="866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crossAx val="277230616"/>
        <c:crosses val="autoZero"/>
        <c:crossBetween val="between"/>
      </c:valAx>
      <c:spPr>
        <a:noFill/>
        <a:ln w="2310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KZ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85E-2"/>
          <c:w val="0.81214585060780831"/>
          <c:h val="0.6956624381720957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lt1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  <c:pt idx="0">
                  <c:v>8.9</c:v>
                </c:pt>
                <c:pt idx="1">
                  <c:v>24.9</c:v>
                </c:pt>
                <c:pt idx="2">
                  <c:v>60.4</c:v>
                </c:pt>
                <c:pt idx="3">
                  <c:v>26</c:v>
                </c:pt>
                <c:pt idx="4">
                  <c:v>95.5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D-42C9-9CD4-8364DF2CB8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1218632"/>
        <c:axId val="231219024"/>
      </c:barChart>
      <c:catAx>
        <c:axId val="231218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31219024"/>
        <c:crosses val="autoZero"/>
        <c:auto val="1"/>
        <c:lblAlgn val="ctr"/>
        <c:lblOffset val="100"/>
        <c:noMultiLvlLbl val="0"/>
      </c:catAx>
      <c:valAx>
        <c:axId val="231219024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31218632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D6-49C9-BBAF-FE13D4B2CEA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D6-49C9-BBAF-FE13D4B2CEA4}"/>
              </c:ext>
            </c:extLst>
          </c:dPt>
          <c:dLbls>
            <c:dLbl>
              <c:idx val="0"/>
              <c:layout>
                <c:manualLayout>
                  <c:x val="2.0756440560625467E-2"/>
                  <c:y val="-9.4177007462483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rPr>
                      <a:t>10,2</a:t>
                    </a:r>
                    <a:endParaRPr lang="en-US" sz="1800" dirty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D6-49C9-BBAF-FE13D4B2CEA4}"/>
                </c:ext>
              </c:extLst>
            </c:dLbl>
            <c:dLbl>
              <c:idx val="1"/>
              <c:layout>
                <c:manualLayout>
                  <c:x val="-5.3114057946359691E-2"/>
                  <c:y val="-2.428437544963504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  <a:ea typeface="+mn-ea"/>
                        <a:cs typeface="+mn-cs"/>
                      </a:defRPr>
                    </a:pPr>
                    <a:r>
                      <a:rPr lang="en-US" sz="1800" b="1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rPr>
                      <a:t>85,3</a:t>
                    </a:r>
                    <a:endParaRPr lang="en-US" sz="1800" dirty="0">
                      <a:solidFill>
                        <a:schemeClr val="tx1"/>
                      </a:solidFill>
                      <a:latin typeface="+mj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3D6-49C9-BBAF-FE13D4B2CEA4}"/>
                </c:ext>
              </c:extLst>
            </c:dLbl>
            <c:dLbl>
              <c:idx val="2"/>
              <c:layout>
                <c:manualLayout>
                  <c:x val="2.3358380605614432E-2"/>
                  <c:y val="0.333057090977215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3D6-49C9-BBAF-FE13D4B2CE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Доходы от государственной собственности</c:v>
                </c:pt>
                <c:pt idx="1">
                  <c:v>Прочие неналоговые поступления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7.8</c:v>
                </c:pt>
                <c:pt idx="1">
                  <c:v>17.100000000000001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D6-49C9-BBAF-FE13D4B2C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804844468215802"/>
          <c:y val="0.12704149720933691"/>
          <c:w val="0.37765354491517422"/>
          <c:h val="0.73279217222537563"/>
        </c:manualLayout>
      </c:layout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KZ"/>
        </a:p>
      </c:txPr>
    </c:legend>
    <c:plotVisOnly val="1"/>
    <c:dispBlanksAs val="zero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lt1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1"/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24.7</c:v>
                </c:pt>
                <c:pt idx="1">
                  <c:v>27.9</c:v>
                </c:pt>
                <c:pt idx="2">
                  <c:v>34.5</c:v>
                </c:pt>
                <c:pt idx="3">
                  <c:v>60.1</c:v>
                </c:pt>
                <c:pt idx="4">
                  <c:v>111.5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3-4F0E-B382-C591FD3A9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1214320"/>
        <c:axId val="231217456"/>
      </c:barChart>
      <c:catAx>
        <c:axId val="2312143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31217456"/>
        <c:crosses val="autoZero"/>
        <c:auto val="1"/>
        <c:lblAlgn val="ctr"/>
        <c:lblOffset val="100"/>
        <c:noMultiLvlLbl val="0"/>
      </c:catAx>
      <c:valAx>
        <c:axId val="231217456"/>
        <c:scaling>
          <c:orientation val="minMax"/>
        </c:scaling>
        <c:delete val="1"/>
        <c:axPos val="b"/>
        <c:majorGridlines>
          <c:spPr>
            <a:ln w="9486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31214320"/>
        <c:crosses val="autoZero"/>
        <c:crossBetween val="between"/>
      </c:valAx>
      <c:spPr>
        <a:noFill/>
        <a:ln w="25295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084666760822045E-2"/>
          <c:y val="0.17496562823710113"/>
          <c:w val="0.3022637603489069"/>
          <c:h val="0.57508347428132578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tint val="60000"/>
                    <a:lumMod val="110000"/>
                  </a:schemeClr>
                </a:gs>
                <a:gs pos="100000">
                  <a:schemeClr val="accent3">
                    <a:tint val="82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3"/>
              </a:solidFill>
              <a:prstDash val="solid"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c:spPr>
          <c:dPt>
            <c:idx val="1"/>
            <c:bubble3D val="0"/>
            <c:spPr>
              <a:blipFill>
                <a:blip xmlns:r="http://schemas.openxmlformats.org/officeDocument/2006/relationships" r:embed="rId1">
                  <a:duotone>
                    <a:schemeClr val="accent3">
                      <a:shade val="74000"/>
                      <a:satMod val="130000"/>
                      <a:lumMod val="90000"/>
                    </a:schemeClr>
                    <a:schemeClr val="accent3">
                      <a:tint val="94000"/>
                      <a:satMod val="120000"/>
                      <a:lumMod val="104000"/>
                    </a:schemeClr>
                  </a:duotone>
                </a:blip>
                <a:tile tx="0" ty="0" sx="100000" sy="100000" flip="none" algn="tl"/>
              </a:blipFill>
              <a:ln w="9525" cap="flat" cmpd="sng" algn="ctr">
                <a:solidFill>
                  <a:schemeClr val="accent3"/>
                </a:solidFill>
                <a:prstDash val="solid"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2BB-410A-94A0-8D4D66D64CB4}"/>
              </c:ext>
            </c:extLst>
          </c:dPt>
          <c:cat>
            <c:strRef>
              <c:f>Лист1!$A$2:$A$3</c:f>
              <c:strCache>
                <c:ptCount val="2"/>
                <c:pt idx="0">
                  <c:v>Продажа государственного имущества, закрепленного за государственными учреждениями</c:v>
                </c:pt>
                <c:pt idx="1">
                  <c:v>Продажа земли и нематериальных активов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66.5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0-4684-8E79-0B6170401C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KZ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KZ"/>
          </a:p>
        </c:txPr>
      </c:legendEntry>
      <c:layout>
        <c:manualLayout>
          <c:xMode val="edge"/>
          <c:yMode val="edge"/>
          <c:x val="0.5122468461474019"/>
          <c:y val="1.3180021580264222E-2"/>
          <c:w val="0.46735029155003488"/>
          <c:h val="0.96844456067740181"/>
        </c:manualLayout>
      </c:layout>
      <c:overlay val="0"/>
      <c:txPr>
        <a:bodyPr/>
        <a:lstStyle/>
        <a:p>
          <a:pPr>
            <a:defRPr sz="160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2">
    <c:autoUpdate val="0"/>
  </c:externalData>
  <c:userShapes r:id="rId3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0-47B1-4E2D-97A8-3EE8A88491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 w="9525" cap="flat" cmpd="sng" algn="ctr">
              <a:solidFill>
                <a:schemeClr val="accent3"/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Лист1!$C$7:$C$11</c:f>
              <c:numCache>
                <c:formatCode>#,##0.0</c:formatCode>
                <c:ptCount val="5"/>
                <c:pt idx="0">
                  <c:v>4540.3999999999996</c:v>
                </c:pt>
                <c:pt idx="1">
                  <c:v>2578</c:v>
                </c:pt>
                <c:pt idx="2">
                  <c:v>2668</c:v>
                </c:pt>
                <c:pt idx="3">
                  <c:v>3149.1</c:v>
                </c:pt>
                <c:pt idx="4">
                  <c:v>2925.4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B1-4E2D-97A8-3EE8A88491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7156488"/>
        <c:axId val="337157272"/>
        <c:axId val="0"/>
      </c:bar3DChart>
      <c:catAx>
        <c:axId val="33715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5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7157272"/>
        <c:crosses val="autoZero"/>
        <c:auto val="1"/>
        <c:lblAlgn val="ctr"/>
        <c:lblOffset val="100"/>
        <c:noMultiLvlLbl val="0"/>
      </c:catAx>
      <c:valAx>
        <c:axId val="33715727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3715648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31214712"/>
        <c:axId val="231220984"/>
        <c:axId val="0"/>
      </c:bar3DChart>
      <c:catAx>
        <c:axId val="2312147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231220984"/>
        <c:crosses val="autoZero"/>
        <c:auto val="1"/>
        <c:lblAlgn val="ctr"/>
        <c:lblOffset val="100"/>
        <c:noMultiLvlLbl val="0"/>
      </c:catAx>
      <c:valAx>
        <c:axId val="2312209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3121471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482841887880242"/>
          <c:y val="4.2121212121212122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351.6</c:v>
                </c:pt>
                <c:pt idx="1">
                  <c:v>351.4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D6-466E-B870-BABC1BEB1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234108104"/>
        <c:axId val="234108888"/>
        <c:axId val="0"/>
      </c:bar3DChart>
      <c:catAx>
        <c:axId val="23410810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34108888"/>
        <c:crosses val="autoZero"/>
        <c:auto val="1"/>
        <c:lblAlgn val="ctr"/>
        <c:lblOffset val="100"/>
        <c:noMultiLvlLbl val="0"/>
      </c:catAx>
      <c:valAx>
        <c:axId val="23410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34108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48255755897493"/>
          <c:y val="9.6560066634049257E-2"/>
          <c:w val="0.79192446768511005"/>
          <c:h val="0.678519395087447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rnd" cmpd="sng" algn="ctr">
                      <a:solidFill>
                        <a:schemeClr val="tx1">
                          <a:shade val="90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Лист1!$B$6:$B$11</c:f>
              <c:numCache>
                <c:formatCode>0.0</c:formatCode>
                <c:ptCount val="6"/>
                <c:pt idx="0">
                  <c:v>337.4</c:v>
                </c:pt>
                <c:pt idx="1">
                  <c:v>320</c:v>
                </c:pt>
                <c:pt idx="2">
                  <c:v>351.4</c:v>
                </c:pt>
                <c:pt idx="3">
                  <c:v>481.1</c:v>
                </c:pt>
                <c:pt idx="4">
                  <c:v>443.3</c:v>
                </c:pt>
                <c:pt idx="5">
                  <c:v>422.9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B1-4922-9EE0-8F9D239ECF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4110064"/>
        <c:axId val="234110456"/>
      </c:barChart>
      <c:catAx>
        <c:axId val="234110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rnd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34110456"/>
        <c:crosses val="autoZero"/>
        <c:auto val="1"/>
        <c:lblAlgn val="ctr"/>
        <c:lblOffset val="100"/>
        <c:noMultiLvlLbl val="0"/>
      </c:catAx>
      <c:valAx>
        <c:axId val="234110456"/>
        <c:scaling>
          <c:orientation val="minMax"/>
        </c:scaling>
        <c:delete val="1"/>
        <c:axPos val="b"/>
        <c:majorGridlines>
          <c:spPr>
            <a:ln w="9486" cap="rnd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34110064"/>
        <c:crosses val="autoZero"/>
        <c:crossBetween val="between"/>
      </c:valAx>
      <c:spPr>
        <a:noFill/>
        <a:ln w="25295">
          <a:noFill/>
        </a:ln>
        <a:effectLst/>
      </c:spPr>
    </c:plotArea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6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4819837548819523E-2"/>
          <c:y val="1.4942982186355779E-2"/>
          <c:w val="0.75792002141635462"/>
          <c:h val="0.7542177735002791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#,##0.0</c:formatCode>
                <c:ptCount val="5"/>
                <c:pt idx="0">
                  <c:v>670.2</c:v>
                </c:pt>
                <c:pt idx="1">
                  <c:v>664</c:v>
                </c:pt>
                <c:pt idx="2">
                  <c:v>664.1</c:v>
                </c:pt>
                <c:pt idx="3">
                  <c:v>583.5</c:v>
                </c:pt>
                <c:pt idx="4">
                  <c:v>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94A-4075-94CF-90420FB3CF9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0"/>
        <c:shape val="box"/>
        <c:axId val="337153352"/>
        <c:axId val="337156880"/>
        <c:axId val="0"/>
      </c:bar3DChart>
      <c:catAx>
        <c:axId val="33715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7156880"/>
        <c:crosses val="autoZero"/>
        <c:auto val="1"/>
        <c:lblAlgn val="ctr"/>
        <c:lblOffset val="100"/>
        <c:noMultiLvlLbl val="0"/>
      </c:catAx>
      <c:valAx>
        <c:axId val="33715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7153352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275949004098322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3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3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3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664</c:v>
                </c:pt>
                <c:pt idx="1">
                  <c:v>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C8-4534-925D-4303C196C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37150608"/>
        <c:axId val="277232968"/>
        <c:axId val="0"/>
      </c:bar3DChart>
      <c:catAx>
        <c:axId val="337150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7232968"/>
        <c:crosses val="autoZero"/>
        <c:auto val="1"/>
        <c:lblAlgn val="ctr"/>
        <c:lblOffset val="100"/>
        <c:noMultiLvlLbl val="0"/>
      </c:catAx>
      <c:valAx>
        <c:axId val="277232968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7150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  <c:userShapes r:id="rId4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1536.3</c:v>
                </c:pt>
                <c:pt idx="1">
                  <c:v>1407.5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55-4642-A27A-8A8AF5DFD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338365384"/>
        <c:axId val="338363424"/>
        <c:axId val="0"/>
      </c:bar3DChart>
      <c:catAx>
        <c:axId val="3383653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8363424"/>
        <c:crosses val="autoZero"/>
        <c:auto val="1"/>
        <c:lblAlgn val="ctr"/>
        <c:lblOffset val="100"/>
        <c:noMultiLvlLbl val="0"/>
      </c:catAx>
      <c:valAx>
        <c:axId val="33836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8365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26105487763464"/>
          <c:y val="9.6560066634049257E-2"/>
          <c:w val="0.84773899262098407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rnd" cmpd="sng" algn="ctr">
                      <a:solidFill>
                        <a:schemeClr val="tx1">
                          <a:shade val="90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Лист1!$A$7:$A$11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Лист1!$B$7:$B$11</c:f>
              <c:numCache>
                <c:formatCode>0.0</c:formatCode>
                <c:ptCount val="5"/>
                <c:pt idx="0">
                  <c:v>966.5</c:v>
                </c:pt>
                <c:pt idx="1">
                  <c:v>1407.5</c:v>
                </c:pt>
                <c:pt idx="2">
                  <c:v>1583</c:v>
                </c:pt>
                <c:pt idx="3">
                  <c:v>2043</c:v>
                </c:pt>
                <c:pt idx="4">
                  <c:v>1311.6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9-4442-B67C-1555F65B7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7737912"/>
        <c:axId val="337738304"/>
      </c:barChart>
      <c:catAx>
        <c:axId val="3377379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486" cap="rnd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337738304"/>
        <c:crosses val="autoZero"/>
        <c:auto val="1"/>
        <c:lblAlgn val="ctr"/>
        <c:lblOffset val="100"/>
        <c:noMultiLvlLbl val="0"/>
      </c:catAx>
      <c:valAx>
        <c:axId val="337738304"/>
        <c:scaling>
          <c:orientation val="minMax"/>
        </c:scaling>
        <c:delete val="1"/>
        <c:axPos val="b"/>
        <c:majorGridlines>
          <c:spPr>
            <a:ln w="9486" cap="rnd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337737912"/>
        <c:crosses val="autoZero"/>
        <c:crossBetween val="between"/>
      </c:valAx>
      <c:spPr>
        <a:noFill/>
        <a:ln w="25295">
          <a:noFill/>
        </a:ln>
        <a:effectLst/>
      </c:spPr>
    </c:plotArea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400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2538064"/>
        <c:axId val="272538456"/>
        <c:axId val="0"/>
      </c:bar3DChart>
      <c:catAx>
        <c:axId val="27253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ru-KZ"/>
          </a:p>
        </c:txPr>
        <c:crossAx val="272538456"/>
        <c:crosses val="autoZero"/>
        <c:auto val="1"/>
        <c:lblAlgn val="ctr"/>
        <c:lblOffset val="100"/>
        <c:noMultiLvlLbl val="0"/>
      </c:catAx>
      <c:valAx>
        <c:axId val="27253845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725380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82929277239453"/>
          <c:y val="3.8457364539807054E-2"/>
          <c:w val="0.76933829687302135"/>
          <c:h val="0.926996980268341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155.1</c:v>
                </c:pt>
                <c:pt idx="1">
                  <c:v>155.1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C-4B60-B3A0-9076F0881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272538848"/>
        <c:axId val="272536888"/>
        <c:axId val="0"/>
      </c:bar3DChart>
      <c:catAx>
        <c:axId val="2725388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2536888"/>
        <c:crosses val="autoZero"/>
        <c:auto val="1"/>
        <c:lblAlgn val="ctr"/>
        <c:lblOffset val="100"/>
        <c:noMultiLvlLbl val="0"/>
      </c:catAx>
      <c:valAx>
        <c:axId val="27253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2538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33213624531953"/>
          <c:y val="9.0845770696567324E-2"/>
          <c:w val="0.81214585060780831"/>
          <c:h val="0.6956624381720956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3"/>
                </a:gs>
                <a:gs pos="75000">
                  <a:schemeClr val="accent3">
                    <a:lumMod val="60000"/>
                    <a:lumOff val="40000"/>
                  </a:schemeClr>
                </a:gs>
                <a:gs pos="51000">
                  <a:schemeClr val="accent3">
                    <a:alpha val="75000"/>
                  </a:schemeClr>
                </a:gs>
                <a:gs pos="100000">
                  <a:schemeClr val="accent3">
                    <a:lumMod val="20000"/>
                    <a:lumOff val="80000"/>
                    <a:alpha val="1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2 583,7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FAE-4EFC-8439-0E71065545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Лист1!$A$6:$A$10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Лист1!$B$6:$B$10</c:f>
              <c:numCache>
                <c:formatCode>0.0</c:formatCode>
                <c:ptCount val="5"/>
                <c:pt idx="0">
                  <c:v>2583.6999999999998</c:v>
                </c:pt>
                <c:pt idx="1">
                  <c:v>155.1</c:v>
                </c:pt>
                <c:pt idx="2">
                  <c:v>490.1</c:v>
                </c:pt>
                <c:pt idx="3">
                  <c:v>1161.4000000000001</c:v>
                </c:pt>
                <c:pt idx="4">
                  <c:v>259.7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8-4117-BDDD-2EB7189AA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6"/>
        <c:overlap val="-58"/>
        <c:axId val="272539632"/>
        <c:axId val="272532968"/>
      </c:barChart>
      <c:catAx>
        <c:axId val="272539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15000"/>
                <a:lumOff val="8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2532968"/>
        <c:crosses val="autoZero"/>
        <c:auto val="1"/>
        <c:lblAlgn val="ctr"/>
        <c:lblOffset val="100"/>
        <c:noMultiLvlLbl val="0"/>
      </c:catAx>
      <c:valAx>
        <c:axId val="27253296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99000">
                    <a:schemeClr val="tx1">
                      <a:lumMod val="25000"/>
                      <a:lumOff val="75000"/>
                    </a:schemeClr>
                  </a:gs>
                  <a:gs pos="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2539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ru-KZ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090996051201259"/>
          <c:y val="3.9496783633759004E-2"/>
          <c:w val="0.76653906612981593"/>
          <c:h val="0.92100643273248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>
              <a:gsLst>
                <a:gs pos="100000">
                  <a:schemeClr val="accent3">
                    <a:alpha val="0"/>
                  </a:schemeClr>
                </a:gs>
                <a:gs pos="50000">
                  <a:schemeClr val="accent3"/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за 5 мес </c:v>
                </c:pt>
                <c:pt idx="2">
                  <c:v>Факт за 5 мес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298.39999999999998</c:v>
                </c:pt>
                <c:pt idx="1">
                  <c:v>55.2</c:v>
                </c:pt>
                <c:pt idx="2">
                  <c:v>55.2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51-4B98-A9E3-B5635173CD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cylinder"/>
        <c:axId val="274148272"/>
        <c:axId val="274149840"/>
        <c:axId val="0"/>
      </c:bar3DChart>
      <c:catAx>
        <c:axId val="2741482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4149840"/>
        <c:crosses val="autoZero"/>
        <c:auto val="1"/>
        <c:lblAlgn val="ctr"/>
        <c:lblOffset val="100"/>
        <c:noMultiLvlLbl val="0"/>
      </c:catAx>
      <c:valAx>
        <c:axId val="27414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4148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ru-KZ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10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10800000" scaled="1"/>
        <a:tileRect/>
      </a:gra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99000">
              <a:schemeClr val="tx1">
                <a:lumMod val="25000"/>
                <a:lumOff val="75000"/>
              </a:schemeClr>
            </a:gs>
            <a:gs pos="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tx1">
                <a:lumMod val="15000"/>
                <a:lumOff val="85000"/>
              </a:schemeClr>
            </a:gs>
            <a:gs pos="0">
              <a:schemeClr val="tx1">
                <a:lumMod val="5000"/>
                <a:lumOff val="9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486EE-12EE-4789-ABBE-842F70EBE5C6}" type="doc">
      <dgm:prSet loTypeId="urn:microsoft.com/office/officeart/2005/8/layout/arrow2" loCatId="process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KZ"/>
        </a:p>
      </dgm:t>
    </dgm:pt>
    <dgm:pt modelId="{B7064ACB-0620-4E2C-87C0-C7244C9B8826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ts val="0"/>
            </a:spcAft>
          </a:pP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Внутренние налоги и обязательные </a:t>
          </a:r>
        </a:p>
        <a:p>
          <a:pPr algn="l">
            <a:spcAft>
              <a:spcPts val="0"/>
            </a:spcAft>
          </a:pP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платежи – 83,3 млн. тенге</a:t>
          </a:r>
        </a:p>
        <a:p>
          <a:pPr algn="l">
            <a:spcAft>
              <a:spcPts val="0"/>
            </a:spcAft>
          </a:pP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spcAft>
              <a:spcPct val="35000"/>
            </a:spcAft>
          </a:pPr>
          <a:r>
            <a:rPr lang="ru-RU" sz="1700" b="0" dirty="0">
              <a:latin typeface="Times New Roman" panose="02020603050405020304" pitchFamily="18" charset="0"/>
              <a:cs typeface="Times New Roman" panose="02020603050405020304" pitchFamily="18" charset="0"/>
            </a:rPr>
            <a:t>Корпоративный налог – 133,7 млн. тенге </a:t>
          </a:r>
          <a:endParaRPr lang="ru-RU" sz="2000" dirty="0"/>
        </a:p>
      </dgm:t>
    </dgm:pt>
    <dgm:pt modelId="{29BBC22E-7B50-4F00-AAE2-10E17710B12B}" type="parTrans" cxnId="{BF259851-7C3D-4C34-9B5A-6092A9266F34}">
      <dgm:prSet/>
      <dgm:spPr/>
      <dgm:t>
        <a:bodyPr/>
        <a:lstStyle/>
        <a:p>
          <a:endParaRPr lang="ru-RU"/>
        </a:p>
      </dgm:t>
    </dgm:pt>
    <dgm:pt modelId="{C2AB8B54-9290-40DE-88C6-4F4DAB4A4212}" type="sibTrans" cxnId="{BF259851-7C3D-4C34-9B5A-6092A9266F34}">
      <dgm:prSet/>
      <dgm:spPr/>
      <dgm:t>
        <a:bodyPr/>
        <a:lstStyle/>
        <a:p>
          <a:endParaRPr lang="ru-RU"/>
        </a:p>
      </dgm:t>
    </dgm:pt>
    <dgm:pt modelId="{C00C0958-D3CD-4610-8925-D2FD359657C4}">
      <dgm:prSet phldrT="[Текст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Налоги на собственность – 764,3 млн. тенге</a:t>
          </a:r>
          <a:r>
            <a:rPr lang="ru-RU" sz="2000" dirty="0">
              <a:latin typeface="Arial" pitchFamily="34" charset="0"/>
              <a:cs typeface="Arial" pitchFamily="34" charset="0"/>
            </a:rPr>
            <a:t>              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dirty="0">
              <a:latin typeface="Arial" pitchFamily="34" charset="0"/>
              <a:cs typeface="Arial" pitchFamily="34" charset="0"/>
            </a:rPr>
            <a:t>                 </a:t>
          </a:r>
        </a:p>
      </dgm:t>
    </dgm:pt>
    <dgm:pt modelId="{1C88154C-25B2-42CC-A10F-685E8F4AB78D}" type="parTrans" cxnId="{ECD07420-2E24-4BF8-BFFF-4BB44820DB0C}">
      <dgm:prSet/>
      <dgm:spPr/>
      <dgm:t>
        <a:bodyPr/>
        <a:lstStyle/>
        <a:p>
          <a:endParaRPr lang="ru-RU"/>
        </a:p>
      </dgm:t>
    </dgm:pt>
    <dgm:pt modelId="{FA4D676D-196D-4090-B844-B246DF2ED9DA}" type="sibTrans" cxnId="{ECD07420-2E24-4BF8-BFFF-4BB44820DB0C}">
      <dgm:prSet/>
      <dgm:spPr/>
      <dgm:t>
        <a:bodyPr/>
        <a:lstStyle/>
        <a:p>
          <a:endParaRPr lang="ru-RU"/>
        </a:p>
      </dgm:t>
    </dgm:pt>
    <dgm:pt modelId="{8B8A3C20-F1A9-4D01-AE4A-64FAE14E5875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Налоги от заработной </a:t>
          </a:r>
        </a:p>
        <a:p>
          <a:pPr algn="l">
            <a:spcAft>
              <a:spcPts val="0"/>
            </a:spcAft>
          </a:pPr>
          <a:r>
            <a:rPr lang="ru-RU" sz="17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платы – 1 121,3 млн. тенге</a:t>
          </a:r>
        </a:p>
        <a:p>
          <a:pPr algn="l">
            <a:spcAft>
              <a:spcPts val="0"/>
            </a:spcAft>
          </a:pPr>
          <a:endParaRPr lang="ru-RU" sz="17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B74F5E-A5E2-4AB3-A884-2D9A1539F457}" type="parTrans" cxnId="{0B21C455-31DD-4A4D-A274-111569DB2773}">
      <dgm:prSet/>
      <dgm:spPr/>
      <dgm:t>
        <a:bodyPr/>
        <a:lstStyle/>
        <a:p>
          <a:endParaRPr lang="ru-RU"/>
        </a:p>
      </dgm:t>
    </dgm:pt>
    <dgm:pt modelId="{48C2E233-6F42-4233-A06B-69C5A2763155}" type="sibTrans" cxnId="{0B21C455-31DD-4A4D-A274-111569DB2773}">
      <dgm:prSet/>
      <dgm:spPr/>
      <dgm:t>
        <a:bodyPr/>
        <a:lstStyle/>
        <a:p>
          <a:endParaRPr lang="ru-RU"/>
        </a:p>
      </dgm:t>
    </dgm:pt>
    <dgm:pt modelId="{7339BE4F-05D5-4658-A92F-E7ED2803B8B0}" type="pres">
      <dgm:prSet presAssocID="{0AE486EE-12EE-4789-ABBE-842F70EBE5C6}" presName="arrowDiagram" presStyleCnt="0">
        <dgm:presLayoutVars>
          <dgm:chMax val="5"/>
          <dgm:dir/>
          <dgm:resizeHandles val="exact"/>
        </dgm:presLayoutVars>
      </dgm:prSet>
      <dgm:spPr/>
    </dgm:pt>
    <dgm:pt modelId="{D37C4822-F794-48C5-A7F6-93815296F874}" type="pres">
      <dgm:prSet presAssocID="{0AE486EE-12EE-4789-ABBE-842F70EBE5C6}" presName="arrow" presStyleLbl="bgShp" presStyleIdx="0" presStyleCnt="1" custLinFactNeighborX="13902" custLinFactNeighborY="1995"/>
      <dgm:spPr/>
    </dgm:pt>
    <dgm:pt modelId="{6A6E1635-0E53-40BD-9C60-52D6E158C304}" type="pres">
      <dgm:prSet presAssocID="{0AE486EE-12EE-4789-ABBE-842F70EBE5C6}" presName="arrowDiagram3" presStyleCnt="0"/>
      <dgm:spPr/>
    </dgm:pt>
    <dgm:pt modelId="{CA1F4FC9-B00F-4283-847F-ED93F678A206}" type="pres">
      <dgm:prSet presAssocID="{B7064ACB-0620-4E2C-87C0-C7244C9B8826}" presName="bullet3a" presStyleLbl="node1" presStyleIdx="0" presStyleCnt="3" custLinFactX="120549" custLinFactNeighborX="200000" custLinFactNeighborY="99000"/>
      <dgm:spPr/>
    </dgm:pt>
    <dgm:pt modelId="{E703A2A3-52DE-405F-B504-35430F715408}" type="pres">
      <dgm:prSet presAssocID="{B7064ACB-0620-4E2C-87C0-C7244C9B8826}" presName="textBox3a" presStyleLbl="revTx" presStyleIdx="0" presStyleCnt="3" custScaleX="336556" custScaleY="129275" custLinFactNeighborX="30910" custLinFactNeighborY="-62346">
        <dgm:presLayoutVars>
          <dgm:bulletEnabled val="1"/>
        </dgm:presLayoutVars>
      </dgm:prSet>
      <dgm:spPr/>
    </dgm:pt>
    <dgm:pt modelId="{9AB52370-09DD-4CE9-9BDE-347A76BB75B5}" type="pres">
      <dgm:prSet presAssocID="{C00C0958-D3CD-4610-8925-D2FD359657C4}" presName="bullet3b" presStyleLbl="node1" presStyleIdx="1" presStyleCnt="3" custLinFactX="97019" custLinFactNeighborX="100000" custLinFactNeighborY="9148"/>
      <dgm:spPr/>
    </dgm:pt>
    <dgm:pt modelId="{C8896929-CC04-4CEE-8F0D-460EB4B32021}" type="pres">
      <dgm:prSet presAssocID="{C00C0958-D3CD-4610-8925-D2FD359657C4}" presName="textBox3b" presStyleLbl="revTx" presStyleIdx="1" presStyleCnt="3" custScaleX="261759" custScaleY="39319" custLinFactX="-9671" custLinFactNeighborX="-100000" custLinFactNeighborY="-56786">
        <dgm:presLayoutVars>
          <dgm:bulletEnabled val="1"/>
        </dgm:presLayoutVars>
      </dgm:prSet>
      <dgm:spPr/>
    </dgm:pt>
    <dgm:pt modelId="{8D49E320-47A5-474A-9095-D560DC7240B5}" type="pres">
      <dgm:prSet presAssocID="{8B8A3C20-F1A9-4D01-AE4A-64FAE14E5875}" presName="bullet3c" presStyleLbl="node1" presStyleIdx="2" presStyleCnt="3" custLinFactX="100000" custLinFactNeighborX="123879" custLinFactNeighborY="-24448"/>
      <dgm:spPr/>
    </dgm:pt>
    <dgm:pt modelId="{CEF79492-B3AE-48AA-9AA7-E48D0C6623A5}" type="pres">
      <dgm:prSet presAssocID="{8B8A3C20-F1A9-4D01-AE4A-64FAE14E5875}" presName="textBox3c" presStyleLbl="revTx" presStyleIdx="2" presStyleCnt="3" custScaleX="287556" custScaleY="30845" custLinFactX="-100000" custLinFactNeighborX="-118325" custLinFactNeighborY="-68901">
        <dgm:presLayoutVars>
          <dgm:bulletEnabled val="1"/>
        </dgm:presLayoutVars>
      </dgm:prSet>
      <dgm:spPr/>
    </dgm:pt>
  </dgm:ptLst>
  <dgm:cxnLst>
    <dgm:cxn modelId="{ECD07420-2E24-4BF8-BFFF-4BB44820DB0C}" srcId="{0AE486EE-12EE-4789-ABBE-842F70EBE5C6}" destId="{C00C0958-D3CD-4610-8925-D2FD359657C4}" srcOrd="1" destOrd="0" parTransId="{1C88154C-25B2-42CC-A10F-685E8F4AB78D}" sibTransId="{FA4D676D-196D-4090-B844-B246DF2ED9DA}"/>
    <dgm:cxn modelId="{AA29D45B-306B-4D32-AA00-D62600661537}" type="presOf" srcId="{0AE486EE-12EE-4789-ABBE-842F70EBE5C6}" destId="{7339BE4F-05D5-4658-A92F-E7ED2803B8B0}" srcOrd="0" destOrd="0" presId="urn:microsoft.com/office/officeart/2005/8/layout/arrow2"/>
    <dgm:cxn modelId="{BF259851-7C3D-4C34-9B5A-6092A9266F34}" srcId="{0AE486EE-12EE-4789-ABBE-842F70EBE5C6}" destId="{B7064ACB-0620-4E2C-87C0-C7244C9B8826}" srcOrd="0" destOrd="0" parTransId="{29BBC22E-7B50-4F00-AAE2-10E17710B12B}" sibTransId="{C2AB8B54-9290-40DE-88C6-4F4DAB4A4212}"/>
    <dgm:cxn modelId="{0B21C455-31DD-4A4D-A274-111569DB2773}" srcId="{0AE486EE-12EE-4789-ABBE-842F70EBE5C6}" destId="{8B8A3C20-F1A9-4D01-AE4A-64FAE14E5875}" srcOrd="2" destOrd="0" parTransId="{16B74F5E-A5E2-4AB3-A884-2D9A1539F457}" sibTransId="{48C2E233-6F42-4233-A06B-69C5A2763155}"/>
    <dgm:cxn modelId="{A687358D-F44B-48E8-A386-8BF17C4F2EA0}" type="presOf" srcId="{B7064ACB-0620-4E2C-87C0-C7244C9B8826}" destId="{E703A2A3-52DE-405F-B504-35430F715408}" srcOrd="0" destOrd="0" presId="urn:microsoft.com/office/officeart/2005/8/layout/arrow2"/>
    <dgm:cxn modelId="{328F1D95-3032-40B3-9242-C9D83319F88F}" type="presOf" srcId="{8B8A3C20-F1A9-4D01-AE4A-64FAE14E5875}" destId="{CEF79492-B3AE-48AA-9AA7-E48D0C6623A5}" srcOrd="0" destOrd="0" presId="urn:microsoft.com/office/officeart/2005/8/layout/arrow2"/>
    <dgm:cxn modelId="{20186DD3-F660-4C2E-A793-C3E52C1AED66}" type="presOf" srcId="{C00C0958-D3CD-4610-8925-D2FD359657C4}" destId="{C8896929-CC04-4CEE-8F0D-460EB4B32021}" srcOrd="0" destOrd="0" presId="urn:microsoft.com/office/officeart/2005/8/layout/arrow2"/>
    <dgm:cxn modelId="{409D49EE-6646-407B-A9F3-94FABC9975D9}" type="presParOf" srcId="{7339BE4F-05D5-4658-A92F-E7ED2803B8B0}" destId="{D37C4822-F794-48C5-A7F6-93815296F874}" srcOrd="0" destOrd="0" presId="urn:microsoft.com/office/officeart/2005/8/layout/arrow2"/>
    <dgm:cxn modelId="{2A2113D4-4AF2-415B-8F85-127F9F502A7B}" type="presParOf" srcId="{7339BE4F-05D5-4658-A92F-E7ED2803B8B0}" destId="{6A6E1635-0E53-40BD-9C60-52D6E158C304}" srcOrd="1" destOrd="0" presId="urn:microsoft.com/office/officeart/2005/8/layout/arrow2"/>
    <dgm:cxn modelId="{4CD5671C-E6DE-4697-BAF9-313CA9B2BF75}" type="presParOf" srcId="{6A6E1635-0E53-40BD-9C60-52D6E158C304}" destId="{CA1F4FC9-B00F-4283-847F-ED93F678A206}" srcOrd="0" destOrd="0" presId="urn:microsoft.com/office/officeart/2005/8/layout/arrow2"/>
    <dgm:cxn modelId="{9CEB5D7B-480E-4E3E-8E88-12765E77AB77}" type="presParOf" srcId="{6A6E1635-0E53-40BD-9C60-52D6E158C304}" destId="{E703A2A3-52DE-405F-B504-35430F715408}" srcOrd="1" destOrd="0" presId="urn:microsoft.com/office/officeart/2005/8/layout/arrow2"/>
    <dgm:cxn modelId="{B31A3E8F-8EC4-4DB8-B16F-A3CAB5855AFE}" type="presParOf" srcId="{6A6E1635-0E53-40BD-9C60-52D6E158C304}" destId="{9AB52370-09DD-4CE9-9BDE-347A76BB75B5}" srcOrd="2" destOrd="0" presId="urn:microsoft.com/office/officeart/2005/8/layout/arrow2"/>
    <dgm:cxn modelId="{71CD570C-7CA3-4018-9A91-6C4C5DB96C26}" type="presParOf" srcId="{6A6E1635-0E53-40BD-9C60-52D6E158C304}" destId="{C8896929-CC04-4CEE-8F0D-460EB4B32021}" srcOrd="3" destOrd="0" presId="urn:microsoft.com/office/officeart/2005/8/layout/arrow2"/>
    <dgm:cxn modelId="{E1DF0C8B-EB1E-4C86-A3FD-70F39678F8D8}" type="presParOf" srcId="{6A6E1635-0E53-40BD-9C60-52D6E158C304}" destId="{8D49E320-47A5-474A-9095-D560DC7240B5}" srcOrd="4" destOrd="0" presId="urn:microsoft.com/office/officeart/2005/8/layout/arrow2"/>
    <dgm:cxn modelId="{43650191-3E5E-460C-A6E7-F6295E9F97EF}" type="presParOf" srcId="{6A6E1635-0E53-40BD-9C60-52D6E158C304}" destId="{CEF79492-B3AE-48AA-9AA7-E48D0C6623A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6216FC-30B3-4F2F-BCAA-4BC1E340D8B3}" type="doc">
      <dgm:prSet loTypeId="urn:microsoft.com/office/officeart/2005/8/layout/hierarchy3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60198E-3E0F-4C8F-BD43-81F6C1110F3D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город</a:t>
          </a:r>
        </a:p>
      </dgm:t>
    </dgm:pt>
    <dgm:pt modelId="{2EE0DF0E-F92D-4AC7-80F3-6D87F1DAA250}" type="parTrans" cxnId="{21C95024-11FE-4E44-82DE-C9B48ADC0C2E}">
      <dgm:prSet/>
      <dgm:spPr/>
      <dgm:t>
        <a:bodyPr/>
        <a:lstStyle/>
        <a:p>
          <a:endParaRPr lang="ru-RU"/>
        </a:p>
      </dgm:t>
    </dgm:pt>
    <dgm:pt modelId="{FE2DB2EF-B774-408D-961D-3366ECDFEC38}" type="sibTrans" cxnId="{21C95024-11FE-4E44-82DE-C9B48ADC0C2E}">
      <dgm:prSet/>
      <dgm:spPr/>
      <dgm:t>
        <a:bodyPr/>
        <a:lstStyle/>
        <a:p>
          <a:endParaRPr lang="ru-RU"/>
        </a:p>
      </dgm:t>
    </dgm:pt>
    <dgm:pt modelId="{DC5CAAF4-6EB5-4248-99E1-7A5EB3BDB6B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11 - АБП</a:t>
          </a:r>
        </a:p>
      </dgm:t>
    </dgm:pt>
    <dgm:pt modelId="{1478DBE0-7A6B-4C11-A279-74825EE04D6D}" type="parTrans" cxnId="{0BA63D7A-1CE4-424A-8546-9E0F23F69040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0098CF00-45CD-416E-8707-8D78D75F71ED}" type="sibTrans" cxnId="{0BA63D7A-1CE4-424A-8546-9E0F23F69040}">
      <dgm:prSet/>
      <dgm:spPr/>
      <dgm:t>
        <a:bodyPr/>
        <a:lstStyle/>
        <a:p>
          <a:endParaRPr lang="ru-RU"/>
        </a:p>
      </dgm:t>
    </dgm:pt>
    <dgm:pt modelId="{E99C8D9E-A316-475B-8076-A1DEEF0FCC6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ОСВОЕНО</a:t>
          </a:r>
        </a:p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2 925,4</a:t>
          </a:r>
        </a:p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млн. тенге</a:t>
          </a:r>
        </a:p>
      </dgm:t>
    </dgm:pt>
    <dgm:pt modelId="{4E22D7F2-4744-40BB-B2F9-83C38037D48D}" type="parTrans" cxnId="{7028498A-C040-4554-AFD6-159F784452E7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7115A70E-4115-4EA8-A2FC-A183376440AC}" type="sibTrans" cxnId="{7028498A-C040-4554-AFD6-159F784452E7}">
      <dgm:prSet/>
      <dgm:spPr/>
      <dgm:t>
        <a:bodyPr/>
        <a:lstStyle/>
        <a:p>
          <a:endParaRPr lang="ru-RU"/>
        </a:p>
      </dgm:t>
    </dgm:pt>
    <dgm:pt modelId="{FA48F7AD-7C64-4772-850A-9CE3C8B6C228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100%</a:t>
          </a:r>
        </a:p>
      </dgm:t>
    </dgm:pt>
    <dgm:pt modelId="{91FE7C35-63FE-448C-9371-F0E9D5252A01}" type="parTrans" cxnId="{6D92E81E-6DC6-47D7-A267-9A84DDFE0E64}">
      <dgm:prSet>
        <dgm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6BD9CBCC-FCDF-4F23-8FC2-76EA772559FA}" type="sibTrans" cxnId="{6D92E81E-6DC6-47D7-A267-9A84DDFE0E64}">
      <dgm:prSet/>
      <dgm:spPr/>
      <dgm:t>
        <a:bodyPr/>
        <a:lstStyle/>
        <a:p>
          <a:endParaRPr lang="ru-RU"/>
        </a:p>
      </dgm:t>
    </dgm:pt>
    <dgm:pt modelId="{F8958CAC-63A5-40A0-8537-D60653211423}" type="pres">
      <dgm:prSet presAssocID="{9F6216FC-30B3-4F2F-BCAA-4BC1E340D8B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3B0D01D-DF23-4A7B-BB0D-6C083236FA96}" type="pres">
      <dgm:prSet presAssocID="{A760198E-3E0F-4C8F-BD43-81F6C1110F3D}" presName="root" presStyleCnt="0"/>
      <dgm:spPr/>
    </dgm:pt>
    <dgm:pt modelId="{A021C638-0637-4C70-8C83-2479D6BC8593}" type="pres">
      <dgm:prSet presAssocID="{A760198E-3E0F-4C8F-BD43-81F6C1110F3D}" presName="rootComposite" presStyleCnt="0"/>
      <dgm:spPr/>
    </dgm:pt>
    <dgm:pt modelId="{2A8A6654-7A13-42B3-9F56-4F71C1C4CE60}" type="pres">
      <dgm:prSet presAssocID="{A760198E-3E0F-4C8F-BD43-81F6C1110F3D}" presName="rootText" presStyleLbl="node1" presStyleIdx="0" presStyleCnt="1" custScaleY="47389" custLinFactNeighborX="17828" custLinFactNeighborY="-1258"/>
      <dgm:spPr/>
    </dgm:pt>
    <dgm:pt modelId="{8D176097-DB92-4190-9AC0-B3F0CB6409C2}" type="pres">
      <dgm:prSet presAssocID="{A760198E-3E0F-4C8F-BD43-81F6C1110F3D}" presName="rootConnector" presStyleLbl="node1" presStyleIdx="0" presStyleCnt="1"/>
      <dgm:spPr/>
    </dgm:pt>
    <dgm:pt modelId="{F0481EE2-50C5-4791-B8F7-9AE09FB71E3D}" type="pres">
      <dgm:prSet presAssocID="{A760198E-3E0F-4C8F-BD43-81F6C1110F3D}" presName="childShape" presStyleCnt="0"/>
      <dgm:spPr/>
    </dgm:pt>
    <dgm:pt modelId="{182D904F-00A5-4344-AD9E-AE4B2890B6CE}" type="pres">
      <dgm:prSet presAssocID="{1478DBE0-7A6B-4C11-A279-74825EE04D6D}" presName="Name13" presStyleLbl="parChTrans1D2" presStyleIdx="0" presStyleCnt="3"/>
      <dgm:spPr/>
    </dgm:pt>
    <dgm:pt modelId="{0AED1C02-3A7C-4387-BA42-A1DF8670F436}" type="pres">
      <dgm:prSet presAssocID="{DC5CAAF4-6EB5-4248-99E1-7A5EB3BDB6B1}" presName="childText" presStyleLbl="bgAcc1" presStyleIdx="0" presStyleCnt="3" custScaleY="61862" custLinFactNeighborX="11626" custLinFactNeighborY="-10815">
        <dgm:presLayoutVars>
          <dgm:bulletEnabled val="1"/>
        </dgm:presLayoutVars>
      </dgm:prSet>
      <dgm:spPr/>
    </dgm:pt>
    <dgm:pt modelId="{E4AC4417-C5A4-4D50-A280-9B30ED2E7066}" type="pres">
      <dgm:prSet presAssocID="{4E22D7F2-4744-40BB-B2F9-83C38037D48D}" presName="Name13" presStyleLbl="parChTrans1D2" presStyleIdx="1" presStyleCnt="3"/>
      <dgm:spPr/>
    </dgm:pt>
    <dgm:pt modelId="{8C26629B-08EA-4279-94EB-EEAC12775937}" type="pres">
      <dgm:prSet presAssocID="{E99C8D9E-A316-475B-8076-A1DEEF0FCC61}" presName="childText" presStyleLbl="bgAcc1" presStyleIdx="1" presStyleCnt="3" custLinFactNeighborX="12302" custLinFactNeighborY="-15435">
        <dgm:presLayoutVars>
          <dgm:bulletEnabled val="1"/>
        </dgm:presLayoutVars>
      </dgm:prSet>
      <dgm:spPr/>
    </dgm:pt>
    <dgm:pt modelId="{AB7002C1-A081-4F64-84F4-B6A011014D8B}" type="pres">
      <dgm:prSet presAssocID="{91FE7C35-63FE-448C-9371-F0E9D5252A01}" presName="Name13" presStyleLbl="parChTrans1D2" presStyleIdx="2" presStyleCnt="3"/>
      <dgm:spPr/>
    </dgm:pt>
    <dgm:pt modelId="{052BC0CC-475E-400A-9208-07F97D5E180A}" type="pres">
      <dgm:prSet presAssocID="{FA48F7AD-7C64-4772-850A-9CE3C8B6C228}" presName="childText" presStyleLbl="bgAcc1" presStyleIdx="2" presStyleCnt="3" custScaleY="59736" custLinFactNeighborX="13778" custLinFactNeighborY="-20442">
        <dgm:presLayoutVars>
          <dgm:bulletEnabled val="1"/>
        </dgm:presLayoutVars>
      </dgm:prSet>
      <dgm:spPr/>
    </dgm:pt>
  </dgm:ptLst>
  <dgm:cxnLst>
    <dgm:cxn modelId="{61CA0E05-1664-4039-B09A-2504D0384C71}" type="presOf" srcId="{E99C8D9E-A316-475B-8076-A1DEEF0FCC61}" destId="{8C26629B-08EA-4279-94EB-EEAC12775937}" srcOrd="0" destOrd="0" presId="urn:microsoft.com/office/officeart/2005/8/layout/hierarchy3"/>
    <dgm:cxn modelId="{C76E1907-0519-4074-87BE-09AA2022897D}" type="presOf" srcId="{A760198E-3E0F-4C8F-BD43-81F6C1110F3D}" destId="{2A8A6654-7A13-42B3-9F56-4F71C1C4CE60}" srcOrd="0" destOrd="0" presId="urn:microsoft.com/office/officeart/2005/8/layout/hierarchy3"/>
    <dgm:cxn modelId="{6D92E81E-6DC6-47D7-A267-9A84DDFE0E64}" srcId="{A760198E-3E0F-4C8F-BD43-81F6C1110F3D}" destId="{FA48F7AD-7C64-4772-850A-9CE3C8B6C228}" srcOrd="2" destOrd="0" parTransId="{91FE7C35-63FE-448C-9371-F0E9D5252A01}" sibTransId="{6BD9CBCC-FCDF-4F23-8FC2-76EA772559FA}"/>
    <dgm:cxn modelId="{21C95024-11FE-4E44-82DE-C9B48ADC0C2E}" srcId="{9F6216FC-30B3-4F2F-BCAA-4BC1E340D8B3}" destId="{A760198E-3E0F-4C8F-BD43-81F6C1110F3D}" srcOrd="0" destOrd="0" parTransId="{2EE0DF0E-F92D-4AC7-80F3-6D87F1DAA250}" sibTransId="{FE2DB2EF-B774-408D-961D-3366ECDFEC38}"/>
    <dgm:cxn modelId="{2FB6DB27-C71F-479F-B6EE-09BB4EAFDFB3}" type="presOf" srcId="{DC5CAAF4-6EB5-4248-99E1-7A5EB3BDB6B1}" destId="{0AED1C02-3A7C-4387-BA42-A1DF8670F436}" srcOrd="0" destOrd="0" presId="urn:microsoft.com/office/officeart/2005/8/layout/hierarchy3"/>
    <dgm:cxn modelId="{B303B22C-DACF-4D19-9282-891F1926A22A}" type="presOf" srcId="{91FE7C35-63FE-448C-9371-F0E9D5252A01}" destId="{AB7002C1-A081-4F64-84F4-B6A011014D8B}" srcOrd="0" destOrd="0" presId="urn:microsoft.com/office/officeart/2005/8/layout/hierarchy3"/>
    <dgm:cxn modelId="{E5B0712D-7085-42D0-88D6-1041E52814C0}" type="presOf" srcId="{9F6216FC-30B3-4F2F-BCAA-4BC1E340D8B3}" destId="{F8958CAC-63A5-40A0-8537-D60653211423}" srcOrd="0" destOrd="0" presId="urn:microsoft.com/office/officeart/2005/8/layout/hierarchy3"/>
    <dgm:cxn modelId="{8D394F4A-20CC-4C8F-AFE2-2C7A89E96709}" type="presOf" srcId="{4E22D7F2-4744-40BB-B2F9-83C38037D48D}" destId="{E4AC4417-C5A4-4D50-A280-9B30ED2E7066}" srcOrd="0" destOrd="0" presId="urn:microsoft.com/office/officeart/2005/8/layout/hierarchy3"/>
    <dgm:cxn modelId="{0BA63D7A-1CE4-424A-8546-9E0F23F69040}" srcId="{A760198E-3E0F-4C8F-BD43-81F6C1110F3D}" destId="{DC5CAAF4-6EB5-4248-99E1-7A5EB3BDB6B1}" srcOrd="0" destOrd="0" parTransId="{1478DBE0-7A6B-4C11-A279-74825EE04D6D}" sibTransId="{0098CF00-45CD-416E-8707-8D78D75F71ED}"/>
    <dgm:cxn modelId="{7028498A-C040-4554-AFD6-159F784452E7}" srcId="{A760198E-3E0F-4C8F-BD43-81F6C1110F3D}" destId="{E99C8D9E-A316-475B-8076-A1DEEF0FCC61}" srcOrd="1" destOrd="0" parTransId="{4E22D7F2-4744-40BB-B2F9-83C38037D48D}" sibTransId="{7115A70E-4115-4EA8-A2FC-A183376440AC}"/>
    <dgm:cxn modelId="{C946978A-1453-4FC9-BA28-F453C70749C9}" type="presOf" srcId="{FA48F7AD-7C64-4772-850A-9CE3C8B6C228}" destId="{052BC0CC-475E-400A-9208-07F97D5E180A}" srcOrd="0" destOrd="0" presId="urn:microsoft.com/office/officeart/2005/8/layout/hierarchy3"/>
    <dgm:cxn modelId="{EC91A58E-1E81-426F-9DB9-4DE793978FE0}" type="presOf" srcId="{A760198E-3E0F-4C8F-BD43-81F6C1110F3D}" destId="{8D176097-DB92-4190-9AC0-B3F0CB6409C2}" srcOrd="1" destOrd="0" presId="urn:microsoft.com/office/officeart/2005/8/layout/hierarchy3"/>
    <dgm:cxn modelId="{63BA7C9B-E74F-4118-80C5-47FEDB55EC45}" type="presOf" srcId="{1478DBE0-7A6B-4C11-A279-74825EE04D6D}" destId="{182D904F-00A5-4344-AD9E-AE4B2890B6CE}" srcOrd="0" destOrd="0" presId="urn:microsoft.com/office/officeart/2005/8/layout/hierarchy3"/>
    <dgm:cxn modelId="{15771FE8-99A5-4E83-9F4B-B3999471F2B6}" type="presParOf" srcId="{F8958CAC-63A5-40A0-8537-D60653211423}" destId="{13B0D01D-DF23-4A7B-BB0D-6C083236FA96}" srcOrd="0" destOrd="0" presId="urn:microsoft.com/office/officeart/2005/8/layout/hierarchy3"/>
    <dgm:cxn modelId="{A1CFE52D-D5E4-4C68-A75D-EB541CC99BDF}" type="presParOf" srcId="{13B0D01D-DF23-4A7B-BB0D-6C083236FA96}" destId="{A021C638-0637-4C70-8C83-2479D6BC8593}" srcOrd="0" destOrd="0" presId="urn:microsoft.com/office/officeart/2005/8/layout/hierarchy3"/>
    <dgm:cxn modelId="{8714E2BC-8F47-49D2-BCD3-991520D520FC}" type="presParOf" srcId="{A021C638-0637-4C70-8C83-2479D6BC8593}" destId="{2A8A6654-7A13-42B3-9F56-4F71C1C4CE60}" srcOrd="0" destOrd="0" presId="urn:microsoft.com/office/officeart/2005/8/layout/hierarchy3"/>
    <dgm:cxn modelId="{9DEFD9FD-BBF4-4CD6-85F9-F61832B9CE53}" type="presParOf" srcId="{A021C638-0637-4C70-8C83-2479D6BC8593}" destId="{8D176097-DB92-4190-9AC0-B3F0CB6409C2}" srcOrd="1" destOrd="0" presId="urn:microsoft.com/office/officeart/2005/8/layout/hierarchy3"/>
    <dgm:cxn modelId="{4113BB38-15BC-4BAF-BA9B-74F9FC380D82}" type="presParOf" srcId="{13B0D01D-DF23-4A7B-BB0D-6C083236FA96}" destId="{F0481EE2-50C5-4791-B8F7-9AE09FB71E3D}" srcOrd="1" destOrd="0" presId="urn:microsoft.com/office/officeart/2005/8/layout/hierarchy3"/>
    <dgm:cxn modelId="{D781DAEA-D265-4005-A508-F43C010FEFA3}" type="presParOf" srcId="{F0481EE2-50C5-4791-B8F7-9AE09FB71E3D}" destId="{182D904F-00A5-4344-AD9E-AE4B2890B6CE}" srcOrd="0" destOrd="0" presId="urn:microsoft.com/office/officeart/2005/8/layout/hierarchy3"/>
    <dgm:cxn modelId="{25749916-A472-4E97-AE50-F176F002F945}" type="presParOf" srcId="{F0481EE2-50C5-4791-B8F7-9AE09FB71E3D}" destId="{0AED1C02-3A7C-4387-BA42-A1DF8670F436}" srcOrd="1" destOrd="0" presId="urn:microsoft.com/office/officeart/2005/8/layout/hierarchy3"/>
    <dgm:cxn modelId="{ED7A4B9C-48D1-4006-9E85-5A12F25D2BD9}" type="presParOf" srcId="{F0481EE2-50C5-4791-B8F7-9AE09FB71E3D}" destId="{E4AC4417-C5A4-4D50-A280-9B30ED2E7066}" srcOrd="2" destOrd="0" presId="urn:microsoft.com/office/officeart/2005/8/layout/hierarchy3"/>
    <dgm:cxn modelId="{8AED9DBF-325C-4A73-BE72-8F08F0001736}" type="presParOf" srcId="{F0481EE2-50C5-4791-B8F7-9AE09FB71E3D}" destId="{8C26629B-08EA-4279-94EB-EEAC12775937}" srcOrd="3" destOrd="0" presId="urn:microsoft.com/office/officeart/2005/8/layout/hierarchy3"/>
    <dgm:cxn modelId="{06475FD5-E93E-4876-932F-647329931D4E}" type="presParOf" srcId="{F0481EE2-50C5-4791-B8F7-9AE09FB71E3D}" destId="{AB7002C1-A081-4F64-84F4-B6A011014D8B}" srcOrd="4" destOrd="0" presId="urn:microsoft.com/office/officeart/2005/8/layout/hierarchy3"/>
    <dgm:cxn modelId="{B75CE389-CAD8-4B88-B024-BF7B973C3653}" type="presParOf" srcId="{F0481EE2-50C5-4791-B8F7-9AE09FB71E3D}" destId="{052BC0CC-475E-400A-9208-07F97D5E180A}" srcOrd="5" destOrd="0" presId="urn:microsoft.com/office/officeart/2005/8/layout/hierarchy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DD0F7E0-B4AB-4E65-9A4F-DA319E4467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3D584AAD-CEA4-41E5-9D22-33C1D7907D34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Оборона – 15,0 млн. тенге</a:t>
          </a:r>
        </a:p>
      </dgm:t>
    </dgm:pt>
    <dgm:pt modelId="{95E8160A-2F93-4116-BCA5-3B6BA4D5B6DC}" type="parTrans" cxnId="{057C7F15-54CA-469D-BE59-68B9D338D4A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B66129-5CC8-4FFA-9FCB-D60F3AD7803F}" type="sibTrans" cxnId="{057C7F15-54CA-469D-BE59-68B9D338D4A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420DA1-E2D8-4EB7-85D1-C0CFB2C2F3B2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Государственные услуги общего характера – 402,9 млн. тенге</a:t>
          </a:r>
        </a:p>
      </dgm:t>
    </dgm:pt>
    <dgm:pt modelId="{DB1955CE-2FF4-4DD2-A5E0-35E5331A4F87}" type="parTrans" cxnId="{7210E72E-3F80-4C34-97D8-081A1817859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BB0505-AD1A-4F22-AE97-E20C3C34495A}" type="sibTrans" cxnId="{7210E72E-3F80-4C34-97D8-081A1817859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1CD02A-5918-400E-B7A2-DA9CC0881FE7}">
      <dgm:prSet phldrT="[Текст]" custT="1"/>
      <dgm:spPr/>
      <dgm:t>
        <a:bodyPr/>
        <a:lstStyle/>
        <a:p>
          <a:r>
            <a: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Общественный порядок и безопасность – 5,0 млн. тенге</a:t>
          </a:r>
        </a:p>
      </dgm:t>
    </dgm:pt>
    <dgm:pt modelId="{0F38DEC7-A798-417A-9722-E82AF03097B9}" type="parTrans" cxnId="{170BF714-2AD7-4D18-946D-1E512F21B9B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3D142-0060-4BBD-8F21-EF10AC8E27A7}" type="sibTrans" cxnId="{170BF714-2AD7-4D18-946D-1E512F21B9B1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FFB75-2221-4723-B068-9B8CC0C24C17}" type="pres">
      <dgm:prSet presAssocID="{DDD0F7E0-B4AB-4E65-9A4F-DA319E446736}" presName="Name0" presStyleCnt="0">
        <dgm:presLayoutVars>
          <dgm:chMax val="7"/>
          <dgm:chPref val="7"/>
          <dgm:dir/>
        </dgm:presLayoutVars>
      </dgm:prSet>
      <dgm:spPr/>
    </dgm:pt>
    <dgm:pt modelId="{CE904361-BD44-4C20-835B-1D44C2DA9594}" type="pres">
      <dgm:prSet presAssocID="{DDD0F7E0-B4AB-4E65-9A4F-DA319E446736}" presName="Name1" presStyleCnt="0"/>
      <dgm:spPr/>
    </dgm:pt>
    <dgm:pt modelId="{2D32312F-D981-443C-96D5-EFB6A8B34328}" type="pres">
      <dgm:prSet presAssocID="{DDD0F7E0-B4AB-4E65-9A4F-DA319E446736}" presName="cycle" presStyleCnt="0"/>
      <dgm:spPr/>
    </dgm:pt>
    <dgm:pt modelId="{F2DAB0AB-F221-42C8-8DF6-722362C0D221}" type="pres">
      <dgm:prSet presAssocID="{DDD0F7E0-B4AB-4E65-9A4F-DA319E446736}" presName="srcNode" presStyleLbl="node1" presStyleIdx="0" presStyleCnt="3"/>
      <dgm:spPr/>
    </dgm:pt>
    <dgm:pt modelId="{4ED6B050-8BA8-4C7E-BA79-5872303E3F96}" type="pres">
      <dgm:prSet presAssocID="{DDD0F7E0-B4AB-4E65-9A4F-DA319E446736}" presName="conn" presStyleLbl="parChTrans1D2" presStyleIdx="0" presStyleCnt="1"/>
      <dgm:spPr/>
    </dgm:pt>
    <dgm:pt modelId="{D3057BE1-615A-48CE-A36C-29BCF4261E8C}" type="pres">
      <dgm:prSet presAssocID="{DDD0F7E0-B4AB-4E65-9A4F-DA319E446736}" presName="extraNode" presStyleLbl="node1" presStyleIdx="0" presStyleCnt="3"/>
      <dgm:spPr/>
    </dgm:pt>
    <dgm:pt modelId="{C429E949-AA73-4299-9F60-1E035EDCD910}" type="pres">
      <dgm:prSet presAssocID="{DDD0F7E0-B4AB-4E65-9A4F-DA319E446736}" presName="dstNode" presStyleLbl="node1" presStyleIdx="0" presStyleCnt="3"/>
      <dgm:spPr/>
    </dgm:pt>
    <dgm:pt modelId="{659C8171-1522-41A6-8D5E-220338678981}" type="pres">
      <dgm:prSet presAssocID="{3D584AAD-CEA4-41E5-9D22-33C1D7907D34}" presName="text_1" presStyleLbl="node1" presStyleIdx="0" presStyleCnt="3">
        <dgm:presLayoutVars>
          <dgm:bulletEnabled val="1"/>
        </dgm:presLayoutVars>
      </dgm:prSet>
      <dgm:spPr/>
    </dgm:pt>
    <dgm:pt modelId="{6B7C60B3-D01C-4F7A-A8D1-4F87F802D90B}" type="pres">
      <dgm:prSet presAssocID="{3D584AAD-CEA4-41E5-9D22-33C1D7907D34}" presName="accent_1" presStyleCnt="0"/>
      <dgm:spPr/>
    </dgm:pt>
    <dgm:pt modelId="{BCBB2205-3952-4AC4-95F6-12C15D5FA6C9}" type="pres">
      <dgm:prSet presAssocID="{3D584AAD-CEA4-41E5-9D22-33C1D7907D34}" presName="accentRepeatNode" presStyleLbl="solidFgAcc1" presStyleIdx="0" presStyleCnt="3"/>
      <dgm:spPr/>
    </dgm:pt>
    <dgm:pt modelId="{415D3711-81D2-4771-8EEB-6959BC1815B9}" type="pres">
      <dgm:prSet presAssocID="{B3420DA1-E2D8-4EB7-85D1-C0CFB2C2F3B2}" presName="text_2" presStyleLbl="node1" presStyleIdx="1" presStyleCnt="3">
        <dgm:presLayoutVars>
          <dgm:bulletEnabled val="1"/>
        </dgm:presLayoutVars>
      </dgm:prSet>
      <dgm:spPr/>
    </dgm:pt>
    <dgm:pt modelId="{FB731BD7-902E-4666-9C22-BD346EC30444}" type="pres">
      <dgm:prSet presAssocID="{B3420DA1-E2D8-4EB7-85D1-C0CFB2C2F3B2}" presName="accent_2" presStyleCnt="0"/>
      <dgm:spPr/>
    </dgm:pt>
    <dgm:pt modelId="{2966CDC2-95D9-455C-BC4E-3F8B6929B4DE}" type="pres">
      <dgm:prSet presAssocID="{B3420DA1-E2D8-4EB7-85D1-C0CFB2C2F3B2}" presName="accentRepeatNode" presStyleLbl="solidFgAcc1" presStyleIdx="1" presStyleCnt="3"/>
      <dgm:spPr/>
    </dgm:pt>
    <dgm:pt modelId="{88578C0F-96B4-4402-AF06-EC46E3695235}" type="pres">
      <dgm:prSet presAssocID="{DD1CD02A-5918-400E-B7A2-DA9CC0881FE7}" presName="text_3" presStyleLbl="node1" presStyleIdx="2" presStyleCnt="3">
        <dgm:presLayoutVars>
          <dgm:bulletEnabled val="1"/>
        </dgm:presLayoutVars>
      </dgm:prSet>
      <dgm:spPr/>
    </dgm:pt>
    <dgm:pt modelId="{9505A373-498D-40D7-97C0-AE16C04CB2D6}" type="pres">
      <dgm:prSet presAssocID="{DD1CD02A-5918-400E-B7A2-DA9CC0881FE7}" presName="accent_3" presStyleCnt="0"/>
      <dgm:spPr/>
    </dgm:pt>
    <dgm:pt modelId="{E5323466-E67A-48AD-9716-5B8137CE3D96}" type="pres">
      <dgm:prSet presAssocID="{DD1CD02A-5918-400E-B7A2-DA9CC0881FE7}" presName="accentRepeatNode" presStyleLbl="solidFgAcc1" presStyleIdx="2" presStyleCnt="3"/>
      <dgm:spPr/>
    </dgm:pt>
  </dgm:ptLst>
  <dgm:cxnLst>
    <dgm:cxn modelId="{91ECCA02-4480-4724-AEBC-5F0E3BD9896D}" type="presOf" srcId="{DDD0F7E0-B4AB-4E65-9A4F-DA319E446736}" destId="{C41FFB75-2221-4723-B068-9B8CC0C24C17}" srcOrd="0" destOrd="0" presId="urn:microsoft.com/office/officeart/2008/layout/VerticalCurvedList"/>
    <dgm:cxn modelId="{C042A909-027D-4945-9811-1A28FF1F0227}" type="presOf" srcId="{B3420DA1-E2D8-4EB7-85D1-C0CFB2C2F3B2}" destId="{415D3711-81D2-4771-8EEB-6959BC1815B9}" srcOrd="0" destOrd="0" presId="urn:microsoft.com/office/officeart/2008/layout/VerticalCurvedList"/>
    <dgm:cxn modelId="{170BF714-2AD7-4D18-946D-1E512F21B9B1}" srcId="{DDD0F7E0-B4AB-4E65-9A4F-DA319E446736}" destId="{DD1CD02A-5918-400E-B7A2-DA9CC0881FE7}" srcOrd="2" destOrd="0" parTransId="{0F38DEC7-A798-417A-9722-E82AF03097B9}" sibTransId="{E953D142-0060-4BBD-8F21-EF10AC8E27A7}"/>
    <dgm:cxn modelId="{057C7F15-54CA-469D-BE59-68B9D338D4A1}" srcId="{DDD0F7E0-B4AB-4E65-9A4F-DA319E446736}" destId="{3D584AAD-CEA4-41E5-9D22-33C1D7907D34}" srcOrd="0" destOrd="0" parTransId="{95E8160A-2F93-4116-BCA5-3B6BA4D5B6DC}" sibTransId="{C1B66129-5CC8-4FFA-9FCB-D60F3AD7803F}"/>
    <dgm:cxn modelId="{7210E72E-3F80-4C34-97D8-081A18178590}" srcId="{DDD0F7E0-B4AB-4E65-9A4F-DA319E446736}" destId="{B3420DA1-E2D8-4EB7-85D1-C0CFB2C2F3B2}" srcOrd="1" destOrd="0" parTransId="{DB1955CE-2FF4-4DD2-A5E0-35E5331A4F87}" sibTransId="{79BB0505-AD1A-4F22-AE97-E20C3C34495A}"/>
    <dgm:cxn modelId="{94617B3B-5B81-4D7A-BE98-80D573DDFE0F}" type="presOf" srcId="{3D584AAD-CEA4-41E5-9D22-33C1D7907D34}" destId="{659C8171-1522-41A6-8D5E-220338678981}" srcOrd="0" destOrd="0" presId="urn:microsoft.com/office/officeart/2008/layout/VerticalCurvedList"/>
    <dgm:cxn modelId="{976CE8C2-C843-49CD-A98A-D9CA96C3D56F}" type="presOf" srcId="{DD1CD02A-5918-400E-B7A2-DA9CC0881FE7}" destId="{88578C0F-96B4-4402-AF06-EC46E3695235}" srcOrd="0" destOrd="0" presId="urn:microsoft.com/office/officeart/2008/layout/VerticalCurvedList"/>
    <dgm:cxn modelId="{B99A69D7-3E49-4CC8-9D8D-99F75AB60232}" type="presOf" srcId="{C1B66129-5CC8-4FFA-9FCB-D60F3AD7803F}" destId="{4ED6B050-8BA8-4C7E-BA79-5872303E3F96}" srcOrd="0" destOrd="0" presId="urn:microsoft.com/office/officeart/2008/layout/VerticalCurvedList"/>
    <dgm:cxn modelId="{00C513FC-9353-4D88-A2C2-A94CCCD0C0F8}" type="presParOf" srcId="{C41FFB75-2221-4723-B068-9B8CC0C24C17}" destId="{CE904361-BD44-4C20-835B-1D44C2DA9594}" srcOrd="0" destOrd="0" presId="urn:microsoft.com/office/officeart/2008/layout/VerticalCurvedList"/>
    <dgm:cxn modelId="{5DFB0A0C-C911-48EB-B9B4-ECA6624D5F9D}" type="presParOf" srcId="{CE904361-BD44-4C20-835B-1D44C2DA9594}" destId="{2D32312F-D981-443C-96D5-EFB6A8B34328}" srcOrd="0" destOrd="0" presId="urn:microsoft.com/office/officeart/2008/layout/VerticalCurvedList"/>
    <dgm:cxn modelId="{2AAC80E6-90BE-4EAD-BDF3-16D50E5AE6C2}" type="presParOf" srcId="{2D32312F-D981-443C-96D5-EFB6A8B34328}" destId="{F2DAB0AB-F221-42C8-8DF6-722362C0D221}" srcOrd="0" destOrd="0" presId="urn:microsoft.com/office/officeart/2008/layout/VerticalCurvedList"/>
    <dgm:cxn modelId="{6EB64399-868C-4347-B9F9-800973934AF2}" type="presParOf" srcId="{2D32312F-D981-443C-96D5-EFB6A8B34328}" destId="{4ED6B050-8BA8-4C7E-BA79-5872303E3F96}" srcOrd="1" destOrd="0" presId="urn:microsoft.com/office/officeart/2008/layout/VerticalCurvedList"/>
    <dgm:cxn modelId="{8D5A16DF-8C2F-42C2-82EC-15EAE224AF27}" type="presParOf" srcId="{2D32312F-D981-443C-96D5-EFB6A8B34328}" destId="{D3057BE1-615A-48CE-A36C-29BCF4261E8C}" srcOrd="2" destOrd="0" presId="urn:microsoft.com/office/officeart/2008/layout/VerticalCurvedList"/>
    <dgm:cxn modelId="{2BA3FE91-0070-45A3-8FC5-91ADE65CD593}" type="presParOf" srcId="{2D32312F-D981-443C-96D5-EFB6A8B34328}" destId="{C429E949-AA73-4299-9F60-1E035EDCD910}" srcOrd="3" destOrd="0" presId="urn:microsoft.com/office/officeart/2008/layout/VerticalCurvedList"/>
    <dgm:cxn modelId="{DF043C9A-B050-4187-9518-7D0BC21511FC}" type="presParOf" srcId="{CE904361-BD44-4C20-835B-1D44C2DA9594}" destId="{659C8171-1522-41A6-8D5E-220338678981}" srcOrd="1" destOrd="0" presId="urn:microsoft.com/office/officeart/2008/layout/VerticalCurvedList"/>
    <dgm:cxn modelId="{0F7A41BE-9E46-4E20-A8A8-51B5EB2B607E}" type="presParOf" srcId="{CE904361-BD44-4C20-835B-1D44C2DA9594}" destId="{6B7C60B3-D01C-4F7A-A8D1-4F87F802D90B}" srcOrd="2" destOrd="0" presId="urn:microsoft.com/office/officeart/2008/layout/VerticalCurvedList"/>
    <dgm:cxn modelId="{3F4B20AA-3B5A-4014-A554-0729CC40985A}" type="presParOf" srcId="{6B7C60B3-D01C-4F7A-A8D1-4F87F802D90B}" destId="{BCBB2205-3952-4AC4-95F6-12C15D5FA6C9}" srcOrd="0" destOrd="0" presId="urn:microsoft.com/office/officeart/2008/layout/VerticalCurvedList"/>
    <dgm:cxn modelId="{57E7038E-78CD-4B59-8D75-CB6958036AA8}" type="presParOf" srcId="{CE904361-BD44-4C20-835B-1D44C2DA9594}" destId="{415D3711-81D2-4771-8EEB-6959BC1815B9}" srcOrd="3" destOrd="0" presId="urn:microsoft.com/office/officeart/2008/layout/VerticalCurvedList"/>
    <dgm:cxn modelId="{4D77871E-1F08-4115-9EE7-0B89FE401844}" type="presParOf" srcId="{CE904361-BD44-4C20-835B-1D44C2DA9594}" destId="{FB731BD7-902E-4666-9C22-BD346EC30444}" srcOrd="4" destOrd="0" presId="urn:microsoft.com/office/officeart/2008/layout/VerticalCurvedList"/>
    <dgm:cxn modelId="{D67D9A50-756F-48AE-9803-56C8FD460440}" type="presParOf" srcId="{FB731BD7-902E-4666-9C22-BD346EC30444}" destId="{2966CDC2-95D9-455C-BC4E-3F8B6929B4DE}" srcOrd="0" destOrd="0" presId="urn:microsoft.com/office/officeart/2008/layout/VerticalCurvedList"/>
    <dgm:cxn modelId="{0278A2CC-4EB1-465A-B9C8-650A969782F5}" type="presParOf" srcId="{CE904361-BD44-4C20-835B-1D44C2DA9594}" destId="{88578C0F-96B4-4402-AF06-EC46E3695235}" srcOrd="5" destOrd="0" presId="urn:microsoft.com/office/officeart/2008/layout/VerticalCurvedList"/>
    <dgm:cxn modelId="{3F997E3C-49D7-42BB-B067-A6CD8D4E65AA}" type="presParOf" srcId="{CE904361-BD44-4C20-835B-1D44C2DA9594}" destId="{9505A373-498D-40D7-97C0-AE16C04CB2D6}" srcOrd="6" destOrd="0" presId="urn:microsoft.com/office/officeart/2008/layout/VerticalCurvedList"/>
    <dgm:cxn modelId="{80978FA9-439B-4FB9-AC0B-346BE9C64B59}" type="presParOf" srcId="{9505A373-498D-40D7-97C0-AE16C04CB2D6}" destId="{E5323466-E67A-48AD-9716-5B8137CE3D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47709EE-44D1-42A5-8549-79E99E0590FB}" type="doc">
      <dgm:prSet loTypeId="urn:microsoft.com/office/officeart/2005/8/layout/default#1" loCatId="list" qsTypeId="urn:microsoft.com/office/officeart/2005/8/quickstyle/simple1" qsCatId="simple" csTypeId="urn:microsoft.com/office/officeart/2005/8/colors/accent3_5" csCatId="accent3" phldr="1"/>
      <dgm:spPr/>
    </dgm:pt>
    <dgm:pt modelId="{A90B3E38-8785-48C3-8A16-916B6FBCC939}">
      <dgm:prSet phldrT="[Текст]" custT="1"/>
      <dgm:spPr>
        <a:xfrm rot="10800000">
          <a:off x="177403" y="0"/>
          <a:ext cx="6837753" cy="1257685"/>
        </a:xfrm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pPr algn="just"/>
          <a:r>
            <a:rPr lang="ru-RU" sz="140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Социальное обеспечение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algn="just"/>
          <a:r>
            <a:rPr lang="ru-RU" sz="140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5,3 млн. тенге</a:t>
          </a:r>
          <a:r>
            <a: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algn="just"/>
          <a:r>
            <a:rPr lang="ru-RU" sz="140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Социальная помощь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313,9 млн. тенге</a:t>
          </a:r>
          <a:endParaRPr lang="ru-RU" sz="1400" b="1" i="1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Прочие услуги в области социальной    помощи и социального обеспечения </a:t>
          </a:r>
          <a:r>
            <a:rPr lang="ru-RU" sz="14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73,5 млн. тенге</a:t>
          </a:r>
          <a:r>
            <a: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gm:t>
    </dgm:pt>
    <dgm:pt modelId="{919BF1FE-8980-47A7-9776-1C15D2C5FA3D}" type="parTrans" cxnId="{31780A56-8E27-4B04-8953-FEA2DE0D948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BE472C-E48C-4CBA-BB1E-9662D2A34086}" type="sibTrans" cxnId="{31780A56-8E27-4B04-8953-FEA2DE0D948D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8AE6DD-2ED6-4AFE-8690-ADED0F91C5F9}">
      <dgm:prSet phldrT="[Текст]" custT="1"/>
      <dgm:spPr>
        <a:xfrm rot="10800000">
          <a:off x="208408" y="1442187"/>
          <a:ext cx="6800095" cy="1718991"/>
        </a:xfrm>
      </dgm:spPr>
      <dgm:t>
        <a:bodyPr/>
        <a:lstStyle/>
        <a:p>
          <a:pPr algn="just"/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Деятельность в области культуры 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algn="just"/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315,4 млн. тенге</a:t>
          </a:r>
          <a:endParaRPr lang="ru-RU" sz="1400" b="1" i="1" u="none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Спорт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– </a:t>
          </a:r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4,6 млн. тенге</a:t>
          </a:r>
          <a:endParaRPr lang="ru-RU" sz="1400" b="1" i="1" u="none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Информационное пространство 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algn="just"/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111,7 млн. тенге</a:t>
          </a:r>
          <a:endParaRPr lang="ru-RU" sz="1400" b="1" i="1" u="none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algn="just"/>
          <a:r>
            <a:rPr lang="ru-RU" sz="1400" b="0" i="0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Прочие услуги по организации культуры, спорта, туризма и информационного пространства</a:t>
          </a:r>
          <a:r>
            <a:rPr lang="ru-RU" sz="1400" b="0" i="0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</a:t>
          </a:r>
          <a:r>
            <a:rPr lang="ru-RU" sz="1400" b="0" i="1" u="none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- 64,6 млн. тенге</a:t>
          </a:r>
          <a:endParaRPr lang="ru-RU" sz="1400" i="1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5AEA6DD9-B820-429A-9D88-09F0F8D0975D}" type="parTrans" cxnId="{734252BF-5F81-4ED6-A0A6-51D442F51D8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DF38A0-6779-4528-B975-71F384E51ADA}" type="sibTrans" cxnId="{734252BF-5F81-4ED6-A0A6-51D442F51D85}">
      <dgm:prSet/>
      <dgm:spPr/>
      <dgm:t>
        <a:bodyPr/>
        <a:lstStyle/>
        <a:p>
          <a:endParaRPr lang="ru-RU" sz="24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5E29D0-18CA-45DC-9187-3389F713071A}" type="pres">
      <dgm:prSet presAssocID="{A47709EE-44D1-42A5-8549-79E99E0590FB}" presName="diagram" presStyleCnt="0">
        <dgm:presLayoutVars>
          <dgm:dir/>
          <dgm:resizeHandles val="exact"/>
        </dgm:presLayoutVars>
      </dgm:prSet>
      <dgm:spPr/>
    </dgm:pt>
    <dgm:pt modelId="{3400D810-409C-442F-A6A8-FEF40F82C4C7}" type="pres">
      <dgm:prSet presAssocID="{A90B3E38-8785-48C3-8A16-916B6FBCC939}" presName="node" presStyleLbl="node1" presStyleIdx="0" presStyleCnt="2" custScaleX="61791" custScaleY="42770" custLinFactNeighborX="-7370" custLinFactNeighborY="10883">
        <dgm:presLayoutVars>
          <dgm:bulletEnabled val="1"/>
        </dgm:presLayoutVars>
      </dgm:prSet>
      <dgm:spPr>
        <a:prstGeom prst="homePlate">
          <a:avLst/>
        </a:prstGeom>
      </dgm:spPr>
    </dgm:pt>
    <dgm:pt modelId="{ED827F16-7122-4562-B7E3-AE933517202F}" type="pres">
      <dgm:prSet presAssocID="{73BE472C-E48C-4CBA-BB1E-9662D2A34086}" presName="sibTrans" presStyleCnt="0"/>
      <dgm:spPr/>
    </dgm:pt>
    <dgm:pt modelId="{C3FEE9E5-30EA-4EB9-AB11-1D9F3BB3DF00}" type="pres">
      <dgm:prSet presAssocID="{198AE6DD-2ED6-4AFE-8690-ADED0F91C5F9}" presName="node" presStyleLbl="node1" presStyleIdx="1" presStyleCnt="2" custScaleX="60350" custScaleY="52869" custLinFactNeighborX="-8484" custLinFactNeighborY="486">
        <dgm:presLayoutVars>
          <dgm:bulletEnabled val="1"/>
        </dgm:presLayoutVars>
      </dgm:prSet>
      <dgm:spPr>
        <a:prstGeom prst="homePlate">
          <a:avLst/>
        </a:prstGeom>
      </dgm:spPr>
    </dgm:pt>
  </dgm:ptLst>
  <dgm:cxnLst>
    <dgm:cxn modelId="{2C22FD20-8FEC-4ED6-922E-AA7F3645A391}" type="presOf" srcId="{A47709EE-44D1-42A5-8549-79E99E0590FB}" destId="{955E29D0-18CA-45DC-9187-3389F713071A}" srcOrd="0" destOrd="0" presId="urn:microsoft.com/office/officeart/2005/8/layout/default#1"/>
    <dgm:cxn modelId="{31780A56-8E27-4B04-8953-FEA2DE0D948D}" srcId="{A47709EE-44D1-42A5-8549-79E99E0590FB}" destId="{A90B3E38-8785-48C3-8A16-916B6FBCC939}" srcOrd="0" destOrd="0" parTransId="{919BF1FE-8980-47A7-9776-1C15D2C5FA3D}" sibTransId="{73BE472C-E48C-4CBA-BB1E-9662D2A34086}"/>
    <dgm:cxn modelId="{F3F4A48A-3994-47E3-800B-F6FCAA7DBB83}" type="presOf" srcId="{A90B3E38-8785-48C3-8A16-916B6FBCC939}" destId="{3400D810-409C-442F-A6A8-FEF40F82C4C7}" srcOrd="0" destOrd="0" presId="urn:microsoft.com/office/officeart/2005/8/layout/default#1"/>
    <dgm:cxn modelId="{384557A5-0570-47DC-AB45-838AEB0C9323}" type="presOf" srcId="{198AE6DD-2ED6-4AFE-8690-ADED0F91C5F9}" destId="{C3FEE9E5-30EA-4EB9-AB11-1D9F3BB3DF00}" srcOrd="0" destOrd="0" presId="urn:microsoft.com/office/officeart/2005/8/layout/default#1"/>
    <dgm:cxn modelId="{734252BF-5F81-4ED6-A0A6-51D442F51D85}" srcId="{A47709EE-44D1-42A5-8549-79E99E0590FB}" destId="{198AE6DD-2ED6-4AFE-8690-ADED0F91C5F9}" srcOrd="1" destOrd="0" parTransId="{5AEA6DD9-B820-429A-9D88-09F0F8D0975D}" sibTransId="{5BDF38A0-6779-4528-B975-71F384E51ADA}"/>
    <dgm:cxn modelId="{EDE5AE49-EFA2-46DF-B83D-16C09646CB48}" type="presParOf" srcId="{955E29D0-18CA-45DC-9187-3389F713071A}" destId="{3400D810-409C-442F-A6A8-FEF40F82C4C7}" srcOrd="0" destOrd="0" presId="urn:microsoft.com/office/officeart/2005/8/layout/default#1"/>
    <dgm:cxn modelId="{CF94405A-286E-4C06-A56E-A490A68FB098}" type="presParOf" srcId="{955E29D0-18CA-45DC-9187-3389F713071A}" destId="{ED827F16-7122-4562-B7E3-AE933517202F}" srcOrd="1" destOrd="0" presId="urn:microsoft.com/office/officeart/2005/8/layout/default#1"/>
    <dgm:cxn modelId="{75D13D72-FE54-4B97-9862-F5A9B00BC1DA}" type="presParOf" srcId="{955E29D0-18CA-45DC-9187-3389F713071A}" destId="{C3FEE9E5-30EA-4EB9-AB11-1D9F3BB3DF00}" srcOrd="2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6EB4E9E-245B-4EDB-A773-0E4FB3591BB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</dgm:pt>
    <dgm:pt modelId="{0E6C3E72-DCF2-4DEF-BB3D-B4EBFDC80160}" type="pres">
      <dgm:prSet presAssocID="{A6EB4E9E-245B-4EDB-A773-0E4FB3591BBF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808B25F1-8B1F-4CBC-986D-F824A7B00447}" type="presOf" srcId="{A6EB4E9E-245B-4EDB-A773-0E4FB3591BBF}" destId="{0E6C3E72-DCF2-4DEF-BB3D-B4EBFDC801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D331E5-A2D0-4176-9521-76C18610EADD}" type="doc">
      <dgm:prSet loTypeId="urn:microsoft.com/office/officeart/2005/8/layout/list1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C2193426-DCA2-4787-A836-F019DE3AE2B9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Жилищное хозяйство – 55,9 млн. тенге Коммунальное хозяйство – 656,6 млн. тенге</a:t>
          </a:r>
        </a:p>
        <a:p>
          <a:pPr algn="l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населенных пунктов – 155,3 млн. тенге</a:t>
          </a:r>
        </a:p>
      </dgm:t>
    </dgm:pt>
    <dgm:pt modelId="{7CD35D26-ED01-41C1-A1BF-01F05AE66ABD}" type="parTrans" cxnId="{188A60F5-49A0-451D-BBAB-05508A1C8066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F8F36F-71F8-47D8-9A8E-E8BCA5552F94}" type="sibTrans" cxnId="{188A60F5-49A0-451D-BBAB-05508A1C8066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977114-7476-4EF8-8E39-F91EE5B09698}">
      <dgm:prSet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Инфраструктура и транспорт –</a:t>
          </a:r>
        </a:p>
        <a:p>
          <a:pPr algn="l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443,8 млн. тенге</a:t>
          </a:r>
        </a:p>
      </dgm:t>
    </dgm:pt>
    <dgm:pt modelId="{B6A8E888-BA87-4A87-BC29-3B20A44FD58B}" type="parTrans" cxnId="{ECCED955-0A81-4F1D-B63C-D4C073608ECF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9AA85A-F641-4D33-8C1F-0CF3384014DE}" type="sibTrans" cxnId="{ECCED955-0A81-4F1D-B63C-D4C073608ECF}">
      <dgm:prSet/>
      <dgm:spPr/>
      <dgm:t>
        <a:bodyPr/>
        <a:lstStyle/>
        <a:p>
          <a:pPr algn="l"/>
          <a:endParaRPr lang="ru-RU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749ED1-EA9A-4263-9252-9B52F0D2FFCC}" type="pres">
      <dgm:prSet presAssocID="{50D331E5-A2D0-4176-9521-76C18610EADD}" presName="linear" presStyleCnt="0">
        <dgm:presLayoutVars>
          <dgm:dir/>
          <dgm:animLvl val="lvl"/>
          <dgm:resizeHandles val="exact"/>
        </dgm:presLayoutVars>
      </dgm:prSet>
      <dgm:spPr/>
    </dgm:pt>
    <dgm:pt modelId="{EBA8BD72-AEC8-41FF-B523-0F3A792FB8C3}" type="pres">
      <dgm:prSet presAssocID="{DE977114-7476-4EF8-8E39-F91EE5B09698}" presName="parentLin" presStyleCnt="0"/>
      <dgm:spPr/>
    </dgm:pt>
    <dgm:pt modelId="{6BEF94FB-E0E7-4E37-A786-75297BA34EC1}" type="pres">
      <dgm:prSet presAssocID="{DE977114-7476-4EF8-8E39-F91EE5B09698}" presName="parentLeftMargin" presStyleLbl="node1" presStyleIdx="0" presStyleCnt="2"/>
      <dgm:spPr/>
    </dgm:pt>
    <dgm:pt modelId="{6A993451-FE1E-4AD0-A4F9-E3664D7C89E4}" type="pres">
      <dgm:prSet presAssocID="{DE977114-7476-4EF8-8E39-F91EE5B09698}" presName="parentText" presStyleLbl="node1" presStyleIdx="0" presStyleCnt="2" custLinFactNeighborX="69550" custLinFactNeighborY="13738">
        <dgm:presLayoutVars>
          <dgm:chMax val="0"/>
          <dgm:bulletEnabled val="1"/>
        </dgm:presLayoutVars>
      </dgm:prSet>
      <dgm:spPr/>
    </dgm:pt>
    <dgm:pt modelId="{8C23EC6C-F416-43D7-9EA3-45B6271A00F6}" type="pres">
      <dgm:prSet presAssocID="{DE977114-7476-4EF8-8E39-F91EE5B09698}" presName="negativeSpace" presStyleCnt="0"/>
      <dgm:spPr/>
    </dgm:pt>
    <dgm:pt modelId="{A153C420-8F5C-4831-8DED-EAEE2C4B22D7}" type="pres">
      <dgm:prSet presAssocID="{DE977114-7476-4EF8-8E39-F91EE5B09698}" presName="childText" presStyleLbl="conFgAcc1" presStyleIdx="0" presStyleCnt="2">
        <dgm:presLayoutVars>
          <dgm:bulletEnabled val="1"/>
        </dgm:presLayoutVars>
      </dgm:prSet>
      <dgm:spPr/>
    </dgm:pt>
    <dgm:pt modelId="{67464AF1-350D-4513-8DA3-FC0C97037AEC}" type="pres">
      <dgm:prSet presAssocID="{E69AA85A-F641-4D33-8C1F-0CF3384014DE}" presName="spaceBetweenRectangles" presStyleCnt="0"/>
      <dgm:spPr/>
    </dgm:pt>
    <dgm:pt modelId="{BEFFD809-E883-434B-8CD0-6BCAC33F983B}" type="pres">
      <dgm:prSet presAssocID="{C2193426-DCA2-4787-A836-F019DE3AE2B9}" presName="parentLin" presStyleCnt="0"/>
      <dgm:spPr/>
    </dgm:pt>
    <dgm:pt modelId="{714F803E-EC8C-4945-8497-0FBEDC4503E7}" type="pres">
      <dgm:prSet presAssocID="{C2193426-DCA2-4787-A836-F019DE3AE2B9}" presName="parentLeftMargin" presStyleLbl="node1" presStyleIdx="0" presStyleCnt="2"/>
      <dgm:spPr/>
    </dgm:pt>
    <dgm:pt modelId="{1B3CFCC6-D0D9-427C-9AD8-F25E5AEFC3C4}" type="pres">
      <dgm:prSet presAssocID="{C2193426-DCA2-4787-A836-F019DE3AE2B9}" presName="parentText" presStyleLbl="node1" presStyleIdx="1" presStyleCnt="2" custLinFactNeighborX="71076" custLinFactNeighborY="8816">
        <dgm:presLayoutVars>
          <dgm:chMax val="0"/>
          <dgm:bulletEnabled val="1"/>
        </dgm:presLayoutVars>
      </dgm:prSet>
      <dgm:spPr/>
    </dgm:pt>
    <dgm:pt modelId="{556C860F-18D4-4A03-B746-57828BD894E0}" type="pres">
      <dgm:prSet presAssocID="{C2193426-DCA2-4787-A836-F019DE3AE2B9}" presName="negativeSpace" presStyleCnt="0"/>
      <dgm:spPr/>
    </dgm:pt>
    <dgm:pt modelId="{A64CC010-C5E2-4C45-A4C6-0A619550A07E}" type="pres">
      <dgm:prSet presAssocID="{C2193426-DCA2-4787-A836-F019DE3AE2B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D749261-691B-40E6-B915-09E564948E28}" type="presOf" srcId="{DE977114-7476-4EF8-8E39-F91EE5B09698}" destId="{6A993451-FE1E-4AD0-A4F9-E3664D7C89E4}" srcOrd="1" destOrd="0" presId="urn:microsoft.com/office/officeart/2005/8/layout/list1"/>
    <dgm:cxn modelId="{292F4767-D79D-4E22-A7F5-7EF05526A593}" type="presOf" srcId="{50D331E5-A2D0-4176-9521-76C18610EADD}" destId="{D2749ED1-EA9A-4263-9252-9B52F0D2FFCC}" srcOrd="0" destOrd="0" presId="urn:microsoft.com/office/officeart/2005/8/layout/list1"/>
    <dgm:cxn modelId="{ECCED955-0A81-4F1D-B63C-D4C073608ECF}" srcId="{50D331E5-A2D0-4176-9521-76C18610EADD}" destId="{DE977114-7476-4EF8-8E39-F91EE5B09698}" srcOrd="0" destOrd="0" parTransId="{B6A8E888-BA87-4A87-BC29-3B20A44FD58B}" sibTransId="{E69AA85A-F641-4D33-8C1F-0CF3384014DE}"/>
    <dgm:cxn modelId="{16C95F56-3362-40FB-8D70-820A7C5DE069}" type="presOf" srcId="{C2193426-DCA2-4787-A836-F019DE3AE2B9}" destId="{1B3CFCC6-D0D9-427C-9AD8-F25E5AEFC3C4}" srcOrd="1" destOrd="0" presId="urn:microsoft.com/office/officeart/2005/8/layout/list1"/>
    <dgm:cxn modelId="{018B438A-4EAC-489F-83C9-9A29716CA75F}" type="presOf" srcId="{DE977114-7476-4EF8-8E39-F91EE5B09698}" destId="{6BEF94FB-E0E7-4E37-A786-75297BA34EC1}" srcOrd="0" destOrd="0" presId="urn:microsoft.com/office/officeart/2005/8/layout/list1"/>
    <dgm:cxn modelId="{D2492AC9-9AB1-4D12-86D1-68D85249792F}" type="presOf" srcId="{C2193426-DCA2-4787-A836-F019DE3AE2B9}" destId="{714F803E-EC8C-4945-8497-0FBEDC4503E7}" srcOrd="0" destOrd="0" presId="urn:microsoft.com/office/officeart/2005/8/layout/list1"/>
    <dgm:cxn modelId="{188A60F5-49A0-451D-BBAB-05508A1C8066}" srcId="{50D331E5-A2D0-4176-9521-76C18610EADD}" destId="{C2193426-DCA2-4787-A836-F019DE3AE2B9}" srcOrd="1" destOrd="0" parTransId="{7CD35D26-ED01-41C1-A1BF-01F05AE66ABD}" sibTransId="{F3F8F36F-71F8-47D8-9A8E-E8BCA5552F94}"/>
    <dgm:cxn modelId="{948C815D-BAF7-4C09-9490-6AE044E2DDB1}" type="presParOf" srcId="{D2749ED1-EA9A-4263-9252-9B52F0D2FFCC}" destId="{EBA8BD72-AEC8-41FF-B523-0F3A792FB8C3}" srcOrd="0" destOrd="0" presId="urn:microsoft.com/office/officeart/2005/8/layout/list1"/>
    <dgm:cxn modelId="{E6C4F16D-38A4-4F2B-992E-42598FEE2C54}" type="presParOf" srcId="{EBA8BD72-AEC8-41FF-B523-0F3A792FB8C3}" destId="{6BEF94FB-E0E7-4E37-A786-75297BA34EC1}" srcOrd="0" destOrd="0" presId="urn:microsoft.com/office/officeart/2005/8/layout/list1"/>
    <dgm:cxn modelId="{D5392E93-7D60-4DE0-8D1D-F922ED537A7F}" type="presParOf" srcId="{EBA8BD72-AEC8-41FF-B523-0F3A792FB8C3}" destId="{6A993451-FE1E-4AD0-A4F9-E3664D7C89E4}" srcOrd="1" destOrd="0" presId="urn:microsoft.com/office/officeart/2005/8/layout/list1"/>
    <dgm:cxn modelId="{E2C4174B-C964-4894-83C2-487020FE3475}" type="presParOf" srcId="{D2749ED1-EA9A-4263-9252-9B52F0D2FFCC}" destId="{8C23EC6C-F416-43D7-9EA3-45B6271A00F6}" srcOrd="1" destOrd="0" presId="urn:microsoft.com/office/officeart/2005/8/layout/list1"/>
    <dgm:cxn modelId="{6BF43EFE-B58F-4C05-9F07-4441D167CFE1}" type="presParOf" srcId="{D2749ED1-EA9A-4263-9252-9B52F0D2FFCC}" destId="{A153C420-8F5C-4831-8DED-EAEE2C4B22D7}" srcOrd="2" destOrd="0" presId="urn:microsoft.com/office/officeart/2005/8/layout/list1"/>
    <dgm:cxn modelId="{8EFB8352-FA4E-400C-AFBA-45C2DF9D8DD0}" type="presParOf" srcId="{D2749ED1-EA9A-4263-9252-9B52F0D2FFCC}" destId="{67464AF1-350D-4513-8DA3-FC0C97037AEC}" srcOrd="3" destOrd="0" presId="urn:microsoft.com/office/officeart/2005/8/layout/list1"/>
    <dgm:cxn modelId="{4AAF9E3D-83BE-4EAF-84FB-FA77C8C3D25E}" type="presParOf" srcId="{D2749ED1-EA9A-4263-9252-9B52F0D2FFCC}" destId="{BEFFD809-E883-434B-8CD0-6BCAC33F983B}" srcOrd="4" destOrd="0" presId="urn:microsoft.com/office/officeart/2005/8/layout/list1"/>
    <dgm:cxn modelId="{9C74E51F-F411-4A03-A1C2-D256C550B87A}" type="presParOf" srcId="{BEFFD809-E883-434B-8CD0-6BCAC33F983B}" destId="{714F803E-EC8C-4945-8497-0FBEDC4503E7}" srcOrd="0" destOrd="0" presId="urn:microsoft.com/office/officeart/2005/8/layout/list1"/>
    <dgm:cxn modelId="{D5A3EB0D-797B-400D-82A3-AABB79AFA632}" type="presParOf" srcId="{BEFFD809-E883-434B-8CD0-6BCAC33F983B}" destId="{1B3CFCC6-D0D9-427C-9AD8-F25E5AEFC3C4}" srcOrd="1" destOrd="0" presId="urn:microsoft.com/office/officeart/2005/8/layout/list1"/>
    <dgm:cxn modelId="{1E5ECAE0-C297-4BBF-B419-A20043CAA593}" type="presParOf" srcId="{D2749ED1-EA9A-4263-9252-9B52F0D2FFCC}" destId="{556C860F-18D4-4A03-B746-57828BD894E0}" srcOrd="5" destOrd="0" presId="urn:microsoft.com/office/officeart/2005/8/layout/list1"/>
    <dgm:cxn modelId="{52B14950-A3E8-45E2-8CCF-406B9CBE6DAC}" type="presParOf" srcId="{D2749ED1-EA9A-4263-9252-9B52F0D2FFCC}" destId="{A64CC010-C5E2-4C45-A4C6-0A619550A07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28D4768-74F5-4B97-9723-D69E1F48F053}" type="doc">
      <dgm:prSet loTypeId="urn:microsoft.com/office/officeart/2005/8/layout/lProcess3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F1757EA1-D08A-4D43-A2A8-21ACFE76CB4E}">
      <dgm:prSet phldrT="[Текст]" custT="1"/>
      <dgm:spPr/>
      <dgm:t>
        <a:bodyPr/>
        <a:lstStyle/>
        <a:p>
          <a:r>
            <a:rPr lang="kk-KZ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179,5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D5FD98-1750-4FD9-B676-F4280FF1CC32}" type="parTrans" cxnId="{6F17D573-94B0-41D9-836A-48D696AD44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9FC42A-94A6-4149-AB7B-51F65268AD64}" type="sibTrans" cxnId="{6F17D573-94B0-41D9-836A-48D696AD445F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7FFD4E-E816-4B4A-A9F1-99FB9D30C95F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Субвенция органам местного самоуправления</a:t>
          </a:r>
        </a:p>
      </dgm:t>
    </dgm:pt>
    <dgm:pt modelId="{7B3C0E0E-E564-450C-A0FC-EE14E2C447CC}" type="parTrans" cxnId="{A2DC2E11-EAE7-4109-B17E-D6CADE3D8E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77EBD7-E326-4CE0-AFE1-9F5E1E371D0A}" type="sibTrans" cxnId="{A2DC2E11-EAE7-4109-B17E-D6CADE3D8E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98E619-B03F-4A3F-B1D8-B5681BE709D8}">
      <dgm:prSet phldrT="[Текст]" custT="1"/>
      <dgm:spPr/>
      <dgm:t>
        <a:bodyPr/>
        <a:lstStyle/>
        <a:p>
          <a:r>
            <a:rPr lang="kk-KZ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30,1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89D127-E038-4BFF-ABDF-4D4241514E90}" type="parTrans" cxnId="{0645CE3E-824E-4927-8AED-BA90EF224C0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ACB38B-5C57-4004-875F-B5A8818C4E5C}" type="sibTrans" cxnId="{0645CE3E-824E-4927-8AED-BA90EF224C08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9AD345-720F-427F-A01A-853A37895B52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Возврат целевых трансфертов</a:t>
          </a:r>
        </a:p>
      </dgm:t>
    </dgm:pt>
    <dgm:pt modelId="{186D8206-F60E-413C-8E2B-0C743750D0E1}" type="parTrans" cxnId="{472C9A58-E43A-42F4-A95C-51154379607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F842A5-5C24-4D66-A3B2-00EB3345B701}" type="sibTrans" cxnId="{472C9A58-E43A-42F4-A95C-51154379607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EA8989-1D42-48EB-92DD-8468FF94E092}">
      <dgm:prSet phldrT="[Текст]" custT="1"/>
      <dgm:spPr/>
      <dgm:t>
        <a:bodyPr/>
        <a:lstStyle/>
        <a:p>
          <a:r>
            <a:rPr lang="kk-KZ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50,1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285D5F-8FDA-43BB-B837-20BF1DB002A5}" type="parTrans" cxnId="{ABECC496-B020-4E90-9095-BE9E869533F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6EE316-6E26-4C5B-94FA-3D822947FF62}" type="sibTrans" cxnId="{ABECC496-B020-4E90-9095-BE9E869533FB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12D494-6FD0-4587-9864-0884E548174C}" type="pres">
      <dgm:prSet presAssocID="{228D4768-74F5-4B97-9723-D69E1F48F053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0F4DEDE6-A6C7-46FA-80AA-AD53915B8A61}" type="pres">
      <dgm:prSet presAssocID="{F1757EA1-D08A-4D43-A2A8-21ACFE76CB4E}" presName="horFlow" presStyleCnt="0"/>
      <dgm:spPr/>
    </dgm:pt>
    <dgm:pt modelId="{1908F951-1038-49EE-9D95-0AC914DD3549}" type="pres">
      <dgm:prSet presAssocID="{F1757EA1-D08A-4D43-A2A8-21ACFE76CB4E}" presName="bigChev" presStyleLbl="node1" presStyleIdx="0" presStyleCnt="3" custScaleX="225527" custScaleY="165501" custLinFactNeighborX="18226" custLinFactNeighborY="4748"/>
      <dgm:spPr/>
    </dgm:pt>
    <dgm:pt modelId="{56F65F4E-9E17-4A6F-B2FB-80F3153F5003}" type="pres">
      <dgm:prSet presAssocID="{7B3C0E0E-E564-450C-A0FC-EE14E2C447CC}" presName="parTrans" presStyleCnt="0"/>
      <dgm:spPr/>
    </dgm:pt>
    <dgm:pt modelId="{A5E70748-655A-45C8-B3D7-508097400817}" type="pres">
      <dgm:prSet presAssocID="{EC7FFD4E-E816-4B4A-A9F1-99FB9D30C95F}" presName="node" presStyleLbl="alignAccFollowNode1" presStyleIdx="0" presStyleCnt="2" custScaleX="380062" custScaleY="195778" custLinFactNeighborX="-16188" custLinFactNeighborY="3851">
        <dgm:presLayoutVars>
          <dgm:bulletEnabled val="1"/>
        </dgm:presLayoutVars>
      </dgm:prSet>
      <dgm:spPr/>
    </dgm:pt>
    <dgm:pt modelId="{9C78A3A1-7EBC-4163-8EAE-29014BCD36AB}" type="pres">
      <dgm:prSet presAssocID="{F1757EA1-D08A-4D43-A2A8-21ACFE76CB4E}" presName="vSp" presStyleCnt="0"/>
      <dgm:spPr/>
    </dgm:pt>
    <dgm:pt modelId="{020AD149-1CDF-40D5-B97D-A9705C96F899}" type="pres">
      <dgm:prSet presAssocID="{5698E619-B03F-4A3F-B1D8-B5681BE709D8}" presName="horFlow" presStyleCnt="0"/>
      <dgm:spPr/>
    </dgm:pt>
    <dgm:pt modelId="{0D8669C2-625F-4C61-A1F9-CCBE44D25A28}" type="pres">
      <dgm:prSet presAssocID="{5698E619-B03F-4A3F-B1D8-B5681BE709D8}" presName="bigChev" presStyleLbl="node1" presStyleIdx="1" presStyleCnt="3" custScaleX="225527" custScaleY="153062" custLinFactNeighborX="5861" custLinFactNeighborY="11877"/>
      <dgm:spPr/>
    </dgm:pt>
    <dgm:pt modelId="{E75F6839-1966-4CEC-A3E8-B495554DC927}" type="pres">
      <dgm:prSet presAssocID="{186D8206-F60E-413C-8E2B-0C743750D0E1}" presName="parTrans" presStyleCnt="0"/>
      <dgm:spPr/>
    </dgm:pt>
    <dgm:pt modelId="{2D9D4D6B-3A1D-44AD-AF5E-C18DE0E16587}" type="pres">
      <dgm:prSet presAssocID="{CE9AD345-720F-427F-A01A-853A37895B52}" presName="node" presStyleLbl="alignAccFollowNode1" presStyleIdx="1" presStyleCnt="2" custScaleX="380062" custScaleY="193772" custLinFactNeighborX="10716" custLinFactNeighborY="11728">
        <dgm:presLayoutVars>
          <dgm:bulletEnabled val="1"/>
        </dgm:presLayoutVars>
      </dgm:prSet>
      <dgm:spPr/>
    </dgm:pt>
    <dgm:pt modelId="{AAF40B35-D8CC-46C8-9F89-0A0CC1AB5ECC}" type="pres">
      <dgm:prSet presAssocID="{5698E619-B03F-4A3F-B1D8-B5681BE709D8}" presName="vSp" presStyleCnt="0"/>
      <dgm:spPr/>
    </dgm:pt>
    <dgm:pt modelId="{79C087CC-BD19-4DB0-B70B-823B0FCEF5BE}" type="pres">
      <dgm:prSet presAssocID="{E3EA8989-1D42-48EB-92DD-8468FF94E092}" presName="horFlow" presStyleCnt="0"/>
      <dgm:spPr/>
    </dgm:pt>
    <dgm:pt modelId="{0C8EC50A-2FC2-4DCD-A890-FE4951D1580B}" type="pres">
      <dgm:prSet presAssocID="{E3EA8989-1D42-48EB-92DD-8468FF94E092}" presName="bigChev" presStyleLbl="node1" presStyleIdx="2" presStyleCnt="3" custScaleX="225527" custScaleY="161154" custLinFactNeighborX="818" custLinFactNeighborY="17866"/>
      <dgm:spPr/>
    </dgm:pt>
  </dgm:ptLst>
  <dgm:cxnLst>
    <dgm:cxn modelId="{C1EBAF10-F8A4-44F9-BB54-A869A82BD0E7}" type="presOf" srcId="{F1757EA1-D08A-4D43-A2A8-21ACFE76CB4E}" destId="{1908F951-1038-49EE-9D95-0AC914DD3549}" srcOrd="0" destOrd="0" presId="urn:microsoft.com/office/officeart/2005/8/layout/lProcess3"/>
    <dgm:cxn modelId="{A2DC2E11-EAE7-4109-B17E-D6CADE3D8E4B}" srcId="{F1757EA1-D08A-4D43-A2A8-21ACFE76CB4E}" destId="{EC7FFD4E-E816-4B4A-A9F1-99FB9D30C95F}" srcOrd="0" destOrd="0" parTransId="{7B3C0E0E-E564-450C-A0FC-EE14E2C447CC}" sibTransId="{9B77EBD7-E326-4CE0-AFE1-9F5E1E371D0A}"/>
    <dgm:cxn modelId="{0645CE3E-824E-4927-8AED-BA90EF224C08}" srcId="{228D4768-74F5-4B97-9723-D69E1F48F053}" destId="{5698E619-B03F-4A3F-B1D8-B5681BE709D8}" srcOrd="1" destOrd="0" parTransId="{6D89D127-E038-4BFF-ABDF-4D4241514E90}" sibTransId="{D5ACB38B-5C57-4004-875F-B5A8818C4E5C}"/>
    <dgm:cxn modelId="{6F17D573-94B0-41D9-836A-48D696AD445F}" srcId="{228D4768-74F5-4B97-9723-D69E1F48F053}" destId="{F1757EA1-D08A-4D43-A2A8-21ACFE76CB4E}" srcOrd="0" destOrd="0" parTransId="{5BD5FD98-1750-4FD9-B676-F4280FF1CC32}" sibTransId="{5D9FC42A-94A6-4149-AB7B-51F65268AD64}"/>
    <dgm:cxn modelId="{472C9A58-E43A-42F4-A95C-511543796070}" srcId="{5698E619-B03F-4A3F-B1D8-B5681BE709D8}" destId="{CE9AD345-720F-427F-A01A-853A37895B52}" srcOrd="0" destOrd="0" parTransId="{186D8206-F60E-413C-8E2B-0C743750D0E1}" sibTransId="{DDF842A5-5C24-4D66-A3B2-00EB3345B701}"/>
    <dgm:cxn modelId="{DD403B5A-F1E9-4C36-8F1A-9E3DA7EFDB58}" type="presOf" srcId="{CE9AD345-720F-427F-A01A-853A37895B52}" destId="{2D9D4D6B-3A1D-44AD-AF5E-C18DE0E16587}" srcOrd="0" destOrd="0" presId="urn:microsoft.com/office/officeart/2005/8/layout/lProcess3"/>
    <dgm:cxn modelId="{59A18482-7B49-4BCC-A9A1-B79FD1800EE2}" type="presOf" srcId="{EC7FFD4E-E816-4B4A-A9F1-99FB9D30C95F}" destId="{A5E70748-655A-45C8-B3D7-508097400817}" srcOrd="0" destOrd="0" presId="urn:microsoft.com/office/officeart/2005/8/layout/lProcess3"/>
    <dgm:cxn modelId="{C17F7C85-22DE-4D54-8B58-E837B6731671}" type="presOf" srcId="{5698E619-B03F-4A3F-B1D8-B5681BE709D8}" destId="{0D8669C2-625F-4C61-A1F9-CCBE44D25A28}" srcOrd="0" destOrd="0" presId="urn:microsoft.com/office/officeart/2005/8/layout/lProcess3"/>
    <dgm:cxn modelId="{78A27F85-1F61-45CA-B946-0983DB13EA40}" type="presOf" srcId="{E3EA8989-1D42-48EB-92DD-8468FF94E092}" destId="{0C8EC50A-2FC2-4DCD-A890-FE4951D1580B}" srcOrd="0" destOrd="0" presId="urn:microsoft.com/office/officeart/2005/8/layout/lProcess3"/>
    <dgm:cxn modelId="{ABECC496-B020-4E90-9095-BE9E869533FB}" srcId="{228D4768-74F5-4B97-9723-D69E1F48F053}" destId="{E3EA8989-1D42-48EB-92DD-8468FF94E092}" srcOrd="2" destOrd="0" parTransId="{D4285D5F-8FDA-43BB-B837-20BF1DB002A5}" sibTransId="{886EE316-6E26-4C5B-94FA-3D822947FF62}"/>
    <dgm:cxn modelId="{0B9752DB-B40F-45B2-B488-01460929DC1B}" type="presOf" srcId="{228D4768-74F5-4B97-9723-D69E1F48F053}" destId="{2712D494-6FD0-4587-9864-0884E548174C}" srcOrd="0" destOrd="0" presId="urn:microsoft.com/office/officeart/2005/8/layout/lProcess3"/>
    <dgm:cxn modelId="{0FFA0819-6C45-46B9-835A-5A44C521AA83}" type="presParOf" srcId="{2712D494-6FD0-4587-9864-0884E548174C}" destId="{0F4DEDE6-A6C7-46FA-80AA-AD53915B8A61}" srcOrd="0" destOrd="0" presId="urn:microsoft.com/office/officeart/2005/8/layout/lProcess3"/>
    <dgm:cxn modelId="{322891B1-D1D3-42C5-8613-CEF5A4032D62}" type="presParOf" srcId="{0F4DEDE6-A6C7-46FA-80AA-AD53915B8A61}" destId="{1908F951-1038-49EE-9D95-0AC914DD3549}" srcOrd="0" destOrd="0" presId="urn:microsoft.com/office/officeart/2005/8/layout/lProcess3"/>
    <dgm:cxn modelId="{64B0EA1F-9519-4F7D-B54F-35D26EA44C23}" type="presParOf" srcId="{0F4DEDE6-A6C7-46FA-80AA-AD53915B8A61}" destId="{56F65F4E-9E17-4A6F-B2FB-80F3153F5003}" srcOrd="1" destOrd="0" presId="urn:microsoft.com/office/officeart/2005/8/layout/lProcess3"/>
    <dgm:cxn modelId="{94992B0A-8A28-4FBB-B319-82B81867BF61}" type="presParOf" srcId="{0F4DEDE6-A6C7-46FA-80AA-AD53915B8A61}" destId="{A5E70748-655A-45C8-B3D7-508097400817}" srcOrd="2" destOrd="0" presId="urn:microsoft.com/office/officeart/2005/8/layout/lProcess3"/>
    <dgm:cxn modelId="{568EE42A-DC66-4651-8ACA-8190458DF007}" type="presParOf" srcId="{2712D494-6FD0-4587-9864-0884E548174C}" destId="{9C78A3A1-7EBC-4163-8EAE-29014BCD36AB}" srcOrd="1" destOrd="0" presId="urn:microsoft.com/office/officeart/2005/8/layout/lProcess3"/>
    <dgm:cxn modelId="{23F8911C-FDF3-4965-9EF6-E0DA7586A9E3}" type="presParOf" srcId="{2712D494-6FD0-4587-9864-0884E548174C}" destId="{020AD149-1CDF-40D5-B97D-A9705C96F899}" srcOrd="2" destOrd="0" presId="urn:microsoft.com/office/officeart/2005/8/layout/lProcess3"/>
    <dgm:cxn modelId="{00625785-B86B-4301-986A-B8BD4C56913C}" type="presParOf" srcId="{020AD149-1CDF-40D5-B97D-A9705C96F899}" destId="{0D8669C2-625F-4C61-A1F9-CCBE44D25A28}" srcOrd="0" destOrd="0" presId="urn:microsoft.com/office/officeart/2005/8/layout/lProcess3"/>
    <dgm:cxn modelId="{2231B8AB-43C0-43A0-A05C-5233080813C5}" type="presParOf" srcId="{020AD149-1CDF-40D5-B97D-A9705C96F899}" destId="{E75F6839-1966-4CEC-A3E8-B495554DC927}" srcOrd="1" destOrd="0" presId="urn:microsoft.com/office/officeart/2005/8/layout/lProcess3"/>
    <dgm:cxn modelId="{061BBB5F-8592-4667-93AB-A2FF26436218}" type="presParOf" srcId="{020AD149-1CDF-40D5-B97D-A9705C96F899}" destId="{2D9D4D6B-3A1D-44AD-AF5E-C18DE0E16587}" srcOrd="2" destOrd="0" presId="urn:microsoft.com/office/officeart/2005/8/layout/lProcess3"/>
    <dgm:cxn modelId="{A8DDB4C5-9320-46ED-B11B-2CD3FB310A34}" type="presParOf" srcId="{2712D494-6FD0-4587-9864-0884E548174C}" destId="{AAF40B35-D8CC-46C8-9F89-0A0CC1AB5ECC}" srcOrd="3" destOrd="0" presId="urn:microsoft.com/office/officeart/2005/8/layout/lProcess3"/>
    <dgm:cxn modelId="{9BA4D31D-429B-4862-809B-3F85929F5149}" type="presParOf" srcId="{2712D494-6FD0-4587-9864-0884E548174C}" destId="{79C087CC-BD19-4DB0-B70B-823B0FCEF5BE}" srcOrd="4" destOrd="0" presId="urn:microsoft.com/office/officeart/2005/8/layout/lProcess3"/>
    <dgm:cxn modelId="{F44D543B-4FED-4AB3-AFB7-A7979132C348}" type="presParOf" srcId="{79C087CC-BD19-4DB0-B70B-823B0FCEF5BE}" destId="{0C8EC50A-2FC2-4DCD-A890-FE4951D1580B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7C4822-F794-48C5-A7F6-93815296F874}">
      <dsp:nvSpPr>
        <dsp:cNvPr id="0" name=""/>
        <dsp:cNvSpPr/>
      </dsp:nvSpPr>
      <dsp:spPr>
        <a:xfrm>
          <a:off x="1490727" y="-3254"/>
          <a:ext cx="4334400" cy="2709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F4FC9-B00F-4283-847F-ED93F678A206}">
      <dsp:nvSpPr>
        <dsp:cNvPr id="0" name=""/>
        <dsp:cNvSpPr/>
      </dsp:nvSpPr>
      <dsp:spPr>
        <a:xfrm>
          <a:off x="1799869" y="1924020"/>
          <a:ext cx="112694" cy="112694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03A2A3-52DE-405F-B504-35430F715408}">
      <dsp:nvSpPr>
        <dsp:cNvPr id="0" name=""/>
        <dsp:cNvSpPr/>
      </dsp:nvSpPr>
      <dsp:spPr>
        <a:xfrm>
          <a:off x="612632" y="1266095"/>
          <a:ext cx="3398930" cy="10120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9714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Внутренние налоги и обязательные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платежи – 83,3 млн. тенге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Корпоративный налог – 133,7 млн. тенге </a:t>
          </a:r>
          <a:endParaRPr lang="ru-RU" sz="2000" kern="1200" dirty="0"/>
        </a:p>
      </dsp:txBody>
      <dsp:txXfrm>
        <a:off x="612632" y="1266095"/>
        <a:ext cx="3398930" cy="1012095"/>
      </dsp:txXfrm>
    </dsp:sp>
    <dsp:sp modelId="{9AB52370-09DD-4CE9-9BDE-347A76BB75B5}">
      <dsp:nvSpPr>
        <dsp:cNvPr id="0" name=""/>
        <dsp:cNvSpPr/>
      </dsp:nvSpPr>
      <dsp:spPr>
        <a:xfrm>
          <a:off x="2834734" y="1094783"/>
          <a:ext cx="203716" cy="203716"/>
        </a:xfrm>
        <a:prstGeom prst="ellipse">
          <a:avLst/>
        </a:prstGeom>
        <a:solidFill>
          <a:schemeClr val="accent3">
            <a:shade val="80000"/>
            <a:hueOff val="-115628"/>
            <a:satOff val="-5653"/>
            <a:lumOff val="1368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896929-CC04-4CEE-8F0D-460EB4B32021}">
      <dsp:nvSpPr>
        <dsp:cNvPr id="0" name=""/>
        <dsp:cNvSpPr/>
      </dsp:nvSpPr>
      <dsp:spPr>
        <a:xfrm>
          <a:off x="553018" y="788279"/>
          <a:ext cx="2722963" cy="579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45" tIns="0" rIns="0" bIns="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Налоги на собственность – 764,3 млн. тенге</a:t>
          </a:r>
          <a:r>
            <a:rPr lang="ru-RU" sz="2000" kern="1200" dirty="0">
              <a:latin typeface="Arial" pitchFamily="34" charset="0"/>
              <a:cs typeface="Arial" pitchFamily="34" charset="0"/>
            </a:rPr>
            <a:t>              </a:t>
          </a:r>
        </a:p>
        <a:p>
          <a:pPr marL="0"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itchFamily="34" charset="0"/>
              <a:cs typeface="Arial" pitchFamily="34" charset="0"/>
            </a:rPr>
            <a:t>                 </a:t>
          </a:r>
        </a:p>
      </dsp:txBody>
      <dsp:txXfrm>
        <a:off x="553018" y="788279"/>
        <a:ext cx="2722963" cy="579442"/>
      </dsp:txXfrm>
    </dsp:sp>
    <dsp:sp modelId="{8D49E320-47A5-474A-9095-D560DC7240B5}">
      <dsp:nvSpPr>
        <dsp:cNvPr id="0" name=""/>
        <dsp:cNvSpPr/>
      </dsp:nvSpPr>
      <dsp:spPr>
        <a:xfrm>
          <a:off x="4260415" y="559199"/>
          <a:ext cx="281736" cy="281736"/>
        </a:xfrm>
        <a:prstGeom prst="ellipse">
          <a:avLst/>
        </a:prstGeom>
        <a:solidFill>
          <a:schemeClr val="accent3">
            <a:shade val="80000"/>
            <a:hueOff val="-231256"/>
            <a:satOff val="-11306"/>
            <a:lumOff val="2736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F79492-B3AE-48AA-9AA7-E48D0C6623A5}">
      <dsp:nvSpPr>
        <dsp:cNvPr id="0" name=""/>
        <dsp:cNvSpPr/>
      </dsp:nvSpPr>
      <dsp:spPr>
        <a:xfrm>
          <a:off x="523865" y="122719"/>
          <a:ext cx="2991318" cy="5807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286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Налоги от заработной 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платы – 1 121,3 млн. тенге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3865" y="122719"/>
        <a:ext cx="2991318" cy="5807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8A6654-7A13-42B3-9F56-4F71C1C4CE60}">
      <dsp:nvSpPr>
        <dsp:cNvPr id="0" name=""/>
        <dsp:cNvSpPr/>
      </dsp:nvSpPr>
      <dsp:spPr>
        <a:xfrm>
          <a:off x="1423912" y="0"/>
          <a:ext cx="2992746" cy="709116"/>
        </a:xfrm>
        <a:prstGeom prst="roundRect">
          <a:avLst>
            <a:gd name="adj" fmla="val 10000"/>
          </a:avLst>
        </a:prstGeom>
        <a:solidFill>
          <a:schemeClr val="accent3">
            <a:tint val="70000"/>
            <a:lumMod val="104000"/>
          </a:schemeClr>
        </a:solidFill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город</a:t>
          </a:r>
        </a:p>
      </dsp:txBody>
      <dsp:txXfrm>
        <a:off x="1444681" y="20769"/>
        <a:ext cx="2951208" cy="667578"/>
      </dsp:txXfrm>
    </dsp:sp>
    <dsp:sp modelId="{182D904F-00A5-4344-AD9E-AE4B2890B6CE}">
      <dsp:nvSpPr>
        <dsp:cNvPr id="0" name=""/>
        <dsp:cNvSpPr/>
      </dsp:nvSpPr>
      <dsp:spPr>
        <a:xfrm>
          <a:off x="1677467" y="709116"/>
          <a:ext cx="91440" cy="67616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76166"/>
              </a:lnTo>
              <a:lnTo>
                <a:pt x="89797" y="676166"/>
              </a:lnTo>
            </a:path>
          </a:pathLst>
        </a:custGeom>
        <a:noFill/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0AED1C02-3A7C-4387-BA42-A1DF8670F436}">
      <dsp:nvSpPr>
        <dsp:cNvPr id="0" name=""/>
        <dsp:cNvSpPr/>
      </dsp:nvSpPr>
      <dsp:spPr>
        <a:xfrm>
          <a:off x="1767264" y="922439"/>
          <a:ext cx="2394197" cy="925686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11 - АБП</a:t>
          </a:r>
        </a:p>
      </dsp:txBody>
      <dsp:txXfrm>
        <a:off x="1794376" y="949551"/>
        <a:ext cx="2339973" cy="871462"/>
      </dsp:txXfrm>
    </dsp:sp>
    <dsp:sp modelId="{E4AC4417-C5A4-4D50-A280-9B30ED2E7066}">
      <dsp:nvSpPr>
        <dsp:cNvPr id="0" name=""/>
        <dsp:cNvSpPr/>
      </dsp:nvSpPr>
      <dsp:spPr>
        <a:xfrm>
          <a:off x="1677467" y="709116"/>
          <a:ext cx="91440" cy="21921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2157"/>
              </a:lnTo>
              <a:lnTo>
                <a:pt x="105981" y="2192157"/>
              </a:lnTo>
            </a:path>
          </a:pathLst>
        </a:custGeom>
        <a:noFill/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8C26629B-08EA-4279-94EB-EEAC12775937}">
      <dsp:nvSpPr>
        <dsp:cNvPr id="0" name=""/>
        <dsp:cNvSpPr/>
      </dsp:nvSpPr>
      <dsp:spPr>
        <a:xfrm>
          <a:off x="1783449" y="2153087"/>
          <a:ext cx="2394197" cy="149637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ОСВОЕНО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2 925,4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млн. тенге</a:t>
          </a:r>
        </a:p>
      </dsp:txBody>
      <dsp:txXfrm>
        <a:off x="1827276" y="2196914"/>
        <a:ext cx="2306543" cy="1408719"/>
      </dsp:txXfrm>
    </dsp:sp>
    <dsp:sp modelId="{AB7002C1-A081-4F64-84F4-B6A011014D8B}">
      <dsp:nvSpPr>
        <dsp:cNvPr id="0" name=""/>
        <dsp:cNvSpPr/>
      </dsp:nvSpPr>
      <dsp:spPr>
        <a:xfrm>
          <a:off x="1723187" y="709116"/>
          <a:ext cx="95600" cy="36864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6451"/>
              </a:lnTo>
              <a:lnTo>
                <a:pt x="95600" y="3686451"/>
              </a:lnTo>
            </a:path>
          </a:pathLst>
        </a:custGeom>
        <a:noFill/>
        <a:ln w="9525" cap="rnd" cmpd="sng" algn="ctr">
          <a:solidFill>
            <a:schemeClr val="accent3">
              <a:shade val="90000"/>
            </a:schemeClr>
          </a:solidFill>
          <a:prstDash val="solid"/>
        </a:ln>
        <a:effectLst/>
      </dsp:spPr>
      <dsp:style>
        <a:lnRef idx="1">
          <a:schemeClr val="accent3"/>
        </a:lnRef>
        <a:fillRef idx="0">
          <a:schemeClr val="accent3"/>
        </a:fillRef>
        <a:effectRef idx="0">
          <a:schemeClr val="accent3"/>
        </a:effectRef>
        <a:fontRef idx="minor">
          <a:schemeClr val="tx1"/>
        </a:fontRef>
      </dsp:style>
    </dsp:sp>
    <dsp:sp modelId="{052BC0CC-475E-400A-9208-07F97D5E180A}">
      <dsp:nvSpPr>
        <dsp:cNvPr id="0" name=""/>
        <dsp:cNvSpPr/>
      </dsp:nvSpPr>
      <dsp:spPr>
        <a:xfrm>
          <a:off x="1818787" y="3948630"/>
          <a:ext cx="2394197" cy="893873"/>
        </a:xfrm>
        <a:prstGeom prst="roundRect">
          <a:avLst>
            <a:gd name="adj" fmla="val 10000"/>
          </a:avLst>
        </a:prstGeom>
        <a:solidFill>
          <a:schemeClr val="lt1"/>
        </a:solidFill>
        <a:ln w="15875" cap="rnd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100%</a:t>
          </a:r>
        </a:p>
      </dsp:txBody>
      <dsp:txXfrm>
        <a:off x="1844968" y="3974811"/>
        <a:ext cx="2341835" cy="8415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6B050-8BA8-4C7E-BA79-5872303E3F96}">
      <dsp:nvSpPr>
        <dsp:cNvPr id="0" name=""/>
        <dsp:cNvSpPr/>
      </dsp:nvSpPr>
      <dsp:spPr>
        <a:xfrm>
          <a:off x="-4706401" y="-721444"/>
          <a:ext cx="5605941" cy="5605941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15875" cap="rnd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C8171-1522-41A6-8D5E-220338678981}">
      <dsp:nvSpPr>
        <dsp:cNvPr id="0" name=""/>
        <dsp:cNvSpPr/>
      </dsp:nvSpPr>
      <dsp:spPr>
        <a:xfrm>
          <a:off x="578530" y="416305"/>
          <a:ext cx="5277247" cy="83261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Оборона – 15,0 млн. тенге</a:t>
          </a:r>
        </a:p>
      </dsp:txBody>
      <dsp:txXfrm>
        <a:off x="578530" y="416305"/>
        <a:ext cx="5277247" cy="832610"/>
      </dsp:txXfrm>
    </dsp:sp>
    <dsp:sp modelId="{BCBB2205-3952-4AC4-95F6-12C15D5FA6C9}">
      <dsp:nvSpPr>
        <dsp:cNvPr id="0" name=""/>
        <dsp:cNvSpPr/>
      </dsp:nvSpPr>
      <dsp:spPr>
        <a:xfrm>
          <a:off x="58149" y="312228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5D3711-81D2-4771-8EEB-6959BC1815B9}">
      <dsp:nvSpPr>
        <dsp:cNvPr id="0" name=""/>
        <dsp:cNvSpPr/>
      </dsp:nvSpPr>
      <dsp:spPr>
        <a:xfrm>
          <a:off x="881184" y="1665220"/>
          <a:ext cx="4974593" cy="83261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Государственные услуги общего характера – 402,9 млн. тенге</a:t>
          </a:r>
        </a:p>
      </dsp:txBody>
      <dsp:txXfrm>
        <a:off x="881184" y="1665220"/>
        <a:ext cx="4974593" cy="832610"/>
      </dsp:txXfrm>
    </dsp:sp>
    <dsp:sp modelId="{2966CDC2-95D9-455C-BC4E-3F8B6929B4DE}">
      <dsp:nvSpPr>
        <dsp:cNvPr id="0" name=""/>
        <dsp:cNvSpPr/>
      </dsp:nvSpPr>
      <dsp:spPr>
        <a:xfrm>
          <a:off x="360803" y="1561144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8C0F-96B4-4402-AF06-EC46E3695235}">
      <dsp:nvSpPr>
        <dsp:cNvPr id="0" name=""/>
        <dsp:cNvSpPr/>
      </dsp:nvSpPr>
      <dsp:spPr>
        <a:xfrm>
          <a:off x="578530" y="2914136"/>
          <a:ext cx="5277247" cy="832610"/>
        </a:xfrm>
        <a:prstGeom prst="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088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Общественный порядок и безопасность – 5,0 млн. тенге</a:t>
          </a:r>
        </a:p>
      </dsp:txBody>
      <dsp:txXfrm>
        <a:off x="578530" y="2914136"/>
        <a:ext cx="5277247" cy="832610"/>
      </dsp:txXfrm>
    </dsp:sp>
    <dsp:sp modelId="{E5323466-E67A-48AD-9716-5B8137CE3D96}">
      <dsp:nvSpPr>
        <dsp:cNvPr id="0" name=""/>
        <dsp:cNvSpPr/>
      </dsp:nvSpPr>
      <dsp:spPr>
        <a:xfrm>
          <a:off x="58149" y="2810060"/>
          <a:ext cx="1040763" cy="10407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0D810-409C-442F-A6A8-FEF40F82C4C7}">
      <dsp:nvSpPr>
        <dsp:cNvPr id="0" name=""/>
        <dsp:cNvSpPr/>
      </dsp:nvSpPr>
      <dsp:spPr>
        <a:xfrm>
          <a:off x="795051" y="983324"/>
          <a:ext cx="4186546" cy="1738686"/>
        </a:xfrm>
        <a:prstGeom prst="homePlate">
          <a:avLst/>
        </a:prstGeom>
        <a:solidFill>
          <a:schemeClr val="accent3">
            <a:lumMod val="40000"/>
            <a:lumOff val="60000"/>
            <a:alpha val="9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Социальное обеспечение 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5,3 млн. тенге</a:t>
          </a:r>
          <a:r>
            <a:rPr lang="ru-RU" sz="1400" b="1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Социальная помощь 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313,9 млн. тенге</a:t>
          </a:r>
          <a:endParaRPr lang="ru-RU" sz="1400" b="1" i="1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Прочие услуги в области социальной    помощи и социального обеспечения </a:t>
          </a:r>
          <a:r>
            <a:rPr lang="ru-RU" sz="1400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  <a:r>
            <a:rPr lang="ru-RU" sz="1400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73,5 млн. тенге</a:t>
          </a:r>
          <a:r>
            <a:rPr lang="ru-RU" sz="1400" b="1" i="1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</a:t>
          </a:r>
        </a:p>
      </dsp:txBody>
      <dsp:txXfrm>
        <a:off x="795051" y="983324"/>
        <a:ext cx="3751875" cy="1738686"/>
      </dsp:txXfrm>
    </dsp:sp>
    <dsp:sp modelId="{C3FEE9E5-30EA-4EB9-AB11-1D9F3BB3DF00}">
      <dsp:nvSpPr>
        <dsp:cNvPr id="0" name=""/>
        <dsp:cNvSpPr/>
      </dsp:nvSpPr>
      <dsp:spPr>
        <a:xfrm>
          <a:off x="768390" y="2976885"/>
          <a:ext cx="4088914" cy="2149230"/>
        </a:xfrm>
        <a:prstGeom prst="homePlate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Деятельность в области культуры 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315,4 млн. тенге</a:t>
          </a:r>
          <a:endParaRPr lang="ru-RU" sz="1400" b="1" i="1" u="none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Спорт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– </a:t>
          </a: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4,6 млн. тенге</a:t>
          </a:r>
          <a:endParaRPr lang="ru-RU" sz="1400" b="1" i="1" u="none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Информационное пространство 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– </a:t>
          </a: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111,7 млн. тенге</a:t>
          </a:r>
          <a:endParaRPr lang="ru-RU" sz="1400" b="1" i="1" u="none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u="sng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Прочие услуги по организации культуры, спорта, туризма и информационного пространства</a:t>
          </a:r>
          <a:r>
            <a:rPr lang="ru-RU" sz="1400" b="0" i="0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  </a:t>
          </a:r>
          <a:r>
            <a:rPr lang="ru-RU" sz="1400" b="0" i="1" u="none" kern="12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- 64,6 млн. тенге</a:t>
          </a:r>
          <a:endParaRPr lang="ru-RU" sz="1400" i="1" kern="1200" dirty="0">
            <a:solidFill>
              <a:schemeClr val="tx1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768390" y="2976885"/>
        <a:ext cx="3551607" cy="21492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53C420-8F5C-4831-8DED-EAEE2C4B22D7}">
      <dsp:nvSpPr>
        <dsp:cNvPr id="0" name=""/>
        <dsp:cNvSpPr/>
      </dsp:nvSpPr>
      <dsp:spPr>
        <a:xfrm>
          <a:off x="0" y="834755"/>
          <a:ext cx="5850385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993451-FE1E-4AD0-A4F9-E3664D7C89E4}">
      <dsp:nvSpPr>
        <dsp:cNvPr id="0" name=""/>
        <dsp:cNvSpPr/>
      </dsp:nvSpPr>
      <dsp:spPr>
        <a:xfrm>
          <a:off x="495966" y="246006"/>
          <a:ext cx="4095269" cy="16236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791" tIns="0" rIns="15479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Инфраструктура и транспорт –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443,8 млн. тенге</a:t>
          </a:r>
        </a:p>
      </dsp:txBody>
      <dsp:txXfrm>
        <a:off x="575224" y="325264"/>
        <a:ext cx="3936753" cy="1465084"/>
      </dsp:txXfrm>
    </dsp:sp>
    <dsp:sp modelId="{A64CC010-C5E2-4C45-A4C6-0A619550A07E}">
      <dsp:nvSpPr>
        <dsp:cNvPr id="0" name=""/>
        <dsp:cNvSpPr/>
      </dsp:nvSpPr>
      <dsp:spPr>
        <a:xfrm>
          <a:off x="0" y="3329556"/>
          <a:ext cx="5850385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shade val="80000"/>
              <a:hueOff val="-231256"/>
              <a:satOff val="-11306"/>
              <a:lumOff val="273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CFCC6-D0D9-427C-9AD8-F25E5AEFC3C4}">
      <dsp:nvSpPr>
        <dsp:cNvPr id="0" name=""/>
        <dsp:cNvSpPr/>
      </dsp:nvSpPr>
      <dsp:spPr>
        <a:xfrm>
          <a:off x="500430" y="2660892"/>
          <a:ext cx="4095269" cy="16236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4791" tIns="0" rIns="154791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Жилищное хозяйство – 55,9 млн. тенге Коммунальное хозяйство – 656,6 млн. тенге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Благоустройство населенных пунктов – 155,3 млн. тенге</a:t>
          </a:r>
        </a:p>
      </dsp:txBody>
      <dsp:txXfrm>
        <a:off x="579688" y="2740150"/>
        <a:ext cx="3936753" cy="14650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08F951-1038-49EE-9D95-0AC914DD3549}">
      <dsp:nvSpPr>
        <dsp:cNvPr id="0" name=""/>
        <dsp:cNvSpPr/>
      </dsp:nvSpPr>
      <dsp:spPr>
        <a:xfrm>
          <a:off x="29277" y="1595078"/>
          <a:ext cx="2502782" cy="73465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179,5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6606" y="1595078"/>
        <a:ext cx="1768125" cy="734657"/>
      </dsp:txXfrm>
    </dsp:sp>
    <dsp:sp modelId="{A5E70748-655A-45C8-B3D7-508097400817}">
      <dsp:nvSpPr>
        <dsp:cNvPr id="0" name=""/>
        <dsp:cNvSpPr/>
      </dsp:nvSpPr>
      <dsp:spPr>
        <a:xfrm>
          <a:off x="2338144" y="1594860"/>
          <a:ext cx="3500717" cy="721317"/>
        </a:xfrm>
        <a:prstGeom prst="chevron">
          <a:avLst/>
        </a:prstGeom>
        <a:solidFill>
          <a:schemeClr val="accent3">
            <a:lumMod val="40000"/>
            <a:lumOff val="60000"/>
            <a:alpha val="9000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Субвенция органам местного самоуправления</a:t>
          </a:r>
        </a:p>
      </dsp:txBody>
      <dsp:txXfrm>
        <a:off x="2698803" y="1594860"/>
        <a:ext cx="2779400" cy="721317"/>
      </dsp:txXfrm>
    </dsp:sp>
    <dsp:sp modelId="{0D8669C2-625F-4C61-A1F9-CCBE44D25A28}">
      <dsp:nvSpPr>
        <dsp:cNvPr id="0" name=""/>
        <dsp:cNvSpPr/>
      </dsp:nvSpPr>
      <dsp:spPr>
        <a:xfrm>
          <a:off x="11438" y="2440770"/>
          <a:ext cx="2502782" cy="67944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30,1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159" y="2440770"/>
        <a:ext cx="1823341" cy="679441"/>
      </dsp:txXfrm>
    </dsp:sp>
    <dsp:sp modelId="{2D9D4D6B-3A1D-44AD-AF5E-C18DE0E16587}">
      <dsp:nvSpPr>
        <dsp:cNvPr id="0" name=""/>
        <dsp:cNvSpPr/>
      </dsp:nvSpPr>
      <dsp:spPr>
        <a:xfrm>
          <a:off x="2364482" y="2414015"/>
          <a:ext cx="3500717" cy="713926"/>
        </a:xfrm>
        <a:prstGeom prst="chevron">
          <a:avLst/>
        </a:prstGeom>
        <a:solidFill>
          <a:schemeClr val="accent3">
            <a:lumMod val="40000"/>
            <a:lumOff val="60000"/>
            <a:alpha val="90000"/>
          </a:schemeClr>
        </a:solidFill>
        <a:ln w="1587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Возврат целевых трансфертов</a:t>
          </a:r>
        </a:p>
      </dsp:txBody>
      <dsp:txXfrm>
        <a:off x="2721445" y="2414015"/>
        <a:ext cx="2786791" cy="713926"/>
      </dsp:txXfrm>
    </dsp:sp>
    <dsp:sp modelId="{0C8EC50A-2FC2-4DCD-A890-FE4951D1580B}">
      <dsp:nvSpPr>
        <dsp:cNvPr id="0" name=""/>
        <dsp:cNvSpPr/>
      </dsp:nvSpPr>
      <dsp:spPr>
        <a:xfrm>
          <a:off x="12061" y="3226185"/>
          <a:ext cx="2502782" cy="715361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50,1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742" y="3226185"/>
        <a:ext cx="1787421" cy="7153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0.32923</cdr:x>
      <cdr:y>0.34406</cdr:y>
    </cdr:from>
    <cdr:to>
      <cdr:x>0.53634</cdr:x>
      <cdr:y>0.4997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578127" y="805290"/>
          <a:ext cx="992768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0.65807</cdr:x>
      <cdr:y>0</cdr:y>
    </cdr:from>
    <cdr:to>
      <cdr:x>0.86518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53793" y="-3525785"/>
          <a:ext cx="866682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0.50228</cdr:x>
      <cdr:y>0.37943</cdr:y>
    </cdr:from>
    <cdr:to>
      <cdr:x>0.65456</cdr:x>
      <cdr:y>0.66022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id="{42BFD6E1-1F91-4234-8BB1-A2C65D06E5E4}"/>
            </a:ext>
          </a:extLst>
        </cdr:cNvPr>
        <cdr:cNvCxnSpPr/>
      </cdr:nvCxnSpPr>
      <cdr:spPr>
        <a:xfrm xmlns:a="http://schemas.openxmlformats.org/drawingml/2006/main" flipV="1">
          <a:off x="2407668" y="888067"/>
          <a:ext cx="729937" cy="65719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0.79988</cdr:x>
      <cdr:y>0.03316</cdr:y>
    </cdr:from>
    <cdr:to>
      <cdr:x>1</cdr:x>
      <cdr:y>0.16299</cdr:y>
    </cdr:to>
    <cdr:pic>
      <cdr:nvPicPr>
        <cdr:cNvPr id="3" name="Picture 2">
          <a:extLst xmlns:a="http://schemas.openxmlformats.org/drawingml/2006/main">
            <a:ext uri="{FF2B5EF4-FFF2-40B4-BE49-F238E27FC236}">
              <a16:creationId xmlns:a16="http://schemas.microsoft.com/office/drawing/2014/main" id="{EA79E0F8-3782-479D-A2C5-FBAB28C180AA}"/>
            </a:ext>
          </a:extLst>
        </cdr:cNvPr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4747771" y="93974"/>
          <a:ext cx="1187833" cy="36791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0.06535</cdr:x>
      <cdr:y>0.04744</cdr:y>
    </cdr:from>
    <cdr:to>
      <cdr:x>0.3119</cdr:x>
      <cdr:y>0.16691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387904" y="134436"/>
          <a:ext cx="1463393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0.05649</cdr:y>
    </cdr:from>
    <cdr:to>
      <cdr:x>0.31312</cdr:x>
      <cdr:y>0.16782</cdr:y>
    </cdr:to>
    <cdr:sp macro="" textlink="">
      <cdr:nvSpPr>
        <cdr:cNvPr id="2" name="TextBox 7"/>
        <cdr:cNvSpPr txBox="1"/>
      </cdr:nvSpPr>
      <cdr:spPr>
        <a:xfrm xmlns:a="http://schemas.openxmlformats.org/drawingml/2006/main">
          <a:off x="-410991" y="156171"/>
          <a:ext cx="2081864" cy="3077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itchFamily="34" charset="0"/>
              <a:cs typeface="Arial" pitchFamily="34" charset="0"/>
            </a:rPr>
            <a:t>45,0 млн. тенге</a:t>
          </a:r>
        </a:p>
      </cdr:txBody>
    </cdr:sp>
  </cdr:relSizeAnchor>
  <cdr:relSizeAnchor xmlns:cdr="http://schemas.openxmlformats.org/drawingml/2006/chartDrawing">
    <cdr:from>
      <cdr:x>0.11297</cdr:x>
      <cdr:y>0.12638</cdr:y>
    </cdr:from>
    <cdr:to>
      <cdr:x>0.12929</cdr:x>
      <cdr:y>0.32259</cdr:y>
    </cdr:to>
    <cdr:cxnSp macro="">
      <cdr:nvCxnSpPr>
        <cdr:cNvPr id="4" name="Прямая со стрелкой 3">
          <a:extLst xmlns:a="http://schemas.openxmlformats.org/drawingml/2006/main">
            <a:ext uri="{FF2B5EF4-FFF2-40B4-BE49-F238E27FC236}">
              <a16:creationId xmlns:a16="http://schemas.microsoft.com/office/drawing/2014/main" id="{D53D0F27-4156-4CF2-ABB8-C43954CCB880}"/>
            </a:ext>
          </a:extLst>
        </cdr:cNvPr>
        <cdr:cNvCxnSpPr/>
      </cdr:nvCxnSpPr>
      <cdr:spPr>
        <a:xfrm xmlns:a="http://schemas.openxmlformats.org/drawingml/2006/main" flipH="1" flipV="1">
          <a:off x="751118" y="349383"/>
          <a:ext cx="108488" cy="54244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0.34141</cdr:x>
      <cdr:y>0.58608</cdr:y>
    </cdr:from>
    <cdr:to>
      <cdr:x>0.39269</cdr:x>
      <cdr:y>0.75568</cdr:y>
    </cdr:to>
    <cdr:cxnSp macro="">
      <cdr:nvCxnSpPr>
        <cdr:cNvPr id="10" name="Прямая со стрелкой 9">
          <a:extLst xmlns:a="http://schemas.openxmlformats.org/drawingml/2006/main">
            <a:ext uri="{FF2B5EF4-FFF2-40B4-BE49-F238E27FC236}">
              <a16:creationId xmlns:a16="http://schemas.microsoft.com/office/drawing/2014/main" id="{3DEE4322-36AC-4780-9F65-717057A6AD72}"/>
            </a:ext>
          </a:extLst>
        </cdr:cNvPr>
        <cdr:cNvCxnSpPr/>
      </cdr:nvCxnSpPr>
      <cdr:spPr>
        <a:xfrm xmlns:a="http://schemas.openxmlformats.org/drawingml/2006/main">
          <a:off x="2269953" y="1620244"/>
          <a:ext cx="340961" cy="468877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0.0372</cdr:x>
      <cdr:y>0.08679</cdr:y>
    </cdr:to>
    <cdr:sp macro="" textlink="">
      <cdr:nvSpPr>
        <cdr:cNvPr id="2" name="Прямоугольник 1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0"/>
          <a:ext cx="174684" cy="2411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86466" tIns="43233" rIns="86466" bIns="43233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Garamond"/>
            </a:defRPr>
          </a:lvl9pPr>
        </a:lstStyle>
        <a:p xmlns:a="http://schemas.openxmlformats.org/drawingml/2006/main">
          <a:pPr marL="0" marR="0" lvl="0" indent="0" algn="ctr" defTabSz="91440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ru-RU" altLang="ru-RU" sz="1000" b="1" i="0" u="none" strike="noStrike" kern="0" cap="none" spc="0" normalizeH="0" baseline="0" noProof="0" dirty="0">
            <a:ln>
              <a:noFill/>
            </a:ln>
            <a:solidFill>
              <a:prstClr val="black"/>
            </a:solidFill>
            <a:effectLst/>
            <a:uLnTx/>
            <a:uFillTx/>
            <a:latin typeface="Arial" charset="0"/>
            <a:cs typeface="Arial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0.26279</cdr:x>
      <cdr:y>0</cdr:y>
    </cdr:from>
    <cdr:to>
      <cdr:x>0.57626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55315" y="0"/>
          <a:ext cx="1378113" cy="382400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0.61181</cdr:x>
      <cdr:y>0</cdr:y>
    </cdr:from>
    <cdr:to>
      <cdr:x>0.9385</cdr:x>
      <cdr:y>0.15172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60199" y="-918169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0.6114</cdr:x>
      <cdr:y>0</cdr:y>
    </cdr:from>
    <cdr:to>
      <cdr:x>0.93891</cdr:x>
      <cdr:y>0.32859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687908" y="0"/>
          <a:ext cx="1439838" cy="867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422,9 млн.тенге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0.24158</cdr:x>
      <cdr:y>0.01547</cdr:y>
    </cdr:from>
    <cdr:to>
      <cdr:x>0.58925</cdr:x>
      <cdr:y>0.17111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0915" y="36211"/>
          <a:ext cx="1454893" cy="36428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0.65591</cdr:x>
      <cdr:y>0.00743</cdr:y>
    </cdr:from>
    <cdr:to>
      <cdr:x>0.9826</cdr:x>
      <cdr:y>0.15915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744753" y="17393"/>
          <a:ext cx="1367083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0.24654</cdr:x>
      <cdr:y>0</cdr:y>
    </cdr:from>
    <cdr:to>
      <cdr:x>0.64963</cdr:x>
      <cdr:y>0.15564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119012" y="-976197"/>
          <a:ext cx="1829583" cy="364281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0.63034</cdr:x>
      <cdr:y>0.26448</cdr:y>
    </cdr:from>
    <cdr:to>
      <cdr:x>1</cdr:x>
      <cdr:y>0.4162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861048" y="619018"/>
          <a:ext cx="1677848" cy="355107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0.62398</cdr:x>
      <cdr:y>0.26116</cdr:y>
    </cdr:from>
    <cdr:to>
      <cdr:x>1</cdr:x>
      <cdr:y>0.3733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832180" y="611260"/>
          <a:ext cx="1706716" cy="2624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1 311,6 млн. тенге 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0.2429</cdr:x>
      <cdr:y>0</cdr:y>
    </cdr:from>
    <cdr:to>
      <cdr:x>0.62437</cdr:x>
      <cdr:y>0.14815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016445" y="-1026157"/>
          <a:ext cx="1596334" cy="403428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0.6061</cdr:x>
      <cdr:y>0</cdr:y>
    </cdr:from>
    <cdr:to>
      <cdr:x>1</cdr:x>
      <cdr:y>0.15661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2549715" y="-1026157"/>
          <a:ext cx="1657027" cy="426474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0.61366</cdr:x>
      <cdr:y>0</cdr:y>
    </cdr:from>
    <cdr:to>
      <cdr:x>1</cdr:x>
      <cdr:y>0.1203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81509" y="0"/>
          <a:ext cx="1625233" cy="3275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u="sng" dirty="0">
              <a:latin typeface="Times New Roman" panose="02020603050405020304" pitchFamily="18" charset="0"/>
              <a:cs typeface="Times New Roman" panose="02020603050405020304" pitchFamily="18" charset="0"/>
            </a:rPr>
            <a:t>259,7млн. тенге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0.38957</cdr:x>
      <cdr:y>0</cdr:y>
    </cdr:from>
    <cdr:to>
      <cdr:x>0.55165</cdr:x>
      <cdr:y>0.11303</cdr:y>
    </cdr:to>
    <cdr:sp macro="" textlink="">
      <cdr:nvSpPr>
        <cdr:cNvPr id="5" name="Прямоугольная выноска 4"/>
        <cdr:cNvSpPr/>
      </cdr:nvSpPr>
      <cdr:spPr>
        <a:xfrm xmlns:a="http://schemas.openxmlformats.org/drawingml/2006/main">
          <a:off x="1767499" y="-2664319"/>
          <a:ext cx="735369" cy="279942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ysClr val="window" lastClr="FFFFFF"/>
              </a:solidFill>
              <a:latin typeface="Candara"/>
            </a:defRPr>
          </a:lvl5pPr>
          <a:lvl6pPr marL="22860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6pPr>
          <a:lvl7pPr marL="27432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7pPr>
          <a:lvl8pPr marL="32004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8pPr>
          <a:lvl9pPr marL="3657600" algn="l" defTabSz="914400" rtl="0" eaLnBrk="1" latinLnBrk="0" hangingPunct="1">
            <a:defRPr kern="1200">
              <a:solidFill>
                <a:sysClr val="window" lastClr="FFFFFF"/>
              </a:solidFill>
              <a:latin typeface="Candara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  <cdr:relSizeAnchor xmlns:cdr="http://schemas.openxmlformats.org/drawingml/2006/chartDrawing">
    <cdr:from>
      <cdr:x>0.61861</cdr:x>
      <cdr:y>0.45217</cdr:y>
    </cdr:from>
    <cdr:to>
      <cdr:x>0.77036</cdr:x>
      <cdr:y>0.56216</cdr:y>
    </cdr:to>
    <cdr:sp macro="" textlink="">
      <cdr:nvSpPr>
        <cdr:cNvPr id="6" name="Прямоугольная выноска 5"/>
        <cdr:cNvSpPr/>
      </cdr:nvSpPr>
      <cdr:spPr>
        <a:xfrm xmlns:a="http://schemas.openxmlformats.org/drawingml/2006/main">
          <a:off x="3218852" y="1203352"/>
          <a:ext cx="789615" cy="292716"/>
        </a:xfrm>
        <a:prstGeom xmlns:a="http://schemas.openxmlformats.org/drawingml/2006/main" prst="wedgeRectCallout">
          <a:avLst/>
        </a:prstGeom>
        <a:noFill xmlns:a="http://schemas.openxmlformats.org/drawingml/2006/main"/>
        <a:ln xmlns:a="http://schemas.openxmlformats.org/drawingml/2006/main" w="15875" cap="flat" cmpd="sng" algn="ctr">
          <a:solidFill>
            <a:srgbClr val="31B6FD">
              <a:shade val="50000"/>
              <a:shade val="75000"/>
              <a:lumMod val="80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4"/>
            <a:ext cx="2945659" cy="498135"/>
          </a:xfrm>
          <a:prstGeom prst="rect">
            <a:avLst/>
          </a:prstGeom>
        </p:spPr>
        <p:txBody>
          <a:bodyPr vert="horz" lIns="93098" tIns="46548" rIns="93098" bIns="46548" rtlCol="0"/>
          <a:lstStyle>
            <a:lvl1pPr algn="r">
              <a:defRPr sz="1200"/>
            </a:lvl1pPr>
          </a:lstStyle>
          <a:p>
            <a:fld id="{E7B51C9F-4050-42E5-80B5-7A6D199A4A3E}" type="datetimeFigureOut">
              <a:rPr lang="ru-RU" smtClean="0"/>
              <a:pPr/>
              <a:t>16.09.2026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98" tIns="46548" rIns="93098" bIns="465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64"/>
            <a:ext cx="5438140" cy="3909238"/>
          </a:xfrm>
          <a:prstGeom prst="rect">
            <a:avLst/>
          </a:prstGeom>
        </p:spPr>
        <p:txBody>
          <a:bodyPr vert="horz" lIns="93098" tIns="46548" rIns="93098" bIns="4654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30092"/>
            <a:ext cx="2945659" cy="498134"/>
          </a:xfrm>
          <a:prstGeom prst="rect">
            <a:avLst/>
          </a:prstGeom>
        </p:spPr>
        <p:txBody>
          <a:bodyPr vert="horz" lIns="93098" tIns="46548" rIns="93098" bIns="46548" rtlCol="0" anchor="b"/>
          <a:lstStyle>
            <a:lvl1pPr algn="r">
              <a:defRPr sz="1200"/>
            </a:lvl1pPr>
          </a:lstStyle>
          <a:p>
            <a:fld id="{5755005C-32BA-4938-AC68-1F0688C37E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920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713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45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005C-32BA-4938-AC68-1F0688C37EC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745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22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90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849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9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637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65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4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522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567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145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4776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3783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53037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951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56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2843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16.09.2026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95000"/>
                    <a:lumOff val="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00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5" r:id="rId1"/>
    <p:sldLayoutId id="2147484326" r:id="rId2"/>
    <p:sldLayoutId id="2147484327" r:id="rId3"/>
    <p:sldLayoutId id="2147484328" r:id="rId4"/>
    <p:sldLayoutId id="2147484329" r:id="rId5"/>
    <p:sldLayoutId id="2147484330" r:id="rId6"/>
    <p:sldLayoutId id="2147484331" r:id="rId7"/>
    <p:sldLayoutId id="2147484332" r:id="rId8"/>
    <p:sldLayoutId id="2147484333" r:id="rId9"/>
    <p:sldLayoutId id="2147484334" r:id="rId10"/>
    <p:sldLayoutId id="2147484335" r:id="rId11"/>
    <p:sldLayoutId id="2147484336" r:id="rId12"/>
    <p:sldLayoutId id="2147484337" r:id="rId13"/>
    <p:sldLayoutId id="2147484338" r:id="rId14"/>
    <p:sldLayoutId id="2147484339" r:id="rId15"/>
    <p:sldLayoutId id="214748434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3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chart" Target="../charts/chart12.xml"/><Relationship Id="rId7" Type="http://schemas.openxmlformats.org/officeDocument/2006/relationships/diagramColors" Target="../diagrams/colors3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chart" Target="../charts/chart14.xml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4.xml"/><Relationship Id="rId5" Type="http://schemas.openxmlformats.org/officeDocument/2006/relationships/image" Target="../media/image2.png"/><Relationship Id="rId10" Type="http://schemas.microsoft.com/office/2007/relationships/diagramDrawing" Target="../diagrams/drawing4.xml"/><Relationship Id="rId4" Type="http://schemas.openxmlformats.org/officeDocument/2006/relationships/chart" Target="../charts/chart15.xml"/><Relationship Id="rId9" Type="http://schemas.openxmlformats.org/officeDocument/2006/relationships/diagramColors" Target="../diagrams/colors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chart" Target="../charts/chart17.xml"/><Relationship Id="rId3" Type="http://schemas.openxmlformats.org/officeDocument/2006/relationships/diagramLayout" Target="../diagrams/layout5.xml"/><Relationship Id="rId7" Type="http://schemas.openxmlformats.org/officeDocument/2006/relationships/chart" Target="../charts/chart16.xml"/><Relationship Id="rId12" Type="http://schemas.microsoft.com/office/2007/relationships/diagramDrawing" Target="../diagrams/drawing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diagramColors" Target="../diagrams/colors6.xml"/><Relationship Id="rId5" Type="http://schemas.openxmlformats.org/officeDocument/2006/relationships/diagramColors" Target="../diagrams/colors5.xml"/><Relationship Id="rId10" Type="http://schemas.openxmlformats.org/officeDocument/2006/relationships/diagramQuickStyle" Target="../diagrams/quickStyle6.xml"/><Relationship Id="rId4" Type="http://schemas.openxmlformats.org/officeDocument/2006/relationships/diagramQuickStyle" Target="../diagrams/quickStyle5.xml"/><Relationship Id="rId9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chart" Target="../charts/chart19.xml"/><Relationship Id="rId7" Type="http://schemas.openxmlformats.org/officeDocument/2006/relationships/diagramQuickStyle" Target="../diagrams/quickStyle7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10" Type="http://schemas.openxmlformats.org/officeDocument/2006/relationships/image" Target="../media/image2.png"/><Relationship Id="rId4" Type="http://schemas.openxmlformats.org/officeDocument/2006/relationships/chart" Target="../charts/chart20.xml"/><Relationship Id="rId9" Type="http://schemas.microsoft.com/office/2007/relationships/diagramDrawing" Target="../diagrams/drawin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4000">
              <a:schemeClr val="accent3">
                <a:lumMod val="5000"/>
                <a:lumOff val="95000"/>
              </a:schemeClr>
            </a:gs>
            <a:gs pos="75650">
              <a:srgbClr val="A6BFD8"/>
            </a:gs>
            <a:gs pos="4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717379"/>
            <a:ext cx="12192000" cy="280076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</a:p>
          <a:p>
            <a:pPr algn="ctr"/>
            <a:r>
              <a:rPr lang="kk-KZ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Шахтинска</a:t>
            </a:r>
            <a:endParaRPr lang="kk-KZ" sz="4400" b="1" dirty="0"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5 месяцев </a:t>
            </a:r>
            <a:r>
              <a:rPr lang="ru-RU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kk-KZ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4400" b="1" dirty="0">
              <a:ln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b="1" dirty="0">
                <a:ln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«ГРАЖДАНСКИЙ БЮДЖЕТ»</a:t>
            </a:r>
          </a:p>
        </p:txBody>
      </p:sp>
    </p:spTree>
    <p:extLst>
      <p:ext uri="{BB962C8B-B14F-4D97-AF65-F5344CB8AC3E}">
        <p14:creationId xmlns:p14="http://schemas.microsoft.com/office/powerpoint/2010/main" val="294166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Левая фигурная скобка 16"/>
          <p:cNvSpPr/>
          <p:nvPr/>
        </p:nvSpPr>
        <p:spPr>
          <a:xfrm>
            <a:off x="5050463" y="1218004"/>
            <a:ext cx="1265991" cy="1836737"/>
          </a:xfrm>
          <a:prstGeom prst="leftBrace">
            <a:avLst>
              <a:gd name="adj1" fmla="val 8333"/>
              <a:gd name="adj2" fmla="val 49519"/>
            </a:avLst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849191" y="1744828"/>
            <a:ext cx="2522629" cy="4207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630988" y="1087438"/>
            <a:ext cx="3139545" cy="3381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 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2 102,6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647919" y="1373189"/>
            <a:ext cx="3641300" cy="485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95,5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677489" y="1749870"/>
            <a:ext cx="3709182" cy="627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ts val="1600"/>
              </a:lnSpc>
              <a:defRPr/>
            </a:pPr>
            <a:r>
              <a:rPr lang="ru-RU" sz="11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продажи </a:t>
            </a:r>
          </a:p>
          <a:p>
            <a:pPr>
              <a:lnSpc>
                <a:spcPts val="1600"/>
              </a:lnSpc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основного капитала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111,5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712966" y="2308437"/>
            <a:ext cx="4177521" cy="387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516,8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3"/>
          <p:cNvGrpSpPr/>
          <p:nvPr/>
        </p:nvGrpSpPr>
        <p:grpSpPr>
          <a:xfrm>
            <a:off x="1178128" y="1218004"/>
            <a:ext cx="1878270" cy="1895214"/>
            <a:chOff x="3520963" y="1502128"/>
            <a:chExt cx="1877661" cy="1877661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16" name=" 3"/>
            <p:cNvSpPr/>
            <p:nvPr/>
          </p:nvSpPr>
          <p:spPr>
            <a:xfrm>
              <a:off x="3520963" y="1502128"/>
              <a:ext cx="1877661" cy="1877661"/>
            </a:xfrm>
            <a:prstGeom prst="flowChartOnlineStorage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 4"/>
            <p:cNvSpPr/>
            <p:nvPr/>
          </p:nvSpPr>
          <p:spPr>
            <a:xfrm>
              <a:off x="3993669" y="1977693"/>
              <a:ext cx="932249" cy="926531"/>
            </a:xfrm>
            <a:prstGeom prst="flowChartOnlineStorage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0480" tIns="30480" rIns="30480" bIns="30480" spcCol="1270" anchor="ctr"/>
            <a:lstStyle/>
            <a:p>
              <a:pPr algn="ctr" defTabSz="10668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2400" dirty="0"/>
            </a:p>
          </p:txBody>
        </p:sp>
      </p:grpSp>
      <p:sp>
        <p:nvSpPr>
          <p:cNvPr id="32" name=" 4"/>
          <p:cNvSpPr/>
          <p:nvPr/>
        </p:nvSpPr>
        <p:spPr bwMode="auto">
          <a:xfrm>
            <a:off x="10731172" y="1047072"/>
            <a:ext cx="944361" cy="85968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46990" tIns="46990" rIns="46990" bIns="46990" spcCol="1270" anchor="ctr"/>
          <a:lstStyle/>
          <a:p>
            <a:pPr algn="ctr" defTabSz="1644650">
              <a:lnSpc>
                <a:spcPct val="90000"/>
              </a:lnSpc>
              <a:spcAft>
                <a:spcPct val="35000"/>
              </a:spcAft>
              <a:defRPr/>
            </a:pPr>
            <a:endParaRPr lang="ru-RU" sz="37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178129" y="1735582"/>
            <a:ext cx="1573610" cy="7521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4 862,7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9267045" y="748287"/>
            <a:ext cx="1464128" cy="371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  <a:latin typeface="Arial Narrow" panose="020B0606020202030204" pitchFamily="34" charset="0"/>
              </a:rPr>
              <a:t>    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поступлений бюджета города – 4 862,7 млн. тенге </a:t>
            </a:r>
          </a:p>
        </p:txBody>
      </p:sp>
      <p:graphicFrame>
        <p:nvGraphicFramePr>
          <p:cNvPr id="3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5141910"/>
              </p:ext>
            </p:extLst>
          </p:nvPr>
        </p:nvGraphicFramePr>
        <p:xfrm>
          <a:off x="759417" y="3865922"/>
          <a:ext cx="5402054" cy="22869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697666" y="2665503"/>
            <a:ext cx="3314791" cy="387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                         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2 036,3</a:t>
            </a:r>
            <a:endParaRPr lang="ru-RU" sz="1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769915"/>
              </p:ext>
            </p:extLst>
          </p:nvPr>
        </p:nvGraphicFramePr>
        <p:xfrm>
          <a:off x="6394058" y="3524278"/>
          <a:ext cx="4793433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Прямоугольник 2"/>
          <p:cNvSpPr>
            <a:spLocks noChangeArrowheads="1"/>
          </p:cNvSpPr>
          <p:nvPr/>
        </p:nvSpPr>
        <p:spPr bwMode="auto">
          <a:xfrm>
            <a:off x="8065513" y="4361101"/>
            <a:ext cx="770939" cy="30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/>
              <a:t>4 546,0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"/>
          <p:cNvSpPr>
            <a:spLocks noChangeArrowheads="1"/>
          </p:cNvSpPr>
          <p:nvPr/>
        </p:nvSpPr>
        <p:spPr bwMode="auto">
          <a:xfrm>
            <a:off x="9655845" y="3563169"/>
            <a:ext cx="713230" cy="302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4 862,7</a:t>
            </a:r>
          </a:p>
        </p:txBody>
      </p:sp>
      <p:sp>
        <p:nvSpPr>
          <p:cNvPr id="29" name="Прямоугольник 2"/>
          <p:cNvSpPr>
            <a:spLocks noChangeArrowheads="1"/>
          </p:cNvSpPr>
          <p:nvPr/>
        </p:nvSpPr>
        <p:spPr bwMode="auto">
          <a:xfrm rot="18988255">
            <a:off x="8559419" y="4612409"/>
            <a:ext cx="985927" cy="2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100" b="1" dirty="0"/>
              <a:t>+ на 1,1 %</a:t>
            </a:r>
          </a:p>
        </p:txBody>
      </p:sp>
      <p:sp>
        <p:nvSpPr>
          <p:cNvPr id="30" name="Прямоугольник 2"/>
          <p:cNvSpPr>
            <a:spLocks noChangeArrowheads="1"/>
          </p:cNvSpPr>
          <p:nvPr/>
        </p:nvSpPr>
        <p:spPr bwMode="auto">
          <a:xfrm>
            <a:off x="7994373" y="5776273"/>
            <a:ext cx="49682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000" b="1" dirty="0"/>
              <a:t>План</a:t>
            </a:r>
          </a:p>
        </p:txBody>
      </p:sp>
      <p:sp>
        <p:nvSpPr>
          <p:cNvPr id="31" name="Прямоугольник 2"/>
          <p:cNvSpPr>
            <a:spLocks noChangeArrowheads="1"/>
          </p:cNvSpPr>
          <p:nvPr/>
        </p:nvSpPr>
        <p:spPr bwMode="auto">
          <a:xfrm>
            <a:off x="9531663" y="5776273"/>
            <a:ext cx="480795" cy="241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Факт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311525" y="3118921"/>
            <a:ext cx="109568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DD47170-0305-48E2-BDE3-DCC7170D9B55}"/>
              </a:ext>
            </a:extLst>
          </p:cNvPr>
          <p:cNvSpPr/>
          <p:nvPr/>
        </p:nvSpPr>
        <p:spPr>
          <a:xfrm>
            <a:off x="5135615" y="4079569"/>
            <a:ext cx="10956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9EC3A5-7018-4499-9FC8-FADBEB77191A}"/>
              </a:ext>
            </a:extLst>
          </p:cNvPr>
          <p:cNvSpPr txBox="1"/>
          <p:nvPr/>
        </p:nvSpPr>
        <p:spPr>
          <a:xfrm>
            <a:off x="11472333" y="6358055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24516" y="3794113"/>
            <a:ext cx="486151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2022 - 2026 годы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73711" y="1756707"/>
            <a:ext cx="4408289" cy="36832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За январь - май 2026 года налогов поступило 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2 102,6 млн. тенге или 108,3 % к плану отчетного периода 1 941,1 млн.</a:t>
            </a:r>
            <a:r>
              <a:rPr lang="en-US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тенге.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Перевыполнение в сумме 161,5 млн. тенге сложилось в основном по следующим видам налогов и поступлений: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 по индивидуальному подоходному налогу, за счет отработки уведомлений камерального контроля по имущественному доходу физических лиц за 2022-2023 годы;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- по налогу на имущество с юридических лиц за счет оплаты по годовому отчету за 2025 год. </a:t>
            </a:r>
          </a:p>
          <a:p>
            <a:pPr algn="just"/>
            <a:endParaRPr lang="ru-KZ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62575" y="911592"/>
            <a:ext cx="3230562" cy="611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 НА  01.06.2026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2 102,6 млн. тенге</a:t>
            </a: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3884458"/>
              </p:ext>
            </p:extLst>
          </p:nvPr>
        </p:nvGraphicFramePr>
        <p:xfrm>
          <a:off x="311879" y="889334"/>
          <a:ext cx="6086791" cy="270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</a:t>
            </a:r>
            <a:r>
              <a:rPr lang="ru-RU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поступления – 2 102,6 млн. тенге</a:t>
            </a:r>
          </a:p>
        </p:txBody>
      </p:sp>
      <p:graphicFrame>
        <p:nvGraphicFramePr>
          <p:cNvPr id="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5568070"/>
              </p:ext>
            </p:extLst>
          </p:nvPr>
        </p:nvGraphicFramePr>
        <p:xfrm>
          <a:off x="929897" y="4213229"/>
          <a:ext cx="5315919" cy="22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1C4EBB7-9D68-4707-9177-999A6730C514}"/>
              </a:ext>
            </a:extLst>
          </p:cNvPr>
          <p:cNvSpPr/>
          <p:nvPr/>
        </p:nvSpPr>
        <p:spPr>
          <a:xfrm>
            <a:off x="5234187" y="4017450"/>
            <a:ext cx="10956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FBB94C-8590-46BF-8F39-E19E7CC288D3}"/>
              </a:ext>
            </a:extLst>
          </p:cNvPr>
          <p:cNvSpPr txBox="1"/>
          <p:nvPr/>
        </p:nvSpPr>
        <p:spPr>
          <a:xfrm>
            <a:off x="11497898" y="6300727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0501167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61483" y="3810027"/>
            <a:ext cx="4240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952055" y="1880503"/>
            <a:ext cx="4393730" cy="344609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• 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 1 июня 2026 года исполнение сложилось на уровне 95,5 млн. тенге или больше в 11,9 раза при плане 8,0 млн. тенге.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• Перевыполнение на 87,5 млн. тенге сложилось в основном за счет увеличения доходов от аренды жилищ жилищного фонда, находящегося в коммунальной собственности района.</a:t>
            </a:r>
            <a:endParaRPr lang="ru-RU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40154" y="10273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НА 01.06.2026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95,5 млн. тенге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поступления – 95,5 млн. тенге</a:t>
            </a: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8419521"/>
              </p:ext>
            </p:extLst>
          </p:nvPr>
        </p:nvGraphicFramePr>
        <p:xfrm>
          <a:off x="761612" y="4409163"/>
          <a:ext cx="5522492" cy="19586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5690264"/>
              </p:ext>
            </p:extLst>
          </p:nvPr>
        </p:nvGraphicFramePr>
        <p:xfrm>
          <a:off x="332031" y="857471"/>
          <a:ext cx="5913538" cy="2571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2076" y="4087727"/>
            <a:ext cx="1187847" cy="3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4D9B57-478F-43DF-856E-962D1D380191}"/>
              </a:ext>
            </a:extLst>
          </p:cNvPr>
          <p:cNvSpPr txBox="1"/>
          <p:nvPr/>
        </p:nvSpPr>
        <p:spPr>
          <a:xfrm>
            <a:off x="11430388" y="6334778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133068"/>
              </p:ext>
            </p:extLst>
          </p:nvPr>
        </p:nvGraphicFramePr>
        <p:xfrm>
          <a:off x="332031" y="748271"/>
          <a:ext cx="5935604" cy="2833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74118" y="3684618"/>
            <a:ext cx="42405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32955" y="2077817"/>
            <a:ext cx="3994952" cy="29647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При плане 43,9 тыс. тенге поступления составили 111,5 тыс. тенге, или больше в 2,5 раза.</a:t>
            </a:r>
          </a:p>
          <a:p>
            <a:pPr algn="just">
              <a:defRPr/>
            </a:pP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• Перевыполнение в сумме 67,6 млн. тенге сложилось в основном за счет увеличение платежей от продажи основного капитала.</a:t>
            </a:r>
          </a:p>
          <a:p>
            <a:pPr algn="just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790153" y="1377729"/>
            <a:ext cx="4817532" cy="700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 НА 01.06.2026 г.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111,5 млн. тенге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121920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от продажи основного капитала – 111,5 млн. тенге</a:t>
            </a:r>
          </a:p>
        </p:txBody>
      </p:sp>
      <p:graphicFrame>
        <p:nvGraphicFramePr>
          <p:cNvPr id="2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703401"/>
              </p:ext>
            </p:extLst>
          </p:nvPr>
        </p:nvGraphicFramePr>
        <p:xfrm>
          <a:off x="705459" y="4279236"/>
          <a:ext cx="5687878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92670218"/>
              </p:ext>
            </p:extLst>
          </p:nvPr>
        </p:nvGraphicFramePr>
        <p:xfrm>
          <a:off x="410991" y="1039251"/>
          <a:ext cx="6648773" cy="276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58416" y="3139130"/>
            <a:ext cx="14633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" pitchFamily="34" charset="0"/>
                <a:cs typeface="Arial" pitchFamily="34" charset="0"/>
              </a:rPr>
              <a:t>66,5 млн. тенге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2EA1E5F-CDA7-4326-8C90-5116B9DCAEC0}"/>
              </a:ext>
            </a:extLst>
          </p:cNvPr>
          <p:cNvSpPr/>
          <p:nvPr/>
        </p:nvSpPr>
        <p:spPr>
          <a:xfrm>
            <a:off x="5237186" y="4132943"/>
            <a:ext cx="10956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EFB744-20C1-4E46-A073-4458B20A4D63}"/>
              </a:ext>
            </a:extLst>
          </p:cNvPr>
          <p:cNvSpPr txBox="1"/>
          <p:nvPr/>
        </p:nvSpPr>
        <p:spPr>
          <a:xfrm>
            <a:off x="11486541" y="631704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05616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203663"/>
              </p:ext>
            </p:extLst>
          </p:nvPr>
        </p:nvGraphicFramePr>
        <p:xfrm>
          <a:off x="942897" y="1350363"/>
          <a:ext cx="5937297" cy="219733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483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0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5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причины неисполнения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5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НЕ ОСВОЕНО, из них;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0,891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5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ИСПОЛНЕНО, из них по причинам: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8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остатки за счет сумм округления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0,266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855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НЕ ОСВОЕНО, из них по причинам: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432662"/>
                  </a:ext>
                </a:extLst>
              </a:tr>
              <a:tr h="258855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Удержание 5 % по условиям договора по проекту "Строительство многоквартирного жилого комплекса в г. Шахтинск, Молодежная, земельный участок 57, Карагандинской области (наружные инженерные сети)"; 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0,625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66616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400" y="0"/>
            <a:ext cx="12189600" cy="9665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по Шахтинскому региону – 2 925,4 млн. тенге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27344296"/>
              </p:ext>
            </p:extLst>
          </p:nvPr>
        </p:nvGraphicFramePr>
        <p:xfrm>
          <a:off x="6355831" y="1168515"/>
          <a:ext cx="4773478" cy="5149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942897" y="3627201"/>
            <a:ext cx="4819011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955270"/>
              </p:ext>
            </p:extLst>
          </p:nvPr>
        </p:nvGraphicFramePr>
        <p:xfrm>
          <a:off x="805969" y="4057147"/>
          <a:ext cx="5092867" cy="2316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6" name="Picture 2">
            <a:extLst>
              <a:ext uri="{FF2B5EF4-FFF2-40B4-BE49-F238E27FC236}">
                <a16:creationId xmlns:a16="http://schemas.microsoft.com/office/drawing/2014/main" id="{F99E3748-6C0D-4B89-8B43-4BF0AA7E5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908" y="3898134"/>
            <a:ext cx="1187847" cy="3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99808236-FEEE-43D4-86B7-67501960E1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31" y="1039552"/>
            <a:ext cx="852837" cy="3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AF95EB-5427-4FCD-ABB8-4765E61F3065}"/>
              </a:ext>
            </a:extLst>
          </p:cNvPr>
          <p:cNvSpPr txBox="1"/>
          <p:nvPr/>
        </p:nvSpPr>
        <p:spPr>
          <a:xfrm>
            <a:off x="11383104" y="6309057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125632" y="3676321"/>
            <a:ext cx="3683000" cy="53693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2022 - 2026 годы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0"/>
            <a:ext cx="12192000" cy="8458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Оборона, безопасность и государственные  услуги общего характера – 422,9 млн. тенге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557084028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10600267" y="3991432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города по функциональной и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подфункциональной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подгруппе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526" y="625695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255980"/>
              </p:ext>
            </p:extLst>
          </p:nvPr>
        </p:nvGraphicFramePr>
        <p:xfrm>
          <a:off x="6592891" y="1111822"/>
          <a:ext cx="4396317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884442" y="746812"/>
            <a:ext cx="1370515" cy="44279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423,1</a:t>
            </a:r>
            <a:r>
              <a:rPr lang="ru-RU" sz="11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млн.тенге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365754267"/>
              </p:ext>
            </p:extLst>
          </p:nvPr>
        </p:nvGraphicFramePr>
        <p:xfrm>
          <a:off x="680362" y="1451483"/>
          <a:ext cx="5912529" cy="41630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5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2618217"/>
              </p:ext>
            </p:extLst>
          </p:nvPr>
        </p:nvGraphicFramePr>
        <p:xfrm>
          <a:off x="6915150" y="4213255"/>
          <a:ext cx="4396317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00" y="0"/>
            <a:ext cx="12189600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 – 583,5 млн. тенге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289053" y="3626374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города по функциональной и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подфункциональной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подгруппе</a:t>
            </a:r>
          </a:p>
        </p:txBody>
      </p:sp>
      <p:graphicFrame>
        <p:nvGraphicFramePr>
          <p:cNvPr id="15" name="Объект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5620119"/>
              </p:ext>
            </p:extLst>
          </p:nvPr>
        </p:nvGraphicFramePr>
        <p:xfrm>
          <a:off x="6542810" y="4175965"/>
          <a:ext cx="5185681" cy="2162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8236426"/>
              </p:ext>
            </p:extLst>
          </p:nvPr>
        </p:nvGraphicFramePr>
        <p:xfrm>
          <a:off x="6097200" y="906124"/>
          <a:ext cx="4816037" cy="2352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"/>
          <p:cNvSpPr txBox="1"/>
          <p:nvPr/>
        </p:nvSpPr>
        <p:spPr>
          <a:xfrm>
            <a:off x="7289053" y="885683"/>
            <a:ext cx="1529769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889,1 млн. тенге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9260114" y="885684"/>
            <a:ext cx="2333948" cy="26246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889,0 млн. тенге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479" y="3918641"/>
            <a:ext cx="11160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10349DB5-65DC-443A-A78C-D084C28598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221391"/>
              </p:ext>
            </p:extLst>
          </p:nvPr>
        </p:nvGraphicFramePr>
        <p:xfrm>
          <a:off x="700122" y="555183"/>
          <a:ext cx="6775334" cy="5647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FB6A0C1-76FA-43BE-97DF-62BD119E7CC2}"/>
              </a:ext>
            </a:extLst>
          </p:cNvPr>
          <p:cNvSpPr txBox="1"/>
          <p:nvPr/>
        </p:nvSpPr>
        <p:spPr>
          <a:xfrm>
            <a:off x="11525291" y="6326200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382"/>
            <a:ext cx="12199704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   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Реальный сектор – 1 311,6 млн. тенге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444037" y="3595362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10475554" y="3920761"/>
            <a:ext cx="1114890" cy="44602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города по функциональной и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подфункциональной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подгруппе</a:t>
            </a: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47500580"/>
              </p:ext>
            </p:extLst>
          </p:nvPr>
        </p:nvGraphicFramePr>
        <p:xfrm>
          <a:off x="968154" y="718618"/>
          <a:ext cx="6000817" cy="54123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349356" y="6284287"/>
            <a:ext cx="40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9</a:t>
            </a:r>
          </a:p>
        </p:txBody>
      </p:sp>
      <p:graphicFrame>
        <p:nvGraphicFramePr>
          <p:cNvPr id="2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7425620"/>
              </p:ext>
            </p:extLst>
          </p:nvPr>
        </p:nvGraphicFramePr>
        <p:xfrm>
          <a:off x="6772571" y="976197"/>
          <a:ext cx="4538896" cy="2340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3" name="TextBox 1"/>
          <p:cNvSpPr txBox="1"/>
          <p:nvPr/>
        </p:nvSpPr>
        <p:spPr>
          <a:xfrm>
            <a:off x="7974082" y="955835"/>
            <a:ext cx="1634676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1 312,2 млн. тенге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67996666"/>
              </p:ext>
            </p:extLst>
          </p:nvPr>
        </p:nvGraphicFramePr>
        <p:xfrm>
          <a:off x="828195" y="972304"/>
          <a:ext cx="5850385" cy="473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4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4158198"/>
              </p:ext>
            </p:extLst>
          </p:nvPr>
        </p:nvGraphicFramePr>
        <p:xfrm>
          <a:off x="7034745" y="4148722"/>
          <a:ext cx="4479922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7251892" y="3913515"/>
            <a:ext cx="3683000" cy="27093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за 2022-2026 годы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-92176"/>
            <a:ext cx="12192000" cy="8384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                                           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 – 259,7 млн. тенге</a:t>
            </a: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08917190"/>
              </p:ext>
            </p:extLst>
          </p:nvPr>
        </p:nvGraphicFramePr>
        <p:xfrm>
          <a:off x="7670802" y="687886"/>
          <a:ext cx="3445932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"/>
          <p:cNvSpPr txBox="1"/>
          <p:nvPr/>
        </p:nvSpPr>
        <p:spPr>
          <a:xfrm>
            <a:off x="10557934" y="887821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0752667" y="4086188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тенге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8600" y="6510866"/>
            <a:ext cx="61044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расходов бюджета города по функциональной и </a:t>
            </a:r>
            <a:r>
              <a:rPr 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подфункциональной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подгруппе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96134" y="6258594"/>
            <a:ext cx="55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</a:t>
            </a:r>
          </a:p>
        </p:txBody>
      </p:sp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938636"/>
              </p:ext>
            </p:extLst>
          </p:nvPr>
        </p:nvGraphicFramePr>
        <p:xfrm>
          <a:off x="6884552" y="997441"/>
          <a:ext cx="4206742" cy="27231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"/>
          <p:cNvSpPr txBox="1"/>
          <p:nvPr/>
        </p:nvSpPr>
        <p:spPr>
          <a:xfrm>
            <a:off x="7830990" y="1009062"/>
            <a:ext cx="1727282" cy="20973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259,7млн. тенге</a:t>
            </a:r>
          </a:p>
        </p:txBody>
      </p:sp>
      <p:graphicFrame>
        <p:nvGraphicFramePr>
          <p:cNvPr id="16" name="Объект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6311758"/>
              </p:ext>
            </p:extLst>
          </p:nvPr>
        </p:nvGraphicFramePr>
        <p:xfrm>
          <a:off x="6657968" y="4144463"/>
          <a:ext cx="4856699" cy="2222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Схема 17">
            <a:extLst>
              <a:ext uri="{FF2B5EF4-FFF2-40B4-BE49-F238E27FC236}">
                <a16:creationId xmlns:a16="http://schemas.microsoft.com/office/drawing/2014/main" id="{BBB12B26-FC5D-47D3-8FE2-DFD005F1FA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8134963"/>
              </p:ext>
            </p:extLst>
          </p:nvPr>
        </p:nvGraphicFramePr>
        <p:xfrm>
          <a:off x="548408" y="746256"/>
          <a:ext cx="5865200" cy="5436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1" name="Picture 2">
            <a:extLst>
              <a:ext uri="{FF2B5EF4-FFF2-40B4-BE49-F238E27FC236}">
                <a16:creationId xmlns:a16="http://schemas.microsoft.com/office/drawing/2014/main" id="{1B785A14-9EC7-4CE2-B5A7-6A31904F9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903" y="1991087"/>
            <a:ext cx="1187847" cy="3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Нашивка 25"/>
          <p:cNvSpPr/>
          <p:nvPr/>
        </p:nvSpPr>
        <p:spPr>
          <a:xfrm>
            <a:off x="2937078" y="3971778"/>
            <a:ext cx="3423928" cy="706754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Трансферты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6260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1382"/>
            <a:ext cx="12199704" cy="72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                                  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поселкам – 179,5 млн. тенге 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10964334" y="757766"/>
            <a:ext cx="1117600" cy="26246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1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345597" y="615721"/>
            <a:ext cx="59267" cy="60028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768673"/>
              </p:ext>
            </p:extLst>
          </p:nvPr>
        </p:nvGraphicFramePr>
        <p:xfrm>
          <a:off x="6539153" y="2476049"/>
          <a:ext cx="4772314" cy="220716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3192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0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1309">
                <a:tc gridSpan="2">
                  <a:txBody>
                    <a:bodyPr/>
                    <a:lstStyle/>
                    <a:p>
                      <a:pPr algn="ctr" fontAlgn="b"/>
                      <a:endParaRPr lang="ru-RU" sz="1100" b="1" i="0" u="none" strike="noStrike" baseline="0" dirty="0">
                        <a:solidFill>
                          <a:schemeClr val="accent5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0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поселкам 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179,5</a:t>
                      </a:r>
                      <a:endParaRPr lang="ru-RU" sz="1600" b="1" i="0" u="none" strike="noStrike" baseline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395"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Долинка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62,8</a:t>
                      </a:r>
                      <a:endParaRPr lang="ru-RU" sz="1600" b="0" i="0" u="none" strike="noStrike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562"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Шахан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kk-KZ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55,2</a:t>
                      </a:r>
                      <a:endParaRPr lang="ru-RU" sz="1600" b="0" i="0" u="none" strike="noStrike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796">
                <a:tc>
                  <a:txBody>
                    <a:bodyPr/>
                    <a:lstStyle/>
                    <a:p>
                      <a:r>
                        <a:rPr lang="ru-RU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</a:t>
                      </a:r>
                      <a:r>
                        <a:rPr lang="ru-RU" sz="1600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Новодолинский</a:t>
                      </a:r>
                      <a:endParaRPr lang="ru-RU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</a:t>
                      </a:r>
                      <a:endParaRPr lang="ru-RU" sz="1600" b="0" i="0" u="none" strike="noStrike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426876" y="6249256"/>
            <a:ext cx="507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11</a:t>
            </a:r>
          </a:p>
        </p:txBody>
      </p:sp>
      <p:graphicFrame>
        <p:nvGraphicFramePr>
          <p:cNvPr id="1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929990"/>
              </p:ext>
            </p:extLst>
          </p:nvPr>
        </p:nvGraphicFramePr>
        <p:xfrm>
          <a:off x="788512" y="2003523"/>
          <a:ext cx="5203395" cy="266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Прямоугольник 2"/>
          <p:cNvSpPr>
            <a:spLocks noChangeArrowheads="1"/>
          </p:cNvSpPr>
          <p:nvPr/>
        </p:nvSpPr>
        <p:spPr bwMode="auto">
          <a:xfrm>
            <a:off x="2864500" y="1966453"/>
            <a:ext cx="756030" cy="702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66" tIns="43233" rIns="86466" bIns="4323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179,5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ru-RU" sz="12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101042" y="3201715"/>
            <a:ext cx="737288" cy="22728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142,4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22445A98-B367-46ED-AB02-A1269D51D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480" y="1982937"/>
            <a:ext cx="1187847" cy="3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14C29159-B746-4490-AE17-0955EBD78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410" y="2409734"/>
            <a:ext cx="1187847" cy="367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9525</TotalTime>
  <Words>783</Words>
  <Application>Microsoft Office PowerPoint</Application>
  <PresentationFormat>Широкоэкранный</PresentationFormat>
  <Paragraphs>158</Paragraphs>
  <Slides>11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Arial Narrow</vt:lpstr>
      <vt:lpstr>Calibri</vt:lpstr>
      <vt:lpstr>Candara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Алмагуль Кожбанова</dc:creator>
  <cp:lastModifiedBy>User</cp:lastModifiedBy>
  <cp:revision>1936</cp:revision>
  <cp:lastPrinted>2018-08-23T12:11:04Z</cp:lastPrinted>
  <dcterms:created xsi:type="dcterms:W3CDTF">2018-03-29T08:47:01Z</dcterms:created>
  <dcterms:modified xsi:type="dcterms:W3CDTF">2026-09-16T11:46:35Z</dcterms:modified>
</cp:coreProperties>
</file>