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18" autoAdjust="0"/>
  </p:normalViewPr>
  <p:slideViewPr>
    <p:cSldViewPr>
      <p:cViewPr>
        <p:scale>
          <a:sx n="77" d="100"/>
          <a:sy n="77" d="100"/>
        </p:scale>
        <p:origin x="-108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ru-RU" dirty="0" smtClean="0"/>
            <a:t>11 661,6</a:t>
          </a:r>
          <a:endParaRPr lang="ru-RU" dirty="0" smtClean="0"/>
        </a:p>
        <a:p>
          <a:r>
            <a:rPr lang="ru-RU" dirty="0" smtClean="0"/>
            <a:t>(99,9%)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7 491,6</a:t>
          </a:r>
          <a:endParaRPr lang="ru-RU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106,7%)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11 563,0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98,2%)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kk-KZ" dirty="0" smtClean="0"/>
            <a:t>18 847,8</a:t>
          </a:r>
          <a:endParaRPr lang="ru-RU" dirty="0" smtClean="0"/>
        </a:p>
        <a:p>
          <a:r>
            <a:rPr lang="ru-RU" dirty="0" smtClean="0"/>
            <a:t>(100,4%)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</a:t>
          </a:r>
          <a:r>
            <a:rPr lang="kk-KZ" dirty="0" smtClean="0">
              <a:solidFill>
                <a:schemeClr val="tx2">
                  <a:lumMod val="75000"/>
                </a:schemeClr>
              </a:solidFill>
            </a:rPr>
            <a:t>төлемдер</a:t>
          </a:r>
        </a:p>
        <a:p>
          <a:r>
            <a:rPr lang="kk-KZ" dirty="0" smtClean="0">
              <a:solidFill>
                <a:schemeClr val="tx2">
                  <a:lumMod val="75000"/>
                </a:schemeClr>
              </a:solidFill>
            </a:rPr>
            <a:t>14 285,6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100,4%)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17 040,6</a:t>
          </a:r>
          <a:endParaRPr lang="ru-RU" dirty="0" smtClean="0"/>
        </a:p>
        <a:p>
          <a:r>
            <a:rPr lang="ru-RU" dirty="0" smtClean="0"/>
            <a:t>(88,6%)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42827" custLinFactNeighborY="1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383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7032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/>
            <a:t>Түсімдер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11 661,6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(99,9%)</a:t>
          </a:r>
          <a:endParaRPr lang="ru-RU" sz="1700" kern="1200" dirty="0"/>
        </a:p>
      </dsp:txBody>
      <dsp:txXfrm>
        <a:off x="217335" y="1150422"/>
        <a:ext cx="2084441" cy="1299554"/>
      </dsp:txXfrm>
    </dsp:sp>
    <dsp:sp modelId="{7A7068E3-381C-45E7-9CF4-24781F783586}">
      <dsp:nvSpPr>
        <dsp:cNvPr id="0" name=""/>
        <dsp:cNvSpPr/>
      </dsp:nvSpPr>
      <dsp:spPr>
        <a:xfrm>
          <a:off x="2585519" y="1080119"/>
          <a:ext cx="222504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1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1700" kern="1200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sz="17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7 491,6</a:t>
          </a:r>
          <a:endParaRPr lang="ru-RU" sz="17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106,7%)</a:t>
          </a:r>
          <a:endParaRPr lang="ru-RU" sz="17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55822" y="1150422"/>
        <a:ext cx="2084441" cy="1299554"/>
      </dsp:txXfrm>
    </dsp:sp>
    <dsp:sp modelId="{B7948204-05CF-42AA-92E0-7EBFE3E37489}">
      <dsp:nvSpPr>
        <dsp:cNvPr id="0" name=""/>
        <dsp:cNvSpPr/>
      </dsp:nvSpPr>
      <dsp:spPr>
        <a:xfrm>
          <a:off x="5044744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/>
            <a:t>Шығындар</a:t>
          </a:r>
          <a:endParaRPr lang="ru-RU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11 563,0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</a:t>
          </a:r>
          <a:r>
            <a:rPr lang="ru-RU" sz="1700" kern="1200" dirty="0" smtClean="0"/>
            <a:t>98,2%)</a:t>
          </a:r>
          <a:endParaRPr lang="ru-RU" sz="1700" kern="1200" dirty="0"/>
        </a:p>
      </dsp:txBody>
      <dsp:txXfrm>
        <a:off x="5115047" y="1150422"/>
        <a:ext cx="208444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51553" y="1145550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Түсімдер</a:t>
          </a:r>
          <a:endParaRPr 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/>
            <a:t>18 847,8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(100,4%)</a:t>
          </a:r>
          <a:endParaRPr lang="ru-RU" sz="1800" kern="1200" dirty="0"/>
        </a:p>
      </dsp:txBody>
      <dsp:txXfrm>
        <a:off x="324297" y="1218294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36304" y="1120769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>
              <a:solidFill>
                <a:schemeClr val="tx2">
                  <a:lumMod val="75000"/>
                </a:schemeClr>
              </a:solidFill>
            </a:rPr>
            <a:t>Салықтар мен </a:t>
          </a:r>
          <a:r>
            <a:rPr lang="kk-KZ" sz="1800" kern="1200" dirty="0" smtClean="0">
              <a:solidFill>
                <a:schemeClr val="tx2">
                  <a:lumMod val="75000"/>
                </a:schemeClr>
              </a:solidFill>
            </a:rPr>
            <a:t>төлемдер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2">
                  <a:lumMod val="75000"/>
                </a:schemeClr>
              </a:solidFill>
            </a:rPr>
            <a:t>14 285,6</a:t>
          </a:r>
          <a:endParaRPr lang="ru-RU" sz="18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100,4%)</a:t>
          </a:r>
          <a:endParaRPr lang="ru-RU" sz="1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09048" y="1193513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348193" y="1117624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Шығындар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17 040,6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(88,6%)</a:t>
          </a:r>
          <a:endParaRPr lang="ru-RU" sz="1800" kern="1200" dirty="0"/>
        </a:p>
      </dsp:txBody>
      <dsp:txXfrm>
        <a:off x="5420937" y="1190368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79338304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01.08.2025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053738377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55976" y="47667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Ауданының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endParaRPr lang="ru-RU" sz="2800" dirty="0"/>
          </a:p>
          <a:p>
            <a:pPr algn="ctr"/>
            <a:r>
              <a:rPr lang="ru-RU" sz="2800" b="1" dirty="0" smtClean="0"/>
              <a:t>18 847,8  </a:t>
            </a:r>
            <a:r>
              <a:rPr lang="ru-RU" sz="2800" b="1" dirty="0"/>
              <a:t>млн. </a:t>
            </a:r>
            <a:r>
              <a:rPr lang="ru-RU" sz="2800" dirty="0" err="1"/>
              <a:t>теңге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63710" y="548680"/>
            <a:ext cx="3408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ru-RU" b="1" dirty="0"/>
              <a:t> </a:t>
            </a:r>
            <a:r>
              <a:rPr lang="ru-RU" b="1" dirty="0" smtClean="0"/>
              <a:t>17 128,6 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83968" y="443711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4438853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Бюджеттік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 smtClean="0"/>
              <a:t>27,6 </a:t>
            </a:r>
            <a:r>
              <a:rPr lang="ru-RU" b="1" dirty="0"/>
              <a:t>млн. </a:t>
            </a:r>
            <a:r>
              <a:rPr lang="ru-RU" dirty="0"/>
              <a:t>теңге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83968" y="529191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11960" y="5229200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Мемлекеттің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b="1" dirty="0" smtClean="0"/>
              <a:t>20,2</a:t>
            </a:r>
            <a:r>
              <a:rPr lang="ru-RU" b="1" dirty="0" smtClean="0"/>
              <a:t> </a:t>
            </a:r>
            <a:r>
              <a:rPr lang="ru-RU" b="1" dirty="0"/>
              <a:t>млн</a:t>
            </a:r>
            <a:r>
              <a:rPr lang="ru-RU" dirty="0"/>
              <a:t>. теңге</a:t>
            </a:r>
          </a:p>
        </p:txBody>
      </p:sp>
      <p:sp>
        <p:nvSpPr>
          <p:cNvPr id="15" name="Выноска 1 (граница и черта) 14"/>
          <p:cNvSpPr/>
          <p:nvPr/>
        </p:nvSpPr>
        <p:spPr>
          <a:xfrm>
            <a:off x="4283968" y="609329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355976" y="6192596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Қарыздар</a:t>
            </a:r>
            <a:r>
              <a:rPr lang="ru-RU" dirty="0"/>
              <a:t> </a:t>
            </a:r>
            <a:r>
              <a:rPr lang="ru-RU" dirty="0" err="1" smtClean="0"/>
              <a:t>түсімі</a:t>
            </a:r>
            <a:r>
              <a:rPr lang="ru-RU" b="1" dirty="0" smtClean="0"/>
              <a:t> </a:t>
            </a:r>
            <a:r>
              <a:rPr lang="ru-RU" b="1" dirty="0"/>
              <a:t> </a:t>
            </a:r>
            <a:r>
              <a:rPr lang="ru-RU" b="1" dirty="0" smtClean="0"/>
              <a:t>1 671,4 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50100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366902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05968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77976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2816352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Негізгі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ru-RU" sz="1400" i="1" dirty="0"/>
              <a:t> </a:t>
            </a:r>
            <a:r>
              <a:rPr lang="ru-RU" sz="1400" b="1" i="1" dirty="0"/>
              <a:t> </a:t>
            </a:r>
            <a:r>
              <a:rPr lang="ru-RU" sz="1400" b="1" i="1" dirty="0" smtClean="0"/>
              <a:t>164,6 </a:t>
            </a:r>
            <a:r>
              <a:rPr lang="ru-RU" sz="1400" b="1" i="1" dirty="0"/>
              <a:t>млн. </a:t>
            </a:r>
            <a:r>
              <a:rPr lang="ru-RU" sz="1400" i="1" dirty="0"/>
              <a:t>теңге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2096272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емес түсімдер</a:t>
            </a:r>
            <a:endParaRPr lang="ru-RU" sz="1400" i="1" dirty="0"/>
          </a:p>
          <a:p>
            <a:r>
              <a:rPr lang="ru-RU" sz="1400" b="1" i="1" dirty="0" smtClean="0"/>
              <a:t>408,9</a:t>
            </a:r>
            <a:r>
              <a:rPr lang="ru-RU" sz="1400" b="1" i="1" dirty="0" smtClean="0"/>
              <a:t> </a:t>
            </a:r>
            <a:r>
              <a:rPr lang="ru-RU" sz="1400" b="1" i="1" dirty="0"/>
              <a:t>млн. </a:t>
            </a:r>
            <a:r>
              <a:rPr lang="ru-RU" sz="1400" i="1" dirty="0"/>
              <a:t>тенге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76192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түсімдер</a:t>
            </a:r>
            <a:endParaRPr lang="ru-RU" sz="1400" i="1" dirty="0"/>
          </a:p>
          <a:p>
            <a:r>
              <a:rPr lang="ru-RU" sz="1400" b="1" i="1" dirty="0" smtClean="0"/>
              <a:t>13 712,3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i="1" dirty="0"/>
              <a:t>. теңге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508104" y="3501008"/>
            <a:ext cx="2478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Трансферттердің </a:t>
            </a:r>
            <a:r>
              <a:rPr lang="ru-RU" sz="1400" i="1" dirty="0" err="1"/>
              <a:t>түсімдері</a:t>
            </a:r>
            <a:r>
              <a:rPr lang="ru-RU" sz="1400" i="1" dirty="0"/>
              <a:t> </a:t>
            </a:r>
          </a:p>
          <a:p>
            <a:r>
              <a:rPr lang="ru-RU" sz="1400" b="1" i="1" dirty="0" smtClean="0"/>
              <a:t>2 842,8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b="1" i="1" dirty="0"/>
              <a:t>. </a:t>
            </a:r>
            <a:r>
              <a:rPr lang="ru-RU" sz="1400" i="1" dirty="0"/>
              <a:t>теңге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27584" y="0"/>
            <a:ext cx="8235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2026 </a:t>
            </a:r>
            <a:r>
              <a:rPr lang="ru-RU" b="1" u="sng" dirty="0" err="1"/>
              <a:t>жылы</a:t>
            </a:r>
            <a:r>
              <a:rPr lang="ru-RU" b="1" u="sng" dirty="0"/>
              <a:t> 1 .</a:t>
            </a:r>
            <a:r>
              <a:rPr lang="ru-RU" b="1" u="sng" dirty="0" smtClean="0"/>
              <a:t>08</a:t>
            </a:r>
            <a:r>
              <a:rPr lang="kk-KZ" b="1" u="sng" dirty="0" smtClean="0"/>
              <a:t> </a:t>
            </a:r>
            <a:r>
              <a:rPr lang="ru-RU" b="1" u="sng" dirty="0" err="1"/>
              <a:t>жағдай бойынша</a:t>
            </a:r>
            <a:r>
              <a:rPr lang="ru-RU" b="1" u="sng" dirty="0"/>
              <a:t>  </a:t>
            </a:r>
            <a:r>
              <a:rPr lang="ru-RU" b="1" u="sng" dirty="0" err="1"/>
              <a:t>ауданының бюджетінің түсімдері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560772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128</Words>
  <Application>Microsoft Office PowerPoint</Application>
  <PresentationFormat>Экран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87</cp:revision>
  <cp:lastPrinted>2018-03-29T10:42:16Z</cp:lastPrinted>
  <dcterms:created xsi:type="dcterms:W3CDTF">2017-09-08T10:51:51Z</dcterms:created>
  <dcterms:modified xsi:type="dcterms:W3CDTF">2026-09-14T06:30:05Z</dcterms:modified>
</cp:coreProperties>
</file>