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18390126350264E-2"/>
          <c:y val="3.0895344140585652E-2"/>
          <c:w val="0.7501732271340229"/>
          <c:h val="0.818543279688092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Жылдық жоспар, мың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288562</c:v>
                </c:pt>
                <c:pt idx="1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9-4298-A166-BCB6FCDB77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180456.1</c:v>
                </c:pt>
                <c:pt idx="1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9-4298-A166-BCB6FCDB7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57728"/>
        <c:axId val="113658880"/>
      </c:barChart>
      <c:catAx>
        <c:axId val="113657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3658880"/>
        <c:crosses val="autoZero"/>
        <c:auto val="1"/>
        <c:lblAlgn val="ctr"/>
        <c:lblOffset val="100"/>
        <c:noMultiLvlLbl val="1"/>
      </c:catAx>
      <c:valAx>
        <c:axId val="1136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36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373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71913580246915"/>
          <c:y val="3.0585732318888982E-2"/>
          <c:w val="0.72453241955866632"/>
          <c:h val="0.859941630101720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0-430D-825E-36B26F4E31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Орындалысы, мың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0-430D-825E-36B26F4E3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97696"/>
        <c:axId val="115599232"/>
      </c:barChart>
      <c:catAx>
        <c:axId val="1155976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5599232"/>
        <c:crosses val="autoZero"/>
        <c:auto val="1"/>
        <c:lblAlgn val="ctr"/>
        <c:lblOffset val="100"/>
        <c:noMultiLvlLbl val="1"/>
      </c:catAx>
      <c:valAx>
        <c:axId val="11559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55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38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1282444712802"/>
          <c:y val="3.081567781495646E-2"/>
          <c:w val="0.72453241955866632"/>
          <c:h val="0.859941630101720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1-452F-A41A-BF83F534B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 formatCode="0.0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1-452F-A41A-BF83F534B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173184"/>
        <c:axId val="130174976"/>
      </c:barChart>
      <c:catAx>
        <c:axId val="13017318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74976"/>
        <c:crosses val="autoZero"/>
        <c:auto val="1"/>
        <c:lblAlgn val="ctr"/>
        <c:lblOffset val="100"/>
        <c:noMultiLvlLbl val="1"/>
      </c:catAx>
      <c:valAx>
        <c:axId val="13017497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017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08"/>
          <c:h val="0.289902944412055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0.10401</cdr:y>
    </cdr:from>
    <cdr:to>
      <cdr:x>0.27926</cdr:x>
      <cdr:y>0.16344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500066"/>
          <a:ext cx="874013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773 870,0</a:t>
          </a:r>
        </a:p>
      </cdr:txBody>
    </cdr:sp>
  </cdr:relSizeAnchor>
  <cdr:relSizeAnchor xmlns:cdr="http://schemas.openxmlformats.org/drawingml/2006/chartDrawing">
    <cdr:from>
      <cdr:x>0.33333</cdr:x>
      <cdr:y>0.68809</cdr:y>
    </cdr:from>
    <cdr:to>
      <cdr:x>0.43969</cdr:x>
      <cdr:y>0.74426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476493" y="3500462"/>
          <a:ext cx="79020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0.24038</cdr:x>
      <cdr:y>0.63197</cdr:y>
    </cdr:from>
    <cdr:to>
      <cdr:x>0.33654</cdr:x>
      <cdr:y>0.68809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85950" y="3038516"/>
          <a:ext cx="714379" cy="26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 36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0.7274</cdr:x>
      <cdr:y>0.78817</cdr:y>
    </cdr:from>
    <cdr:to>
      <cdr:x>0.82355</cdr:x>
      <cdr:y>0.84578</cdr:y>
    </cdr:to>
    <cdr:sp macro="" textlink="">
      <cdr:nvSpPr>
        <cdr:cNvPr id="7" name="TextBox 9">
          <a:extLst xmlns:a="http://schemas.openxmlformats.org/drawingml/2006/main">
            <a:ext uri="{FF2B5EF4-FFF2-40B4-BE49-F238E27FC236}">
              <a16:creationId xmlns:a16="http://schemas.microsoft.com/office/drawing/2014/main" id="{57A36359-3970-2A8A-1E6D-10F682024662}"/>
            </a:ext>
          </a:extLst>
        </cdr:cNvPr>
        <cdr:cNvSpPr txBox="1"/>
      </cdr:nvSpPr>
      <cdr:spPr>
        <a:xfrm xmlns:a="http://schemas.openxmlformats.org/drawingml/2006/main">
          <a:off x="5404260" y="3789532"/>
          <a:ext cx="7143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i="1" dirty="0">
              <a:latin typeface="Times New Roman" pitchFamily="18" charset="0"/>
              <a:cs typeface="Times New Roman" pitchFamily="18" charset="0"/>
            </a:rPr>
            <a:t>0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0.28846</cdr:x>
      <cdr:y>0.38631</cdr:y>
    </cdr:from>
    <cdr:to>
      <cdr:x>0.40385</cdr:x>
      <cdr:y>0.44574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43140" y="1857381"/>
          <a:ext cx="857256" cy="28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277 919</a:t>
          </a:r>
          <a:r>
            <a:rPr lang="kk-KZ" sz="1100" b="1" dirty="0">
              <a:latin typeface="Times New Roman" pitchFamily="18" charset="0"/>
              <a:cs typeface="Times New Roman" pitchFamily="18" charset="0"/>
            </a:rPr>
            <a:t>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0.10069</cdr:x>
      <cdr:y>0.45104</cdr:y>
    </cdr:from>
    <cdr:to>
      <cdr:x>0.19618</cdr:x>
      <cdr:y>0.62213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38" y="2071702"/>
          <a:ext cx="785845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152350,0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0.75763</cdr:y>
    </cdr:from>
    <cdr:to>
      <cdr:x>0.27778</cdr:x>
      <cdr:y>0.83655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0198" y="3429024"/>
          <a:ext cx="785818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0.24885</cdr:y>
    </cdr:from>
    <cdr:to>
      <cdr:x>0.36111</cdr:x>
      <cdr:y>0.29551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0.36459</cdr:x>
      <cdr:y>0.75763</cdr:y>
    </cdr:from>
    <cdr:to>
      <cdr:x>0.46007</cdr:x>
      <cdr:y>0.83655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96" y="342902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182816,0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0.32662</cdr:y>
    </cdr:from>
    <cdr:to>
      <cdr:x>0.55208</cdr:x>
      <cdr:y>0.37328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500198"/>
          <a:ext cx="71433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0.77257</cdr:x>
      <cdr:y>0.76211</cdr:y>
    </cdr:from>
    <cdr:to>
      <cdr:x>0.87674</cdr:x>
      <cdr:y>0.83655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57982" y="3500462"/>
          <a:ext cx="857256" cy="341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277 919,0</a:t>
          </a:r>
        </a:p>
      </cdr:txBody>
    </cdr:sp>
  </cdr:relSizeAnchor>
  <cdr:relSizeAnchor xmlns:cdr="http://schemas.openxmlformats.org/drawingml/2006/chartDrawing">
    <cdr:from>
      <cdr:x>0.55556</cdr:x>
      <cdr:y>0.72607</cdr:y>
    </cdr:from>
    <cdr:to>
      <cdr:x>0.65105</cdr:x>
      <cdr:y>0.80499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72032" y="3286149"/>
          <a:ext cx="78581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157892,3</a:t>
          </a:r>
        </a:p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0.13021</cdr:x>
      <cdr:y>0.92161</cdr:y>
    </cdr:from>
    <cdr:to>
      <cdr:x>0.26562</cdr:x>
      <cdr:y>0.98239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71571" y="4233067"/>
          <a:ext cx="1114376" cy="279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0.30382</cdr:x>
      <cdr:y>0.92161</cdr:y>
    </cdr:from>
    <cdr:to>
      <cdr:x>0.42535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00330" y="4233067"/>
          <a:ext cx="1000132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0.4948</cdr:x>
      <cdr:y>0.92161</cdr:y>
    </cdr:from>
    <cdr:to>
      <cdr:x>0.59897</cdr:x>
      <cdr:y>0.9944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2006" y="4233082"/>
          <a:ext cx="857278" cy="33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0.68229</cdr:x>
      <cdr:y>0.92161</cdr:y>
    </cdr:from>
    <cdr:to>
      <cdr:x>0.79514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14974" y="4233083"/>
          <a:ext cx="92871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0.63136</cdr:y>
    </cdr:from>
    <cdr:to>
      <cdr:x>0.23958</cdr:x>
      <cdr:y>0.6945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2857521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0.66293</cdr:y>
    </cdr:from>
    <cdr:to>
      <cdr:x>0.43056</cdr:x>
      <cdr:y>0.71028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3000396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0.52952</cdr:x>
      <cdr:y>0.58401</cdr:y>
    </cdr:from>
    <cdr:to>
      <cdr:x>0.62501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7718" y="2643206"/>
          <a:ext cx="785844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0.70833</cdr:x>
      <cdr:y>0.47352</cdr:y>
    </cdr:from>
    <cdr:to>
      <cdr:x>0.79514</cdr:x>
      <cdr:y>0.55244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2143140"/>
          <a:ext cx="71441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36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0.73504</cdr:x>
      <cdr:y>0.54142</cdr:y>
    </cdr:from>
    <cdr:to>
      <cdr:x>0.82051</cdr:x>
      <cdr:y>0.61538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3668" y="2614619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0.14201</cdr:y>
    </cdr:from>
    <cdr:to>
      <cdr:x>0.42187</cdr:x>
      <cdr:y>0.18639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45697" y="685792"/>
          <a:ext cx="58039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0.35043</cdr:x>
      <cdr:y>0.14201</cdr:y>
    </cdr:from>
    <cdr:to>
      <cdr:x>0.41973</cdr:x>
      <cdr:y>0.20415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685792"/>
          <a:ext cx="579285" cy="30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0.26562</cdr:x>
      <cdr:y>0.06887</cdr:y>
    </cdr:from>
    <cdr:to>
      <cdr:x>0.35243</cdr:x>
      <cdr:y>0.12397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58077" y="357191"/>
          <a:ext cx="73798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0.52137</cdr:x>
      <cdr:y>0.60606</cdr:y>
    </cdr:from>
    <cdr:to>
      <cdr:x>0.61151</cdr:x>
      <cdr:y>0.70248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32247" y="3143273"/>
          <a:ext cx="7662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0.06887</cdr:y>
    </cdr:from>
    <cdr:to>
      <cdr:x>0.71702</cdr:x>
      <cdr:y>0.13774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05092" y="357191"/>
          <a:ext cx="59040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0.93878</cdr:y>
    </cdr:from>
    <cdr:to>
      <cdr:x>0.23932</cdr:x>
      <cdr:y>0.9801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0800000" flipV="1">
          <a:off x="1192285" y="4868882"/>
          <a:ext cx="842209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0.93878</cdr:y>
    </cdr:from>
    <cdr:to>
      <cdr:x>0.42735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00902" y="4868882"/>
          <a:ext cx="932066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0.93878</cdr:y>
    </cdr:from>
    <cdr:to>
      <cdr:x>0.60684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76787" y="4868882"/>
          <a:ext cx="982053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0.67563</cdr:x>
      <cdr:y>0.93878</cdr:y>
    </cdr:from>
    <cdr:to>
      <cdr:x>0.79297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743676" y="4868882"/>
          <a:ext cx="997484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шілде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0.21008</cdr:x>
      <cdr:y>0.7989</cdr:y>
    </cdr:from>
    <cdr:to>
      <cdr:x>0.29412</cdr:x>
      <cdr:y>0.854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785950" y="4143405"/>
          <a:ext cx="7144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887,2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0.55097</cdr:y>
    </cdr:from>
    <cdr:to>
      <cdr:x>0.43924</cdr:x>
      <cdr:y>0.61984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22272" y="2857520"/>
          <a:ext cx="81177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0.76042</cdr:x>
      <cdr:y>0.80104</cdr:y>
    </cdr:from>
    <cdr:to>
      <cdr:x>0.84615</cdr:x>
      <cdr:y>0.82859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64448" y="4154502"/>
          <a:ext cx="728803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i="1" dirty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0.46154</cdr:x>
      <cdr:y>0.06805</cdr:y>
    </cdr:from>
    <cdr:to>
      <cdr:x>0.52991</cdr:x>
      <cdr:y>0.12722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57665" y="328603"/>
          <a:ext cx="571453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0.52101</cdr:x>
      <cdr:y>0.57851</cdr:y>
    </cdr:from>
    <cdr:to>
      <cdr:x>0.6067</cdr:x>
      <cdr:y>0.66764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429156" y="3000396"/>
          <a:ext cx="728463" cy="462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0.10084</cdr:x>
      <cdr:y>0.04132</cdr:y>
    </cdr:from>
    <cdr:to>
      <cdr:x>0.19486</cdr:x>
      <cdr:y>0.11019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857256" y="214315"/>
          <a:ext cx="79927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0.17949</cdr:x>
      <cdr:y>0.11242</cdr:y>
    </cdr:from>
    <cdr:to>
      <cdr:x>0.26496</cdr:x>
      <cdr:y>0.1716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54291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0.16239</cdr:x>
      <cdr:y>0.56474</cdr:y>
    </cdr:from>
    <cdr:to>
      <cdr:x>0.23932</cdr:x>
      <cdr:y>0.66116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380502" y="2928959"/>
          <a:ext cx="653994" cy="500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0.35043</cdr:x>
      <cdr:y>0.71006</cdr:y>
    </cdr:from>
    <cdr:to>
      <cdr:x>0.47009</cdr:x>
      <cdr:y>0.79882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004082" y="3581195"/>
          <a:ext cx="1025793" cy="447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0.78991</cdr:x>
      <cdr:y>0.84022</cdr:y>
    </cdr:from>
    <cdr:to>
      <cdr:x>0.86554</cdr:x>
      <cdr:y>0.87819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15172" y="4357718"/>
          <a:ext cx="642942" cy="196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0.54545</cdr:x>
      <cdr:y>0.77135</cdr:y>
    </cdr:from>
    <cdr:to>
      <cdr:x>0.61983</cdr:x>
      <cdr:y>0.84022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4714908" y="4000528"/>
          <a:ext cx="642942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210,</a:t>
          </a:r>
          <a:endParaRPr lang="ru-RU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0.36975</cdr:x>
      <cdr:y>0.77135</cdr:y>
    </cdr:from>
    <cdr:to>
      <cdr:x>0.43697</cdr:x>
      <cdr:y>0.84022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3143272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1246,0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 жылғы 1 тамыз жағдайына арналған </a:t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Атырау облысы мемлекеттік сатып алу және коммуналдық меншік басқармасы бюджетінің  атқарылуы туралы есеп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321203"/>
              </p:ext>
            </p:extLst>
          </p:nvPr>
        </p:nvGraphicFramePr>
        <p:xfrm>
          <a:off x="928662" y="1357298"/>
          <a:ext cx="7429552" cy="480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29190" y="4857760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>
                <a:latin typeface="Times New Roman" pitchFamily="18" charset="0"/>
                <a:cs typeface="Times New Roman" pitchFamily="18" charset="0"/>
              </a:rPr>
              <a:t>9 100,0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деңгейде мемлекеттік активтер мен сатып алуды басқару саласындағы мемлекеттік саясатты іске асыру жөніндегі қызметтер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бағдарламасы бойынша бюджеттің  атқарылуы туралы есеп (1 тамыз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803145"/>
              </p:ext>
            </p:extLst>
          </p:nvPr>
        </p:nvGraphicFramePr>
        <p:xfrm>
          <a:off x="214282" y="1571612"/>
          <a:ext cx="8229600" cy="459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86446" y="2000240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773 870,0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(1тамыз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209129"/>
              </p:ext>
            </p:extLst>
          </p:nvPr>
        </p:nvGraphicFramePr>
        <p:xfrm>
          <a:off x="185646" y="1417638"/>
          <a:ext cx="8501154" cy="51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136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2026 жылғы 1 тамыз жағдайына арналған  Атырау облысы мемлекеттік сатып алу және коммуналдық меншік басқармасы бюджетінің  атқарылуы туралы есеп</vt:lpstr>
      <vt:lpstr>001 – “Жергілікті деңгейде мемлекеттік активтер мен сатып алуды басқару саласындағы мемлекеттік саясатты іске асыру жөніндегі қызметтер ” бағдарламасы бойынша бюджеттің  атқарылуы туралы есеп (1 тамыз 2026 ж жағдайына)</vt:lpstr>
      <vt:lpstr>009 – 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(1тамыз 2026 ж жағдайына)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187</cp:revision>
  <dcterms:created xsi:type="dcterms:W3CDTF">2020-06-02T11:11:02Z</dcterms:created>
  <dcterms:modified xsi:type="dcterms:W3CDTF">2026-08-05T05:55:10Z</dcterms:modified>
</cp:coreProperties>
</file>