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305" r:id="rId4"/>
    <p:sldId id="259" r:id="rId5"/>
    <p:sldId id="260" r:id="rId6"/>
    <p:sldId id="261" r:id="rId7"/>
    <p:sldId id="284" r:id="rId8"/>
    <p:sldId id="285" r:id="rId9"/>
    <p:sldId id="307" r:id="rId10"/>
    <p:sldId id="287" r:id="rId11"/>
    <p:sldId id="266" r:id="rId12"/>
    <p:sldId id="309" r:id="rId13"/>
    <p:sldId id="268" r:id="rId14"/>
    <p:sldId id="269" r:id="rId15"/>
    <p:sldId id="303" r:id="rId16"/>
    <p:sldId id="270" r:id="rId17"/>
    <p:sldId id="271" r:id="rId18"/>
    <p:sldId id="292" r:id="rId19"/>
    <p:sldId id="311" r:id="rId20"/>
    <p:sldId id="276" r:id="rId21"/>
    <p:sldId id="277" r:id="rId22"/>
    <p:sldId id="278" r:id="rId23"/>
    <p:sldId id="313" r:id="rId24"/>
    <p:sldId id="315" r:id="rId25"/>
    <p:sldId id="317" r:id="rId26"/>
    <p:sldId id="282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91163" autoAdjust="0"/>
  </p:normalViewPr>
  <p:slideViewPr>
    <p:cSldViewPr snapToGrid="0">
      <p:cViewPr varScale="1">
        <p:scale>
          <a:sx n="105" d="100"/>
          <a:sy n="105" d="100"/>
        </p:scale>
        <p:origin x="8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191001939974897"/>
          <c:y val="7.1255783853150456E-2"/>
          <c:w val="0.33550363269808664"/>
          <c:h val="0.8107901523623308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3"/>
          <c:dPt>
            <c:idx val="0"/>
            <c:bubble3D val="0"/>
            <c:explosion val="7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F22A-4601-A22B-7D5268B3749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22A-4601-A22B-7D5268B3749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22A-4601-A22B-7D5268B3749A}"/>
              </c:ext>
            </c:extLst>
          </c:dPt>
          <c:dPt>
            <c:idx val="3"/>
            <c:bubble3D val="0"/>
            <c:explosion val="7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F22A-4601-A22B-7D5268B3749A}"/>
              </c:ext>
            </c:extLst>
          </c:dPt>
          <c:dLbls>
            <c:dLbl>
              <c:idx val="0"/>
              <c:layout>
                <c:manualLayout>
                  <c:x val="4.1666571569858091E-2"/>
                  <c:y val="-3.794223753705182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baseline="0" dirty="0" err="1" smtClean="0"/>
                      <a:t>Трансферттер</a:t>
                    </a:r>
                    <a:r>
                      <a:rPr lang="ru-RU" baseline="0" dirty="0" smtClean="0"/>
                      <a:t> </a:t>
                    </a:r>
                    <a:r>
                      <a:rPr lang="ru-RU" baseline="0" dirty="0" err="1" smtClean="0"/>
                      <a:t>түсімдері</a:t>
                    </a:r>
                    <a:r>
                      <a:rPr lang="ru-RU" baseline="0" dirty="0" smtClean="0"/>
                      <a:t> – 2 868,0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057371904598876"/>
                      <c:h val="0.1035242493228519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F22A-4601-A22B-7D5268B3749A}"/>
                </c:ext>
              </c:extLst>
            </c:dLbl>
            <c:dLbl>
              <c:idx val="1"/>
              <c:layout>
                <c:manualLayout>
                  <c:x val="2.355072463768107E-2"/>
                  <c:y val="-4.961680751989388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l"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baseline="0" dirty="0" err="1" smtClean="0">
                        <a:solidFill>
                          <a:schemeClr val="accent2"/>
                        </a:solidFill>
                      </a:rPr>
                      <a:t>Негізгі</a:t>
                    </a:r>
                    <a:r>
                      <a:rPr lang="ru-RU" baseline="0" dirty="0" smtClean="0">
                        <a:solidFill>
                          <a:schemeClr val="accent2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chemeClr val="accent2"/>
                        </a:solidFill>
                      </a:rPr>
                      <a:t>капиталды</a:t>
                    </a:r>
                    <a:r>
                      <a:rPr lang="ru-RU" baseline="0" dirty="0" smtClean="0">
                        <a:solidFill>
                          <a:schemeClr val="accent2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chemeClr val="accent2"/>
                        </a:solidFill>
                      </a:rPr>
                      <a:t>сатудан</a:t>
                    </a:r>
                    <a:r>
                      <a:rPr lang="ru-RU" baseline="0" dirty="0" smtClean="0">
                        <a:solidFill>
                          <a:schemeClr val="accent2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chemeClr val="accent2"/>
                        </a:solidFill>
                      </a:rPr>
                      <a:t>түсетін</a:t>
                    </a:r>
                    <a:r>
                      <a:rPr lang="ru-RU" baseline="0" dirty="0" smtClean="0">
                        <a:solidFill>
                          <a:schemeClr val="accent2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chemeClr val="accent2"/>
                        </a:solidFill>
                      </a:rPr>
                      <a:t>түсімдер</a:t>
                    </a:r>
                    <a:r>
                      <a:rPr lang="ru-RU" baseline="0" dirty="0" smtClean="0">
                        <a:solidFill>
                          <a:schemeClr val="accent2"/>
                        </a:solidFill>
                      </a:rPr>
                      <a:t> - 112,4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89255962569897"/>
                      <c:h val="0.1035242493228519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F22A-4601-A22B-7D5268B3749A}"/>
                </c:ext>
              </c:extLst>
            </c:dLbl>
            <c:dLbl>
              <c:idx val="2"/>
              <c:layout>
                <c:manualLayout>
                  <c:x val="-0.12922705314009672"/>
                  <c:y val="3.21049525456307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sz="1330" b="1" i="0" u="none" strike="noStrike" kern="1200" spc="0" baseline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 err="1" smtClean="0">
                        <a:solidFill>
                          <a:schemeClr val="bg2">
                            <a:lumMod val="50000"/>
                          </a:schemeClr>
                        </a:solidFill>
                      </a:rPr>
                      <a:t>Салықтық</a:t>
                    </a:r>
                    <a:r>
                      <a:rPr lang="ru-RU" baseline="0" dirty="0" smtClean="0">
                        <a:solidFill>
                          <a:schemeClr val="bg2">
                            <a:lumMod val="50000"/>
                          </a:schemeClr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chemeClr val="bg2">
                            <a:lumMod val="50000"/>
                          </a:schemeClr>
                        </a:solidFill>
                      </a:rPr>
                      <a:t>емес</a:t>
                    </a:r>
                    <a:r>
                      <a:rPr lang="ru-RU" baseline="0" dirty="0" smtClean="0">
                        <a:solidFill>
                          <a:schemeClr val="bg2">
                            <a:lumMod val="50000"/>
                          </a:schemeClr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chemeClr val="bg2">
                            <a:lumMod val="50000"/>
                          </a:schemeClr>
                        </a:solidFill>
                      </a:rPr>
                      <a:t>түсімдер</a:t>
                    </a:r>
                    <a:r>
                      <a:rPr lang="ru-RU" dirty="0" smtClean="0">
                        <a:solidFill>
                          <a:schemeClr val="bg2">
                            <a:lumMod val="50000"/>
                          </a:schemeClr>
                        </a:solidFill>
                      </a:rPr>
                      <a:t> </a:t>
                    </a:r>
                    <a:r>
                      <a:rPr lang="ru-RU" baseline="0" dirty="0" smtClean="0">
                        <a:solidFill>
                          <a:schemeClr val="bg2">
                            <a:lumMod val="50000"/>
                          </a:schemeClr>
                        </a:solidFill>
                      </a:rPr>
                      <a:t>- </a:t>
                    </a:r>
                    <a:fld id="{1600808F-F618-401E-8F77-62A2D89ECC54}" type="VALUE">
                      <a:rPr lang="en-US" baseline="0" dirty="0">
                        <a:solidFill>
                          <a:schemeClr val="bg2">
                            <a:lumMod val="50000"/>
                          </a:schemeClr>
                        </a:solidFill>
                      </a:rPr>
                      <a:pPr algn="ctr">
                        <a:defRPr>
                          <a:solidFill>
                            <a:schemeClr val="bg2">
                              <a:lumMod val="50000"/>
                            </a:schemeClr>
                          </a:solidFill>
                        </a:defRPr>
                      </a:pPr>
                      <a:t>[ЗНАЧЕНИЕ]</a:t>
                    </a:fld>
                    <a:endParaRPr lang="ru-RU" baseline="0" dirty="0" smtClean="0">
                      <a:solidFill>
                        <a:schemeClr val="bg2">
                          <a:lumMod val="50000"/>
                        </a:scheme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330" b="1" i="0" u="none" strike="noStrike" kern="1200" spc="0" baseline="0">
                      <a:solidFill>
                        <a:schemeClr val="bg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555555555555554"/>
                      <c:h val="0.1035242493228519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22A-4601-A22B-7D5268B3749A}"/>
                </c:ext>
              </c:extLst>
            </c:dLbl>
            <c:dLbl>
              <c:idx val="3"/>
              <c:layout>
                <c:manualLayout>
                  <c:x val="-7.0652173913043487E-2"/>
                  <c:y val="-0.1430134822898152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sz="1330" b="1" i="0" u="none" strike="noStrike" kern="1200" spc="0" baseline="0">
                        <a:solidFill>
                          <a:schemeClr val="accent4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baseline="0" dirty="0" err="1" smtClean="0"/>
                      <a:t>Салықтық</a:t>
                    </a:r>
                    <a:r>
                      <a:rPr lang="ru-RU" baseline="0" dirty="0" smtClean="0"/>
                      <a:t> </a:t>
                    </a:r>
                    <a:r>
                      <a:rPr lang="ru-RU" baseline="0" dirty="0" err="1" smtClean="0"/>
                      <a:t>түсімдер</a:t>
                    </a:r>
                    <a:r>
                      <a:rPr lang="ru-RU" baseline="0" dirty="0" smtClean="0"/>
                      <a:t>- 3 746,9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330" b="1" i="0" u="none" strike="noStrike" kern="1200" spc="0" baseline="0">
                      <a:solidFill>
                        <a:schemeClr val="accent4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200483091787438"/>
                      <c:h val="0.1035242493228519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F22A-4601-A22B-7D5268B374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133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Поступления трансфертов</c:v>
                </c:pt>
                <c:pt idx="1">
                  <c:v>Поступления от продажи основного капитала</c:v>
                </c:pt>
                <c:pt idx="2">
                  <c:v>Неналоговые поступления</c:v>
                </c:pt>
                <c:pt idx="3">
                  <c:v>Налоговые поступления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 formatCode="#,##0.00">
                  <c:v>2760.3</c:v>
                </c:pt>
                <c:pt idx="1">
                  <c:v>112.4</c:v>
                </c:pt>
                <c:pt idx="2">
                  <c:v>69.3</c:v>
                </c:pt>
                <c:pt idx="3">
                  <c:v>3746.9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2A-4601-A22B-7D5268B3749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>
      <a:gsLst>
        <a:gs pos="0">
          <a:schemeClr val="accent1">
            <a:lumMod val="5000"/>
            <a:lumOff val="95000"/>
          </a:schemeClr>
        </a:gs>
        <a:gs pos="74000">
          <a:schemeClr val="accent1">
            <a:lumMod val="45000"/>
            <a:lumOff val="55000"/>
          </a:schemeClr>
        </a:gs>
        <a:gs pos="83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20"/>
      <c:depthPercent val="100"/>
      <c:rAngAx val="0"/>
      <c:perspective val="6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5570791038307485E-2"/>
          <c:y val="2.037220377392358E-2"/>
          <c:w val="0.9732672995446926"/>
          <c:h val="0.9502878111548884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127-4AB0-8357-BE6500FA6648}"/>
              </c:ext>
            </c:extLst>
          </c:dPt>
          <c:dPt>
            <c:idx val="1"/>
            <c:bubble3D val="0"/>
            <c:spPr>
              <a:solidFill>
                <a:schemeClr val="accent2">
                  <a:alpha val="9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4127-4AB0-8357-BE6500FA6648}"/>
              </c:ext>
            </c:extLst>
          </c:dPt>
          <c:dPt>
            <c:idx val="2"/>
            <c:bubble3D val="0"/>
            <c:explosion val="1"/>
            <c:spPr>
              <a:solidFill>
                <a:schemeClr val="accent3">
                  <a:alpha val="90000"/>
                </a:schemeClr>
              </a:solidFill>
              <a:ln w="19050">
                <a:solidFill>
                  <a:schemeClr val="accent3"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4127-4AB0-8357-BE6500FA6648}"/>
              </c:ext>
            </c:extLst>
          </c:dPt>
          <c:dPt>
            <c:idx val="3"/>
            <c:bubble3D val="0"/>
            <c:spPr>
              <a:solidFill>
                <a:schemeClr val="accent4">
                  <a:alpha val="9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4127-4AB0-8357-BE6500FA6648}"/>
              </c:ext>
            </c:extLst>
          </c:dPt>
          <c:dPt>
            <c:idx val="4"/>
            <c:bubble3D val="0"/>
            <c:spPr>
              <a:solidFill>
                <a:schemeClr val="accent5">
                  <a:alpha val="90000"/>
                </a:schemeClr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  <a:effectLst>
                <a:innerShdw blurRad="114300">
                  <a:schemeClr val="accent5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5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127-4AB0-8357-BE6500FA6648}"/>
              </c:ext>
            </c:extLst>
          </c:dPt>
          <c:dPt>
            <c:idx val="5"/>
            <c:bubble3D val="0"/>
            <c:spPr>
              <a:solidFill>
                <a:schemeClr val="accent6">
                  <a:alpha val="90000"/>
                </a:schemeClr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  <a:effectLst>
                <a:innerShdw blurRad="114300">
                  <a:schemeClr val="accent6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6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127-4AB0-8357-BE6500FA664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  <a:alpha val="90000"/>
                </a:schemeClr>
              </a:solidFill>
              <a:ln w="19050">
                <a:solidFill>
                  <a:schemeClr val="accent1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A6EA-43CD-9FE9-8A5376126BD7}"/>
              </c:ext>
            </c:extLst>
          </c:dPt>
          <c:dPt>
            <c:idx val="7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accent2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A6EA-43CD-9FE9-8A5376126BD7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  <a:alpha val="90000"/>
                </a:schemeClr>
              </a:solidFill>
              <a:ln w="19050">
                <a:solidFill>
                  <a:schemeClr val="accent3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A6EA-43CD-9FE9-8A5376126BD7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  <a:alpha val="90000"/>
                </a:schemeClr>
              </a:solidFill>
              <a:ln w="19050">
                <a:solidFill>
                  <a:schemeClr val="accent4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A6EA-43CD-9FE9-8A5376126BD7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  <a:alpha val="90000"/>
                </a:schemeClr>
              </a:solidFill>
              <a:ln w="19050">
                <a:solidFill>
                  <a:schemeClr val="accent5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5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5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A6EA-43CD-9FE9-8A5376126BD7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  <a:alpha val="90000"/>
                </a:schemeClr>
              </a:solidFill>
              <a:ln w="19050">
                <a:solidFill>
                  <a:schemeClr val="accent6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6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6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A6EA-43CD-9FE9-8A5376126BD7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  <a:alpha val="90000"/>
                </a:schemeClr>
              </a:solidFill>
              <a:ln w="19050">
                <a:solidFill>
                  <a:schemeClr val="accent1">
                    <a:lumMod val="80000"/>
                    <a:lumOff val="20000"/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80000"/>
                    <a:lumOff val="2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80000"/>
                    <a:lumOff val="2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A6EA-43CD-9FE9-8A5376126BD7}"/>
              </c:ext>
            </c:extLst>
          </c:dPt>
          <c:dLbls>
            <c:dLbl>
              <c:idx val="0"/>
              <c:layout>
                <c:manualLayout>
                  <c:x val="-6.9443850908054688E-2"/>
                  <c:y val="-8.8498015782641389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baseline="0" dirty="0" err="1" smtClean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Қорғаныс</a:t>
                    </a:r>
                    <a:r>
                      <a:rPr lang="ru-RU" baseline="0" dirty="0" smtClean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- 30,3</a:t>
                    </a:r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127-4AB0-8357-BE6500FA6648}"/>
                </c:ext>
              </c:extLst>
            </c:dLbl>
            <c:dLbl>
              <c:idx val="1"/>
              <c:layout>
                <c:manualLayout>
                  <c:x val="7.614690617899969E-2"/>
                  <c:y val="7.9639140039626988E-4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baseline="0" dirty="0" err="1" smtClean="0">
                        <a:solidFill>
                          <a:schemeClr val="accent2"/>
                        </a:solidFill>
                      </a:rPr>
                      <a:t>Қоғ.тәртіп,қауіп.қылм.атқару</a:t>
                    </a:r>
                    <a:r>
                      <a:rPr lang="ru-RU" baseline="0" dirty="0" smtClean="0">
                        <a:solidFill>
                          <a:schemeClr val="accent2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chemeClr val="accent2"/>
                        </a:solidFill>
                      </a:rPr>
                      <a:t>қызметі</a:t>
                    </a:r>
                    <a:r>
                      <a:rPr lang="ru-RU" baseline="0" dirty="0" smtClean="0">
                        <a:solidFill>
                          <a:schemeClr val="accent2"/>
                        </a:solidFill>
                      </a:rPr>
                      <a:t>- 31,1</a:t>
                    </a:r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811117606682272"/>
                      <c:h val="8.21064964469408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4127-4AB0-8357-BE6500FA6648}"/>
                </c:ext>
              </c:extLst>
            </c:dLbl>
            <c:dLbl>
              <c:idx val="2"/>
              <c:layout>
                <c:manualLayout>
                  <c:x val="5.0176119594027548E-2"/>
                  <c:y val="0.1084208421589461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 err="1" smtClean="0">
                        <a:solidFill>
                          <a:schemeClr val="accent3">
                            <a:lumMod val="75000"/>
                          </a:schemeClr>
                        </a:solidFill>
                      </a:rPr>
                      <a:t>Әлеум.көмек</a:t>
                    </a:r>
                    <a:r>
                      <a:rPr lang="ru-RU" baseline="0" dirty="0" smtClean="0">
                        <a:solidFill>
                          <a:schemeClr val="accent3">
                            <a:lumMod val="75000"/>
                          </a:schemeClr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chemeClr val="accent3">
                            <a:lumMod val="75000"/>
                          </a:schemeClr>
                        </a:solidFill>
                      </a:rPr>
                      <a:t>және</a:t>
                    </a:r>
                    <a:r>
                      <a:rPr lang="ru-RU" baseline="0" dirty="0" smtClean="0">
                        <a:solidFill>
                          <a:schemeClr val="accent3">
                            <a:lumMod val="75000"/>
                          </a:schemeClr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chemeClr val="accent3">
                            <a:lumMod val="75000"/>
                          </a:schemeClr>
                        </a:solidFill>
                      </a:rPr>
                      <a:t>әлеум</a:t>
                    </a:r>
                    <a:r>
                      <a:rPr lang="ru-RU" baseline="0" dirty="0" smtClean="0">
                        <a:solidFill>
                          <a:schemeClr val="accent3">
                            <a:lumMod val="75000"/>
                          </a:schemeClr>
                        </a:solidFill>
                      </a:rPr>
                      <a:t>. </a:t>
                    </a:r>
                    <a:r>
                      <a:rPr lang="ru-RU" baseline="0" dirty="0" err="1" smtClean="0">
                        <a:solidFill>
                          <a:schemeClr val="accent3">
                            <a:lumMod val="75000"/>
                          </a:schemeClr>
                        </a:solidFill>
                      </a:rPr>
                      <a:t>қамс</a:t>
                    </a:r>
                    <a:r>
                      <a:rPr lang="ru-RU" baseline="0" dirty="0" smtClean="0">
                        <a:solidFill>
                          <a:schemeClr val="accent3">
                            <a:lumMod val="75000"/>
                          </a:schemeClr>
                        </a:solidFill>
                      </a:rPr>
                      <a:t>.</a:t>
                    </a:r>
                    <a:r>
                      <a:rPr lang="ru-RU" dirty="0" smtClean="0">
                        <a:solidFill>
                          <a:schemeClr val="accent3">
                            <a:lumMod val="75000"/>
                          </a:schemeClr>
                        </a:solidFill>
                      </a:rPr>
                      <a:t>-</a:t>
                    </a:r>
                    <a:r>
                      <a:rPr lang="ru-RU" baseline="0" dirty="0" smtClean="0">
                        <a:solidFill>
                          <a:schemeClr val="accent3">
                            <a:lumMod val="75000"/>
                          </a:schemeClr>
                        </a:solidFill>
                      </a:rPr>
                      <a:t> 779,3</a:t>
                    </a:r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822257011230247"/>
                      <c:h val="0.114044280500580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4127-4AB0-8357-BE6500FA6648}"/>
                </c:ext>
              </c:extLst>
            </c:dLbl>
            <c:dLbl>
              <c:idx val="3"/>
              <c:layout>
                <c:manualLayout>
                  <c:x val="7.8746962227073045E-2"/>
                  <c:y val="-3.2331299514325458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 smtClean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t>ТКШ</a:t>
                    </a:r>
                    <a:r>
                      <a:rPr lang="ru-RU" baseline="0" dirty="0" smtClean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t>-1 817,2</a:t>
                    </a:r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4">
                          <a:lumMod val="75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945370084127211"/>
                      <c:h val="4.346439258245709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4127-4AB0-8357-BE6500FA6648}"/>
                </c:ext>
              </c:extLst>
            </c:dLbl>
            <c:dLbl>
              <c:idx val="4"/>
              <c:layout>
                <c:manualLayout>
                  <c:x val="9.4105060207956337E-2"/>
                  <c:y val="-6.9445368446589464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baseline="0" dirty="0" err="1" smtClean="0">
                        <a:solidFill>
                          <a:srgbClr val="0070C0"/>
                        </a:solidFill>
                      </a:rPr>
                      <a:t>Мәдениет</a:t>
                    </a:r>
                    <a:r>
                      <a:rPr lang="ru-RU" baseline="0" dirty="0" smtClean="0">
                        <a:solidFill>
                          <a:srgbClr val="0070C0"/>
                        </a:solidFill>
                      </a:rPr>
                      <a:t>, спорт-815,4</a:t>
                    </a:r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5"/>
                  </a:solidFill>
                  <a:round/>
                </a:ln>
                <a:effectLst>
                  <a:outerShdw blurRad="50800" dist="38100" dir="2700000" algn="tl" rotWithShape="0">
                    <a:schemeClr val="accent5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293291755024315"/>
                      <c:h val="9.157901202592080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127-4AB0-8357-BE6500FA6648}"/>
                </c:ext>
              </c:extLst>
            </c:dLbl>
            <c:dLbl>
              <c:idx val="5"/>
              <c:layout>
                <c:manualLayout>
                  <c:x val="0.10906727257620591"/>
                  <c:y val="-1.7353952217275198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baseline="0" dirty="0" smtClean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ЖЭК-36,7</a:t>
                    </a:r>
                    <a:endParaRPr lang="ru-RU" dirty="0"/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6"/>
                  </a:solidFill>
                  <a:round/>
                </a:ln>
                <a:effectLst>
                  <a:outerShdw blurRad="50800" dist="38100" dir="2700000" algn="tl" rotWithShape="0">
                    <a:schemeClr val="accent6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8889519316922081E-2"/>
                      <c:h val="6.072922042226659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4127-4AB0-8357-BE6500FA6648}"/>
                </c:ext>
              </c:extLst>
            </c:dLbl>
            <c:dLbl>
              <c:idx val="6"/>
              <c:layout>
                <c:manualLayout>
                  <c:x val="5.8605167996179236E-3"/>
                  <c:y val="-1.1130926072837352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1051277A-35BF-420C-8372-00496C3230D3}" type="CATEGORYNAME">
                      <a:rPr lang="ru-RU" baseline="0" smtClean="0">
                        <a:solidFill>
                          <a:schemeClr val="accent5">
                            <a:lumMod val="50000"/>
                          </a:schemeClr>
                        </a:solidFill>
                      </a:rPr>
                      <a:pPr>
                        <a:defRPr b="1"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 smtClean="0">
                        <a:solidFill>
                          <a:schemeClr val="accent5">
                            <a:lumMod val="50000"/>
                          </a:schemeClr>
                        </a:solidFill>
                      </a:rPr>
                      <a:t>- 490,8</a:t>
                    </a:r>
                  </a:p>
                </c:rich>
              </c:tx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751385714916616"/>
                      <c:h val="7.069042523951625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A6EA-43CD-9FE9-8A5376126BD7}"/>
                </c:ext>
              </c:extLst>
            </c:dLbl>
            <c:dLbl>
              <c:idx val="7"/>
              <c:layout>
                <c:manualLayout>
                  <c:x val="-1.8572416095476434E-2"/>
                  <c:y val="-7.6140804847539767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4826D02A-1905-44BE-87D6-D3B3DAFBA1B0}" type="CATEGORYNAME">
                      <a:rPr lang="ru-RU" baseline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pPr>
                        <a:defRPr b="1"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t>- </a:t>
                    </a:r>
                    <a:fld id="{00051524-53C5-43D3-B99D-E2499EF8E543}" type="VALUE">
                      <a:rPr lang="ru-RU" baseline="0" dirty="0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a:pPr>
                        <a:defRPr b="1">
                          <a:solidFill>
                            <a:schemeClr val="accent1"/>
                          </a:solidFill>
                        </a:defRPr>
                      </a:pPr>
                      <a:t>[ЗНАЧЕНИЕ]</a:t>
                    </a:fld>
                    <a:endParaRPr lang="ru-RU" baseline="0" dirty="0" smtClean="0">
                      <a:solidFill>
                        <a:schemeClr val="accent2">
                          <a:lumMod val="50000"/>
                        </a:schemeClr>
                      </a:solidFill>
                    </a:endParaRPr>
                  </a:p>
                </c:rich>
              </c:tx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591833694748244"/>
                      <c:h val="8.210649644694087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A6EA-43CD-9FE9-8A5376126BD7}"/>
                </c:ext>
              </c:extLst>
            </c:dLbl>
            <c:dLbl>
              <c:idx val="8"/>
              <c:layout>
                <c:manualLayout>
                  <c:x val="-1.484614353948081E-2"/>
                  <c:y val="-1.567793757993232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baseline="0" dirty="0" err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Көлік</a:t>
                    </a:r>
                    <a:r>
                      <a:rPr lang="ru-RU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және</a:t>
                    </a:r>
                    <a:r>
                      <a:rPr lang="ru-RU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 ком.- 844,0</a:t>
                    </a:r>
                  </a:p>
                </c:rich>
              </c:tx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6EA-43CD-9FE9-8A5376126BD7}"/>
                </c:ext>
              </c:extLst>
            </c:dLbl>
            <c:dLbl>
              <c:idx val="9"/>
              <c:layout>
                <c:manualLayout>
                  <c:x val="-5.0662897571995422E-2"/>
                  <c:y val="4.0739236492853777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baseline="0" dirty="0" err="1" smtClean="0">
                        <a:solidFill>
                          <a:schemeClr val="accent4">
                            <a:lumMod val="50000"/>
                          </a:schemeClr>
                        </a:solidFill>
                      </a:rPr>
                      <a:t>Басқалар</a:t>
                    </a:r>
                    <a:r>
                      <a:rPr lang="ru-RU" baseline="0" dirty="0" smtClean="0">
                        <a:solidFill>
                          <a:schemeClr val="accent4">
                            <a:lumMod val="50000"/>
                          </a:schemeClr>
                        </a:solidFill>
                      </a:rPr>
                      <a:t>- 34,7</a:t>
                    </a:r>
                  </a:p>
                </c:rich>
              </c:tx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245979461852326"/>
                      <c:h val="4.282071759518947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A6EA-43CD-9FE9-8A5376126BD7}"/>
                </c:ext>
              </c:extLst>
            </c:dLbl>
            <c:dLbl>
              <c:idx val="10"/>
              <c:layout>
                <c:manualLayout>
                  <c:x val="-6.1593650493883441E-2"/>
                  <c:y val="-7.0696105866678807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baseline="0" dirty="0" err="1" smtClean="0">
                        <a:solidFill>
                          <a:schemeClr val="accent1">
                            <a:lumMod val="50000"/>
                          </a:schemeClr>
                        </a:solidFill>
                      </a:rPr>
                      <a:t>Боышқа</a:t>
                    </a:r>
                    <a:r>
                      <a:rPr lang="ru-RU" baseline="0" dirty="0" smtClean="0">
                        <a:solidFill>
                          <a:schemeClr val="accent1">
                            <a:lumMod val="50000"/>
                          </a:schemeClr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chemeClr val="accent1">
                            <a:lumMod val="50000"/>
                          </a:schemeClr>
                        </a:solidFill>
                      </a:rPr>
                      <a:t>қызмет</a:t>
                    </a:r>
                    <a:r>
                      <a:rPr lang="ru-RU" baseline="0" dirty="0" smtClean="0">
                        <a:solidFill>
                          <a:schemeClr val="accent1">
                            <a:lumMod val="50000"/>
                          </a:schemeClr>
                        </a:solidFill>
                      </a:rPr>
                      <a:t>- </a:t>
                    </a:r>
                    <a:fld id="{FB179DE4-E420-49EF-8DC7-FBD5332B5868}" type="VALUE">
                      <a:rPr lang="en-US" baseline="0">
                        <a:solidFill>
                          <a:schemeClr val="accent1">
                            <a:lumMod val="50000"/>
                          </a:schemeClr>
                        </a:solidFill>
                      </a:rPr>
                      <a:pPr>
                        <a:defRPr b="1">
                          <a:solidFill>
                            <a:schemeClr val="accent1"/>
                          </a:solidFill>
                        </a:defRPr>
                      </a:pPr>
                      <a:t>[ЗНАЧЕНИЕ]</a:t>
                    </a:fld>
                    <a:endParaRPr lang="ru-RU" baseline="0" dirty="0" smtClean="0">
                      <a:solidFill>
                        <a:schemeClr val="accent1">
                          <a:lumMod val="50000"/>
                        </a:schemeClr>
                      </a:solidFill>
                    </a:endParaRPr>
                  </a:p>
                </c:rich>
              </c:tx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A6EA-43CD-9FE9-8A5376126BD7}"/>
                </c:ext>
              </c:extLst>
            </c:dLbl>
            <c:dLbl>
              <c:idx val="11"/>
              <c:layout>
                <c:manualLayout>
                  <c:x val="-6.051639728343737E-2"/>
                  <c:y val="5.0624365450200791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088A5F00-48C8-4559-A6DB-9A39DDBCF9A1}" type="CATEGORYNAME">
                      <a:rPr lang="ru-RU" baseline="0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pPr>
                        <a:defRPr b="1"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t>- </a:t>
                    </a:r>
                    <a:fld id="{D8BB2FB8-FEA8-4AD1-A717-B88370276E42}" type="VALUE">
                      <a:rPr lang="ru-RU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pPr>
                        <a:defRPr b="1">
                          <a:solidFill>
                            <a:schemeClr val="accent1"/>
                          </a:solidFill>
                        </a:defRPr>
                      </a:pPr>
                      <a:t>[ЗНАЧЕНИЕ]</a:t>
                    </a:fld>
                    <a:endParaRPr lang="ru-RU" baseline="0" dirty="0" smtClean="0">
                      <a:solidFill>
                        <a:schemeClr val="accent6">
                          <a:lumMod val="50000"/>
                        </a:schemeClr>
                      </a:solidFill>
                    </a:endParaRPr>
                  </a:p>
                </c:rich>
              </c:tx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868272311975043"/>
                      <c:h val="4.282071759518947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A6EA-43CD-9FE9-8A5376126BD7}"/>
                </c:ext>
              </c:extLst>
            </c:dLbl>
            <c:dLbl>
              <c:idx val="12"/>
              <c:layout>
                <c:manualLayout>
                  <c:x val="-0.19156891185543204"/>
                  <c:y val="0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baseline="0" dirty="0" err="1" smtClean="0"/>
                      <a:t>Жалпы</a:t>
                    </a:r>
                    <a:r>
                      <a:rPr lang="ru-RU" baseline="0" dirty="0" smtClean="0"/>
                      <a:t> </a:t>
                    </a:r>
                    <a:r>
                      <a:rPr lang="ru-RU" baseline="0" dirty="0" err="1" smtClean="0"/>
                      <a:t>сипат.көр.мем.қызмет</a:t>
                    </a:r>
                    <a:r>
                      <a:rPr lang="ru-RU" baseline="0" dirty="0" smtClean="0"/>
                      <a:t> -736,8</a:t>
                    </a:r>
                  </a:p>
                </c:rich>
              </c:tx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181382129461139"/>
                      <c:h val="0.1449644839903186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2-A6EA-43CD-9FE9-8A5376126BD7}"/>
                </c:ext>
              </c:extLst>
            </c:dLbl>
            <c:spPr>
              <a:solidFill>
                <a:prstClr val="white">
                  <a:alpha val="90000"/>
                </a:prstClr>
              </a:solidFill>
              <a:ln w="12700" cap="flat" cmpd="sng" algn="ctr">
                <a:solidFill>
                  <a:srgbClr val="5B9BD5"/>
                </a:solidFill>
                <a:round/>
              </a:ln>
              <a:effectLst>
                <a:outerShdw blurRad="50800" dist="38100" dir="2700000" algn="tl" rotWithShape="0">
                  <a:srgbClr val="5B9BD5">
                    <a:lumMod val="75000"/>
                    <a:alpha val="40000"/>
                  </a:srgbClr>
                </a:outerShdw>
              </a:effectLst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accent1"/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Лист1!$A$2:$A$14</c:f>
              <c:strCache>
                <c:ptCount val="13"/>
                <c:pt idx="0">
                  <c:v>Оборона</c:v>
                </c:pt>
                <c:pt idx="1">
                  <c:v>Общественный порядок, безоп.,  угол.-исп. деят.</c:v>
                </c:pt>
                <c:pt idx="2">
                  <c:v>Соц. помощь и соц.обеспеч.</c:v>
                </c:pt>
                <c:pt idx="3">
                  <c:v>ЖКХ</c:v>
                </c:pt>
                <c:pt idx="4">
                  <c:v>Культура, спорт-</c:v>
                </c:pt>
                <c:pt idx="5">
                  <c:v>ТЭК-</c:v>
                </c:pt>
                <c:pt idx="6">
                  <c:v>Ауыл шаруа. және жер қат.</c:v>
                </c:pt>
                <c:pt idx="7">
                  <c:v>Өнд.,сәул. және құр.қызм.</c:v>
                </c:pt>
                <c:pt idx="8">
                  <c:v>Трансп. и ком.</c:v>
                </c:pt>
                <c:pt idx="9">
                  <c:v>Прочие</c:v>
                </c:pt>
                <c:pt idx="10">
                  <c:v>Обслуживание долга</c:v>
                </c:pt>
                <c:pt idx="11">
                  <c:v>Трансферттер</c:v>
                </c:pt>
                <c:pt idx="12">
                  <c:v>Госуд-е услуги общего характера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21.8</c:v>
                </c:pt>
                <c:pt idx="1">
                  <c:v>32.4</c:v>
                </c:pt>
                <c:pt idx="2">
                  <c:v>777.6</c:v>
                </c:pt>
                <c:pt idx="3" formatCode="#,##0.0">
                  <c:v>1697.7</c:v>
                </c:pt>
                <c:pt idx="4" formatCode="0.0">
                  <c:v>814</c:v>
                </c:pt>
                <c:pt idx="5">
                  <c:v>36.700000000000003</c:v>
                </c:pt>
                <c:pt idx="6">
                  <c:v>389.8</c:v>
                </c:pt>
                <c:pt idx="7" formatCode="0.0">
                  <c:v>79</c:v>
                </c:pt>
                <c:pt idx="8">
                  <c:v>844.7</c:v>
                </c:pt>
                <c:pt idx="9">
                  <c:v>44.8</c:v>
                </c:pt>
                <c:pt idx="10">
                  <c:v>99.3</c:v>
                </c:pt>
                <c:pt idx="11" formatCode="#,##0.0">
                  <c:v>1485.1</c:v>
                </c:pt>
                <c:pt idx="12">
                  <c:v>724.1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27-4AB0-8357-BE6500FA6648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solidFill>
            <a:schemeClr val="accent1"/>
          </a:solidFill>
        </a:ln>
        <a:effectLst>
          <a:glow rad="254000">
            <a:schemeClr val="accent1"/>
          </a:glow>
        </a:effectLst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286820384801794E-2"/>
          <c:y val="0.1564361439645173"/>
          <c:w val="0.90021321358267714"/>
          <c:h val="0.767486726901653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-3.22616244917800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2BA-4806-B066-F2984FC8C8DA}"/>
                </c:ext>
              </c:extLst>
            </c:dLbl>
            <c:dLbl>
              <c:idx val="1"/>
              <c:layout>
                <c:manualLayout>
                  <c:x val="6.2500000000000003E-3"/>
                  <c:y val="-3.69491242034249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2BA-4806-B066-F2984FC8C8DA}"/>
                </c:ext>
              </c:extLst>
            </c:dLbl>
            <c:dLbl>
              <c:idx val="2"/>
              <c:layout>
                <c:manualLayout>
                  <c:x val="3.7694634174817322E-3"/>
                  <c:y val="-1.97793500114009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2BA-4806-B066-F2984FC8C8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1D3176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жыл</c:v>
                </c:pt>
                <c:pt idx="1">
                  <c:v>2027 жыл</c:v>
                </c:pt>
                <c:pt idx="2">
                  <c:v>2028 жыл</c:v>
                </c:pt>
              </c:strCache>
            </c:strRef>
          </c:cat>
          <c:val>
            <c:numRef>
              <c:f>Лист1!$B$2:$B$4</c:f>
              <c:numCache>
                <c:formatCode>#\ ##0.0</c:formatCode>
                <c:ptCount val="3"/>
                <c:pt idx="0">
                  <c:v>1164.8</c:v>
                </c:pt>
                <c:pt idx="1">
                  <c:v>1578.5</c:v>
                </c:pt>
                <c:pt idx="2">
                  <c:v>2078.5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BA-4806-B066-F2984FC8C8D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532075312"/>
        <c:axId val="532080560"/>
      </c:barChart>
      <c:catAx>
        <c:axId val="532075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1D3176"/>
                </a:solidFill>
                <a:effectLst/>
                <a:latin typeface="+mn-lt"/>
                <a:ea typeface="+mn-ea"/>
                <a:cs typeface="+mn-cs"/>
              </a:defRPr>
            </a:pPr>
            <a:endParaRPr lang="ru-RU"/>
          </a:p>
        </c:txPr>
        <c:crossAx val="532080560"/>
        <c:crosses val="autoZero"/>
        <c:auto val="1"/>
        <c:lblAlgn val="ctr"/>
        <c:lblOffset val="100"/>
        <c:noMultiLvlLbl val="0"/>
      </c:catAx>
      <c:valAx>
        <c:axId val="532080560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532075312"/>
        <c:crosses val="autoZero"/>
        <c:crossBetween val="between"/>
      </c:valAx>
      <c:spPr>
        <a:solidFill>
          <a:schemeClr val="accent1">
            <a:lumMod val="20000"/>
            <a:lumOff val="80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accent1">
        <a:lumMod val="20000"/>
        <a:lumOff val="80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61416161554533"/>
          <c:y val="2.578124841404722E-2"/>
          <c:w val="0.87139549841732611"/>
          <c:h val="0.685501249661586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2,1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4528-434B-8E65-EF8D10D5A41E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0,5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528-434B-8E65-EF8D10D5A41E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1,2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528-434B-8E65-EF8D10D5A41E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2,2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4528-434B-8E65-EF8D10D5A41E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1,6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528-434B-8E65-EF8D10D5A41E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endParaRPr lang="en-US" dirty="0" smtClean="0"/>
                  </a:p>
                  <a:p>
                    <a:r>
                      <a:rPr lang="en-US" dirty="0" smtClean="0"/>
                      <a:t>2,2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4528-434B-8E65-EF8D10D5A41E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4,0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4528-434B-8E65-EF8D10D5A41E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0,7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4528-434B-8E65-EF8D10D5A41E}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3,2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4528-434B-8E65-EF8D10D5A41E}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2,7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4528-434B-8E65-EF8D10D5A4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Большевик а/окруі</c:v>
                </c:pt>
                <c:pt idx="1">
                  <c:v>Приречный ауылы</c:v>
                </c:pt>
                <c:pt idx="2">
                  <c:v>Милютин ауылы</c:v>
                </c:pt>
                <c:pt idx="3">
                  <c:v>Мүктікөл а/округі</c:v>
                </c:pt>
                <c:pt idx="4">
                  <c:v>Забелов ауылы</c:v>
                </c:pt>
                <c:pt idx="5">
                  <c:v>Степной а/округі</c:v>
                </c:pt>
                <c:pt idx="6">
                  <c:v>Тоқтаров а/округі</c:v>
                </c:pt>
                <c:pt idx="7">
                  <c:v>Ырсай ауылы</c:v>
                </c:pt>
                <c:pt idx="8">
                  <c:v>Пригородный ауылы</c:v>
                </c:pt>
                <c:pt idx="9">
                  <c:v>Чайковский ауылы</c:v>
                </c:pt>
                <c:pt idx="10">
                  <c:v>Жітіқара қаласы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2.1</c:v>
                </c:pt>
                <c:pt idx="1">
                  <c:v>0.5</c:v>
                </c:pt>
                <c:pt idx="2">
                  <c:v>0.9</c:v>
                </c:pt>
                <c:pt idx="3">
                  <c:v>1.3</c:v>
                </c:pt>
                <c:pt idx="4">
                  <c:v>1.6</c:v>
                </c:pt>
                <c:pt idx="5">
                  <c:v>1</c:v>
                </c:pt>
                <c:pt idx="6">
                  <c:v>2.1</c:v>
                </c:pt>
                <c:pt idx="7">
                  <c:v>0.7</c:v>
                </c:pt>
                <c:pt idx="8">
                  <c:v>3.2</c:v>
                </c:pt>
                <c:pt idx="9">
                  <c:v>1.7</c:v>
                </c:pt>
                <c:pt idx="10">
                  <c:v>24.8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FF-42C6-A9E5-8F7A77F7200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3"/>
        <c:overlap val="-90"/>
        <c:axId val="436558640"/>
        <c:axId val="436553392"/>
      </c:barChart>
      <c:catAx>
        <c:axId val="436558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cap="all" spc="120" normalizeH="0" baseline="0">
                <a:solidFill>
                  <a:schemeClr val="tx1"/>
                </a:solidFill>
                <a:latin typeface="Sitka Text" panose="02000505000000020004" pitchFamily="2" charset="0"/>
                <a:ea typeface="+mn-ea"/>
                <a:cs typeface="+mn-cs"/>
              </a:defRPr>
            </a:pPr>
            <a:endParaRPr lang="ru-RU"/>
          </a:p>
        </c:txPr>
        <c:crossAx val="436553392"/>
        <c:crosses val="autoZero"/>
        <c:auto val="1"/>
        <c:lblAlgn val="ctr"/>
        <c:lblOffset val="100"/>
        <c:noMultiLvlLbl val="0"/>
      </c:catAx>
      <c:valAx>
        <c:axId val="4365533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36558640"/>
        <c:crosses val="autoZero"/>
        <c:crossBetween val="between"/>
      </c:valAx>
      <c:spPr>
        <a:solidFill>
          <a:schemeClr val="accent1">
            <a:lumMod val="20000"/>
            <a:lumOff val="80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42780582920409E-2"/>
          <c:y val="4.4701578247296871E-3"/>
          <c:w val="0.97197892662841401"/>
          <c:h val="0.743702136620183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26,0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7B7-4F34-9A9E-A4C2F020CF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Большевик а/округі</c:v>
                </c:pt>
                <c:pt idx="1">
                  <c:v> Приречный ауылы</c:v>
                </c:pt>
                <c:pt idx="2">
                  <c:v> Милютин ауылы</c:v>
                </c:pt>
                <c:pt idx="3">
                  <c:v>Мүктікөл а/округі</c:v>
                </c:pt>
                <c:pt idx="4">
                  <c:v> Забелов ауылы</c:v>
                </c:pt>
                <c:pt idx="5">
                  <c:v>Степной а/округі</c:v>
                </c:pt>
                <c:pt idx="6">
                  <c:v>Тоқтаров а/округі</c:v>
                </c:pt>
                <c:pt idx="7">
                  <c:v>Ырсай ауылы</c:v>
                </c:pt>
                <c:pt idx="8">
                  <c:v>Пригородный ауылы</c:v>
                </c:pt>
                <c:pt idx="9">
                  <c:v>Чайковский ауылы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33.5</c:v>
                </c:pt>
                <c:pt idx="1">
                  <c:v>25.6</c:v>
                </c:pt>
                <c:pt idx="2">
                  <c:v>30.8</c:v>
                </c:pt>
                <c:pt idx="3">
                  <c:v>26.7</c:v>
                </c:pt>
                <c:pt idx="4">
                  <c:v>25.8</c:v>
                </c:pt>
                <c:pt idx="5">
                  <c:v>33.299999999999997</c:v>
                </c:pt>
                <c:pt idx="6">
                  <c:v>26.7</c:v>
                </c:pt>
                <c:pt idx="7">
                  <c:v>28.4</c:v>
                </c:pt>
                <c:pt idx="8">
                  <c:v>38.6</c:v>
                </c:pt>
                <c:pt idx="9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FF-42C6-A9E5-8F7A77F7200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3"/>
        <c:overlap val="-90"/>
        <c:axId val="436558640"/>
        <c:axId val="436553392"/>
      </c:barChart>
      <c:catAx>
        <c:axId val="436558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3060000" spcFirstLastPara="1" vertOverflow="ellipsis" wrap="square" anchor="ctr" anchorCtr="1"/>
          <a:lstStyle/>
          <a:p>
            <a:pPr>
              <a:defRPr sz="800" b="1" i="0" u="none" strike="noStrike" kern="1200" cap="all" spc="120" normalizeH="0" baseline="0">
                <a:solidFill>
                  <a:schemeClr val="tx1"/>
                </a:solidFill>
                <a:latin typeface="Sitka Text" panose="02000505000000020004" pitchFamily="2" charset="0"/>
                <a:ea typeface="+mn-ea"/>
                <a:cs typeface="+mn-cs"/>
              </a:defRPr>
            </a:pPr>
            <a:endParaRPr lang="ru-RU"/>
          </a:p>
        </c:txPr>
        <c:crossAx val="436553392"/>
        <c:crosses val="autoZero"/>
        <c:auto val="1"/>
        <c:lblAlgn val="ctr"/>
        <c:lblOffset val="100"/>
        <c:noMultiLvlLbl val="0"/>
      </c:catAx>
      <c:valAx>
        <c:axId val="4365533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3655864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960000" vert="horz"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8C0E91-9248-43EB-A559-5B09802811B6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D899DA-1F16-48CC-950E-53F8EBFD8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828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899DA-1F16-48CC-950E-53F8EBFD82C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002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899DA-1F16-48CC-950E-53F8EBFD82CA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015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899DA-1F16-48CC-950E-53F8EBFD82CA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9919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251FF2-79BB-4A77-8376-CCA18D5E2037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1063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251FF2-79BB-4A77-8376-CCA18D5E2037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138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4513F-94C8-4C6B-8908-75E7DCF520E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04750-1C3E-449E-9F5D-6CAD4D0893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737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4513F-94C8-4C6B-8908-75E7DCF520E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04750-1C3E-449E-9F5D-6CAD4D0893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396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4513F-94C8-4C6B-8908-75E7DCF520E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04750-1C3E-449E-9F5D-6CAD4D0893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4360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4513F-94C8-4C6B-8908-75E7DCF520E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04750-1C3E-449E-9F5D-6CAD4D0893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97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4513F-94C8-4C6B-8908-75E7DCF520E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04750-1C3E-449E-9F5D-6CAD4D0893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820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4513F-94C8-4C6B-8908-75E7DCF520E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04750-1C3E-449E-9F5D-6CAD4D0893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250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4513F-94C8-4C6B-8908-75E7DCF520E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04750-1C3E-449E-9F5D-6CAD4D0893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294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4513F-94C8-4C6B-8908-75E7DCF520E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04750-1C3E-449E-9F5D-6CAD4D0893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470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4513F-94C8-4C6B-8908-75E7DCF520E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04750-1C3E-449E-9F5D-6CAD4D0893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597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4513F-94C8-4C6B-8908-75E7DCF520E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04750-1C3E-449E-9F5D-6CAD4D0893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276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4513F-94C8-4C6B-8908-75E7DCF520E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04750-1C3E-449E-9F5D-6CAD4D0893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530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4513F-94C8-4C6B-8908-75E7DCF520E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04750-1C3E-449E-9F5D-6CAD4D0893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78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9.jpeg"/><Relationship Id="rId7" Type="http://schemas.openxmlformats.org/officeDocument/2006/relationships/image" Target="../media/image13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одзаголовок 6"/>
          <p:cNvSpPr txBox="1">
            <a:spLocks/>
          </p:cNvSpPr>
          <p:nvPr/>
        </p:nvSpPr>
        <p:spPr>
          <a:xfrm>
            <a:off x="158262" y="123092"/>
            <a:ext cx="11658600" cy="9992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Жітіқара ауданының 2026-2028 жылдарға арналған азаматтық бюджеті </a:t>
            </a:r>
            <a:endParaRPr lang="en-US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одзаголовок 6"/>
          <p:cNvSpPr txBox="1">
            <a:spLocks/>
          </p:cNvSpPr>
          <p:nvPr/>
        </p:nvSpPr>
        <p:spPr>
          <a:xfrm>
            <a:off x="3392827" y="6145822"/>
            <a:ext cx="4968658" cy="5978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2026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жыл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469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3200" b="1" i="1" dirty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Жітіқара ауданы әкімдігінің ресми сайтының құрметті қатысушылары!</a:t>
            </a:r>
            <a:endParaRPr lang="ru-RU" sz="3200" b="1" i="1" dirty="0">
              <a:ln w="0"/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31" y="1825625"/>
            <a:ext cx="4351338" cy="2245213"/>
          </a:xfrm>
        </p:spPr>
      </p:pic>
      <p:sp>
        <p:nvSpPr>
          <p:cNvPr id="6" name="Прямоугольник 5"/>
          <p:cNvSpPr/>
          <p:nvPr/>
        </p:nvSpPr>
        <p:spPr>
          <a:xfrm>
            <a:off x="681404" y="4647467"/>
            <a:ext cx="10911254" cy="2142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ct val="20000"/>
              </a:spcBef>
              <a:defRPr/>
            </a:pP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Сіздің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назарыңызға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Жітіқара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ауданының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2026-2028 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жылдарға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азаматтық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ұсынылған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оның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шеңберінде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Сіздер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жергілікті</a:t>
            </a:r>
            <a:r>
              <a:rPr lang="ru-RU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бюджеттің</a:t>
            </a:r>
            <a:r>
              <a:rPr lang="ru-RU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қалыптасуымен</a:t>
            </a:r>
            <a:r>
              <a:rPr lang="ru-RU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бюджет </a:t>
            </a:r>
            <a:r>
              <a:rPr lang="ru-RU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қаражатын</a:t>
            </a:r>
            <a:r>
              <a:rPr lang="ru-RU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шығындауының</a:t>
            </a:r>
            <a:r>
              <a:rPr lang="ru-RU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негізгі</a:t>
            </a:r>
            <a:r>
              <a:rPr lang="ru-RU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бағыттарымен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таныса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аласыздар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Жітіқара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ауданының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2026-2028 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жылдарға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аудандық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бюджеті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Жітіқара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аудандық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мәслихатының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2026 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қыркүйектегі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463 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шешімімен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нақтыланды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20000"/>
              </a:lnSpc>
              <a:spcBef>
                <a:spcPct val="20000"/>
              </a:spcBef>
              <a:defRPr/>
            </a:pPr>
            <a:endParaRPr lang="ru-RU" dirty="0">
              <a:solidFill>
                <a:srgbClr val="0A259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32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800" b="1" i="1" dirty="0" err="1" smtClean="0">
                <a:solidFill>
                  <a:srgbClr val="C00000"/>
                </a:solidFill>
              </a:rPr>
              <a:t>Бюджеттік</a:t>
            </a:r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ru-RU" sz="2800" b="1" i="1" dirty="0">
                <a:solidFill>
                  <a:srgbClr val="C00000"/>
                </a:solidFill>
              </a:rPr>
              <a:t>процесс </a:t>
            </a:r>
            <a:r>
              <a:rPr lang="ru-RU" sz="2800" b="1" i="1" dirty="0">
                <a:solidFill>
                  <a:srgbClr val="002060"/>
                </a:solidFill>
              </a:rPr>
              <a:t>– </a:t>
            </a:r>
            <a:r>
              <a:rPr lang="ru-RU" sz="2800" b="1" i="1" dirty="0" err="1" smtClean="0">
                <a:solidFill>
                  <a:srgbClr val="002060"/>
                </a:solidFill>
              </a:rPr>
              <a:t>Қазақстан</a:t>
            </a:r>
            <a:r>
              <a:rPr lang="ru-RU" sz="2800" b="1" i="1" dirty="0" smtClean="0">
                <a:solidFill>
                  <a:srgbClr val="002060"/>
                </a:solidFill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</a:rPr>
              <a:t>Республикасының</a:t>
            </a:r>
            <a:r>
              <a:rPr lang="ru-RU" sz="2800" b="1" i="1" dirty="0" smtClean="0">
                <a:solidFill>
                  <a:srgbClr val="002060"/>
                </a:solidFill>
              </a:rPr>
              <a:t> бюджет </a:t>
            </a:r>
            <a:r>
              <a:rPr lang="ru-RU" sz="2800" b="1" i="1" dirty="0" err="1" smtClean="0">
                <a:solidFill>
                  <a:srgbClr val="002060"/>
                </a:solidFill>
              </a:rPr>
              <a:t>заңнамасымен</a:t>
            </a:r>
            <a:r>
              <a:rPr lang="ru-RU" sz="2800" b="1" i="1" dirty="0" smtClean="0">
                <a:solidFill>
                  <a:srgbClr val="002060"/>
                </a:solidFill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</a:rPr>
              <a:t>регламенттелген</a:t>
            </a:r>
            <a:r>
              <a:rPr lang="ru-RU" sz="2800" b="1" i="1" dirty="0" smtClean="0">
                <a:solidFill>
                  <a:srgbClr val="002060"/>
                </a:solidFill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</a:rPr>
              <a:t>бюджеттік</a:t>
            </a:r>
            <a:r>
              <a:rPr lang="ru-RU" sz="2800" b="1" i="1" dirty="0" smtClean="0">
                <a:solidFill>
                  <a:srgbClr val="002060"/>
                </a:solidFill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</a:rPr>
              <a:t>процеске</a:t>
            </a:r>
            <a:r>
              <a:rPr lang="ru-RU" sz="2800" b="1" i="1" dirty="0" smtClean="0">
                <a:solidFill>
                  <a:srgbClr val="002060"/>
                </a:solidFill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</a:rPr>
              <a:t>қатысушылардың</a:t>
            </a:r>
            <a:r>
              <a:rPr lang="ru-RU" sz="2800" b="1" i="1" dirty="0" smtClean="0">
                <a:solidFill>
                  <a:srgbClr val="002060"/>
                </a:solidFill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</a:rPr>
              <a:t>қызметі</a:t>
            </a:r>
            <a:r>
              <a:rPr lang="ru-RU" sz="2800" b="1" i="1" dirty="0" smtClean="0">
                <a:solidFill>
                  <a:srgbClr val="002060"/>
                </a:solidFill>
              </a:rPr>
              <a:t>.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5" name="Объект 3"/>
          <p:cNvSpPr>
            <a:spLocks noGrp="1"/>
          </p:cNvSpPr>
          <p:nvPr>
            <p:ph idx="1"/>
          </p:nvPr>
        </p:nvSpPr>
        <p:spPr>
          <a:xfrm>
            <a:off x="2480879" y="1791553"/>
            <a:ext cx="7230242" cy="550501"/>
          </a:xfrm>
          <a:prstGeom prst="roundRect">
            <a:avLst/>
          </a:prstGeom>
          <a:solidFill>
            <a:srgbClr val="0A259A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Above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457200" lvl="0" indent="-457200" algn="ctr"/>
            <a:r>
              <a:rPr lang="ru-RU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БЮДЖЕТТІК ПРОЦЕСС</a:t>
            </a:r>
            <a:endParaRPr lang="ru-RU" altLang="ru-RU" sz="2000" b="1" dirty="0">
              <a:ln w="0"/>
              <a:solidFill>
                <a:schemeClr val="bg1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grpSp>
        <p:nvGrpSpPr>
          <p:cNvPr id="6" name="Diagram group"/>
          <p:cNvGrpSpPr>
            <a:grpSpLocks noChangeAspect="1"/>
          </p:cNvGrpSpPr>
          <p:nvPr/>
        </p:nvGrpSpPr>
        <p:grpSpPr>
          <a:xfrm>
            <a:off x="2639842" y="2614105"/>
            <a:ext cx="540000" cy="427291"/>
            <a:chOff x="1120555" y="2123135"/>
            <a:chExt cx="2179320" cy="2113280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isometricOffAxis2Left" zoom="95000"/>
            <a:lightRig rig="flat" dir="t"/>
          </a:scene3d>
        </p:grpSpPr>
        <p:sp>
          <p:nvSpPr>
            <p:cNvPr id="7" name="Стрелка вниз 6"/>
            <p:cNvSpPr/>
            <p:nvPr/>
          </p:nvSpPr>
          <p:spPr>
            <a:xfrm>
              <a:off x="1120555" y="2123135"/>
              <a:ext cx="2179320" cy="2113280"/>
            </a:xfrm>
            <a:prstGeom prst="downArrow">
              <a:avLst/>
            </a:prstGeom>
            <a:solidFill>
              <a:srgbClr val="66FF99"/>
            </a:solidFill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8" name="Скругленный прямоугольник 7"/>
          <p:cNvSpPr/>
          <p:nvPr/>
        </p:nvSpPr>
        <p:spPr>
          <a:xfrm>
            <a:off x="427795" y="4131446"/>
            <a:ext cx="3112477" cy="442670"/>
          </a:xfrm>
          <a:prstGeom prst="roundRect">
            <a:avLst/>
          </a:prstGeom>
          <a:solidFill>
            <a:srgbClr val="0A259A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Above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457200" lvl="0" indent="-457200" algn="ctr"/>
            <a:r>
              <a:rPr lang="kk-KZ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жоспарлау</a:t>
            </a:r>
            <a:endParaRPr lang="ru-RU" altLang="ru-RU" sz="2000" b="1" dirty="0">
              <a:ln w="0"/>
              <a:solidFill>
                <a:schemeClr val="bg1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grpSp>
        <p:nvGrpSpPr>
          <p:cNvPr id="9" name="Diagram group"/>
          <p:cNvGrpSpPr>
            <a:grpSpLocks noChangeAspect="1"/>
          </p:cNvGrpSpPr>
          <p:nvPr/>
        </p:nvGrpSpPr>
        <p:grpSpPr>
          <a:xfrm>
            <a:off x="1879407" y="3742728"/>
            <a:ext cx="540000" cy="360766"/>
            <a:chOff x="1120555" y="2123135"/>
            <a:chExt cx="2179320" cy="2113280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isometricOffAxis2Left" zoom="95000"/>
            <a:lightRig rig="flat" dir="t"/>
          </a:scene3d>
        </p:grpSpPr>
        <p:sp>
          <p:nvSpPr>
            <p:cNvPr id="10" name="Стрелка вниз 9"/>
            <p:cNvSpPr/>
            <p:nvPr/>
          </p:nvSpPr>
          <p:spPr>
            <a:xfrm>
              <a:off x="1120555" y="2123135"/>
              <a:ext cx="2179320" cy="2113280"/>
            </a:xfrm>
            <a:prstGeom prst="downArrow">
              <a:avLst/>
            </a:prstGeom>
            <a:solidFill>
              <a:srgbClr val="66FF99"/>
            </a:solidFill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11" name="Скругленный прямоугольник 10"/>
          <p:cNvSpPr/>
          <p:nvPr/>
        </p:nvSpPr>
        <p:spPr>
          <a:xfrm>
            <a:off x="242764" y="5186928"/>
            <a:ext cx="3112477" cy="442670"/>
          </a:xfrm>
          <a:prstGeom prst="roundRect">
            <a:avLst/>
          </a:prstGeom>
          <a:solidFill>
            <a:srgbClr val="0A259A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Above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457200" lvl="0" indent="-457200" algn="ctr"/>
            <a:r>
              <a:rPr lang="kk-KZ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қарау</a:t>
            </a:r>
            <a:endParaRPr lang="ru-RU" altLang="ru-RU" sz="2000" b="1" dirty="0">
              <a:ln w="0"/>
              <a:solidFill>
                <a:schemeClr val="bg1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grpSp>
        <p:nvGrpSpPr>
          <p:cNvPr id="12" name="Diagram group"/>
          <p:cNvGrpSpPr>
            <a:grpSpLocks noChangeAspect="1"/>
          </p:cNvGrpSpPr>
          <p:nvPr/>
        </p:nvGrpSpPr>
        <p:grpSpPr>
          <a:xfrm>
            <a:off x="1427977" y="4760842"/>
            <a:ext cx="540000" cy="470622"/>
            <a:chOff x="1120555" y="2123135"/>
            <a:chExt cx="2179320" cy="2113280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isometricOffAxis2Left" zoom="95000"/>
            <a:lightRig rig="flat" dir="t"/>
          </a:scene3d>
        </p:grpSpPr>
        <p:sp>
          <p:nvSpPr>
            <p:cNvPr id="13" name="Стрелка вниз 12"/>
            <p:cNvSpPr/>
            <p:nvPr/>
          </p:nvSpPr>
          <p:spPr>
            <a:xfrm>
              <a:off x="1120555" y="2123135"/>
              <a:ext cx="2179320" cy="2113280"/>
            </a:xfrm>
            <a:prstGeom prst="downArrow">
              <a:avLst/>
            </a:prstGeom>
            <a:solidFill>
              <a:srgbClr val="66FF99"/>
            </a:solidFill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14" name="Скругленный прямоугольник 13"/>
          <p:cNvSpPr/>
          <p:nvPr/>
        </p:nvSpPr>
        <p:spPr>
          <a:xfrm>
            <a:off x="242764" y="6179446"/>
            <a:ext cx="3112477" cy="442670"/>
          </a:xfrm>
          <a:prstGeom prst="roundRect">
            <a:avLst/>
          </a:prstGeom>
          <a:solidFill>
            <a:srgbClr val="0A259A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Above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457200" lvl="0" indent="-457200" algn="ctr"/>
            <a:r>
              <a:rPr lang="kk-KZ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бекіту</a:t>
            </a:r>
            <a:endParaRPr lang="ru-RU" altLang="ru-RU" sz="2000" b="1" dirty="0">
              <a:ln w="0"/>
              <a:solidFill>
                <a:schemeClr val="bg1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grpSp>
        <p:nvGrpSpPr>
          <p:cNvPr id="15" name="Diagram group"/>
          <p:cNvGrpSpPr>
            <a:grpSpLocks noChangeAspect="1"/>
          </p:cNvGrpSpPr>
          <p:nvPr/>
        </p:nvGrpSpPr>
        <p:grpSpPr>
          <a:xfrm rot="15791828">
            <a:off x="3529039" y="6176747"/>
            <a:ext cx="680201" cy="581254"/>
            <a:chOff x="1120555" y="2123135"/>
            <a:chExt cx="2179320" cy="2113280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isometricOffAxis2Left" zoom="95000"/>
            <a:lightRig rig="flat" dir="t"/>
          </a:scene3d>
        </p:grpSpPr>
        <p:sp>
          <p:nvSpPr>
            <p:cNvPr id="16" name="Стрелка вниз 15"/>
            <p:cNvSpPr/>
            <p:nvPr/>
          </p:nvSpPr>
          <p:spPr>
            <a:xfrm>
              <a:off x="1120555" y="2123135"/>
              <a:ext cx="2179320" cy="2113280"/>
            </a:xfrm>
            <a:prstGeom prst="downArrow">
              <a:avLst/>
            </a:prstGeom>
            <a:solidFill>
              <a:srgbClr val="66FF99"/>
            </a:solidFill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17" name="Скругленный прямоугольник 16"/>
          <p:cNvSpPr/>
          <p:nvPr/>
        </p:nvSpPr>
        <p:spPr>
          <a:xfrm>
            <a:off x="4383040" y="6121260"/>
            <a:ext cx="3018964" cy="442670"/>
          </a:xfrm>
          <a:prstGeom prst="roundRect">
            <a:avLst/>
          </a:prstGeom>
          <a:solidFill>
            <a:srgbClr val="0A259A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Above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457200" lvl="0" indent="-457200" algn="ctr"/>
            <a:r>
              <a:rPr lang="kk-KZ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атқару</a:t>
            </a:r>
            <a:endParaRPr lang="ru-RU" altLang="ru-RU" sz="2000" b="1" dirty="0">
              <a:ln w="0"/>
              <a:solidFill>
                <a:schemeClr val="bg1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grpSp>
        <p:nvGrpSpPr>
          <p:cNvPr id="18" name="Diagram group"/>
          <p:cNvGrpSpPr>
            <a:grpSpLocks noChangeAspect="1"/>
          </p:cNvGrpSpPr>
          <p:nvPr/>
        </p:nvGrpSpPr>
        <p:grpSpPr>
          <a:xfrm rot="10800000">
            <a:off x="5429022" y="5515262"/>
            <a:ext cx="615833" cy="414489"/>
            <a:chOff x="1120555" y="2123135"/>
            <a:chExt cx="2179320" cy="2113280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isometricOffAxis2Left" zoom="95000"/>
            <a:lightRig rig="flat" dir="t"/>
          </a:scene3d>
        </p:grpSpPr>
        <p:sp>
          <p:nvSpPr>
            <p:cNvPr id="19" name="Стрелка вниз 18"/>
            <p:cNvSpPr/>
            <p:nvPr/>
          </p:nvSpPr>
          <p:spPr>
            <a:xfrm>
              <a:off x="1120555" y="2123135"/>
              <a:ext cx="2179320" cy="2113280"/>
            </a:xfrm>
            <a:prstGeom prst="downArrow">
              <a:avLst/>
            </a:prstGeom>
            <a:solidFill>
              <a:srgbClr val="66FF99"/>
            </a:solidFill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20" name="Скругленный прямоугольник 19"/>
          <p:cNvSpPr/>
          <p:nvPr/>
        </p:nvSpPr>
        <p:spPr>
          <a:xfrm>
            <a:off x="4097234" y="4885843"/>
            <a:ext cx="3203997" cy="442670"/>
          </a:xfrm>
          <a:prstGeom prst="roundRect">
            <a:avLst/>
          </a:prstGeom>
          <a:solidFill>
            <a:srgbClr val="0A259A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Above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457200" lvl="0" indent="-457200" algn="ctr"/>
            <a:r>
              <a:rPr lang="ru-RU" altLang="ru-RU" sz="2000" b="1" dirty="0" err="1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нақтылау</a:t>
            </a:r>
            <a:r>
              <a:rPr lang="ru-RU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endParaRPr lang="ru-RU" altLang="ru-RU" sz="2000" b="1" dirty="0">
              <a:ln w="0"/>
              <a:solidFill>
                <a:schemeClr val="bg1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grpSp>
        <p:nvGrpSpPr>
          <p:cNvPr id="21" name="Diagram group"/>
          <p:cNvGrpSpPr>
            <a:grpSpLocks noChangeAspect="1"/>
          </p:cNvGrpSpPr>
          <p:nvPr/>
        </p:nvGrpSpPr>
        <p:grpSpPr>
          <a:xfrm rot="10800000">
            <a:off x="5317450" y="3981890"/>
            <a:ext cx="829405" cy="530269"/>
            <a:chOff x="1120555" y="2123135"/>
            <a:chExt cx="2179320" cy="2113280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isometricOffAxis2Left" zoom="95000"/>
            <a:lightRig rig="flat" dir="t"/>
          </a:scene3d>
        </p:grpSpPr>
        <p:sp>
          <p:nvSpPr>
            <p:cNvPr id="22" name="Стрелка вниз 21"/>
            <p:cNvSpPr/>
            <p:nvPr/>
          </p:nvSpPr>
          <p:spPr>
            <a:xfrm>
              <a:off x="1120555" y="2123135"/>
              <a:ext cx="2179320" cy="2113280"/>
            </a:xfrm>
            <a:prstGeom prst="downArrow">
              <a:avLst/>
            </a:prstGeom>
            <a:solidFill>
              <a:srgbClr val="66FF99"/>
            </a:solidFill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23" name="Скругленный прямоугольник 22"/>
          <p:cNvSpPr/>
          <p:nvPr/>
        </p:nvSpPr>
        <p:spPr>
          <a:xfrm>
            <a:off x="8043224" y="2623747"/>
            <a:ext cx="3816789" cy="783189"/>
          </a:xfrm>
          <a:prstGeom prst="roundRect">
            <a:avLst/>
          </a:prstGeom>
          <a:solidFill>
            <a:srgbClr val="0A259A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Above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457200" lvl="0" indent="-457200" algn="ctr"/>
            <a:r>
              <a:rPr lang="ru-RU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sz="2000" b="1" dirty="0" err="1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бухгалтерлік</a:t>
            </a:r>
            <a:r>
              <a:rPr lang="ru-RU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sz="2000" b="1" dirty="0" err="1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есепті</a:t>
            </a:r>
            <a:r>
              <a:rPr lang="ru-RU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sz="2000" b="1" dirty="0" err="1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және</a:t>
            </a:r>
            <a:r>
              <a:rPr lang="ru-RU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sz="2000" b="1" dirty="0" err="1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қаржылық</a:t>
            </a:r>
            <a:r>
              <a:rPr lang="ru-RU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sz="2000" b="1" dirty="0" err="1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есептілікті</a:t>
            </a:r>
            <a:r>
              <a:rPr lang="ru-RU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endParaRPr lang="ru-RU" altLang="ru-RU" sz="2000" b="1" dirty="0">
              <a:ln w="0"/>
              <a:solidFill>
                <a:schemeClr val="bg1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grpSp>
        <p:nvGrpSpPr>
          <p:cNvPr id="24" name="Diagram group"/>
          <p:cNvGrpSpPr>
            <a:grpSpLocks noChangeAspect="1"/>
          </p:cNvGrpSpPr>
          <p:nvPr/>
        </p:nvGrpSpPr>
        <p:grpSpPr>
          <a:xfrm rot="15727159">
            <a:off x="7246052" y="3043453"/>
            <a:ext cx="961980" cy="512280"/>
            <a:chOff x="1120555" y="2123135"/>
            <a:chExt cx="2179320" cy="2113280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isometricOffAxis2Left" zoom="95000"/>
            <a:lightRig rig="flat" dir="t"/>
          </a:scene3d>
        </p:grpSpPr>
        <p:sp>
          <p:nvSpPr>
            <p:cNvPr id="25" name="Стрелка вниз 24"/>
            <p:cNvSpPr/>
            <p:nvPr/>
          </p:nvSpPr>
          <p:spPr>
            <a:xfrm>
              <a:off x="1120555" y="2123135"/>
              <a:ext cx="2179320" cy="2113280"/>
            </a:xfrm>
            <a:prstGeom prst="downArrow">
              <a:avLst/>
            </a:prstGeom>
            <a:solidFill>
              <a:srgbClr val="66FF99"/>
            </a:solidFill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26" name="Скругленный прямоугольник 25"/>
          <p:cNvSpPr/>
          <p:nvPr/>
        </p:nvSpPr>
        <p:spPr>
          <a:xfrm>
            <a:off x="8043224" y="4197604"/>
            <a:ext cx="3735637" cy="1123707"/>
          </a:xfrm>
          <a:prstGeom prst="roundRect">
            <a:avLst/>
          </a:prstGeom>
          <a:solidFill>
            <a:srgbClr val="0A259A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Above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457200" lvl="0" indent="-457200" algn="ctr"/>
            <a:r>
              <a:rPr lang="ru-RU" altLang="ru-RU" sz="2000" b="1" dirty="0" err="1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Бюджеттік</a:t>
            </a:r>
            <a:r>
              <a:rPr lang="ru-RU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sz="2000" b="1" dirty="0" err="1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есепке</a:t>
            </a:r>
            <a:r>
              <a:rPr lang="ru-RU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sz="2000" b="1" dirty="0" err="1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алуды</a:t>
            </a:r>
            <a:r>
              <a:rPr lang="ru-RU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sz="2000" b="1" dirty="0" err="1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және</a:t>
            </a:r>
            <a:r>
              <a:rPr lang="ru-RU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sz="2000" b="1" dirty="0" err="1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бюджеттік</a:t>
            </a:r>
            <a:r>
              <a:rPr lang="ru-RU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sz="2000" b="1" dirty="0" err="1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есептілікті</a:t>
            </a:r>
            <a:r>
              <a:rPr lang="ru-RU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sz="2000" b="1" dirty="0" err="1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жүргізу</a:t>
            </a:r>
            <a:endParaRPr lang="ru-RU" altLang="ru-RU" sz="2000" b="1" dirty="0">
              <a:ln w="0"/>
              <a:solidFill>
                <a:schemeClr val="bg1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grpSp>
        <p:nvGrpSpPr>
          <p:cNvPr id="27" name="Diagram group"/>
          <p:cNvGrpSpPr>
            <a:grpSpLocks noChangeAspect="1"/>
          </p:cNvGrpSpPr>
          <p:nvPr/>
        </p:nvGrpSpPr>
        <p:grpSpPr>
          <a:xfrm>
            <a:off x="9269178" y="3621039"/>
            <a:ext cx="725214" cy="576565"/>
            <a:chOff x="1120555" y="2123135"/>
            <a:chExt cx="2179320" cy="2113280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isometricOffAxis2Left" zoom="95000"/>
            <a:lightRig rig="flat" dir="t"/>
          </a:scene3d>
        </p:grpSpPr>
        <p:sp>
          <p:nvSpPr>
            <p:cNvPr id="28" name="Стрелка вниз 27"/>
            <p:cNvSpPr/>
            <p:nvPr/>
          </p:nvSpPr>
          <p:spPr>
            <a:xfrm>
              <a:off x="1120555" y="2123135"/>
              <a:ext cx="2179320" cy="2113280"/>
            </a:xfrm>
            <a:prstGeom prst="downArrow">
              <a:avLst/>
            </a:prstGeom>
            <a:solidFill>
              <a:srgbClr val="66FF99"/>
            </a:solidFill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29" name="Скругленный прямоугольник 28"/>
          <p:cNvSpPr/>
          <p:nvPr/>
        </p:nvSpPr>
        <p:spPr>
          <a:xfrm>
            <a:off x="634155" y="3015415"/>
            <a:ext cx="3234984" cy="442670"/>
          </a:xfrm>
          <a:prstGeom prst="roundRect">
            <a:avLst/>
          </a:prstGeom>
          <a:solidFill>
            <a:srgbClr val="0A259A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Above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457200" lvl="0" indent="-457200" algn="ctr"/>
            <a:r>
              <a:rPr lang="kk-KZ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болжау</a:t>
            </a:r>
            <a:endParaRPr lang="ru-RU" altLang="ru-RU" sz="2000" b="1" dirty="0">
              <a:ln w="0"/>
              <a:solidFill>
                <a:schemeClr val="bg1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grpSp>
        <p:nvGrpSpPr>
          <p:cNvPr id="30" name="Diagram group"/>
          <p:cNvGrpSpPr>
            <a:grpSpLocks noChangeAspect="1"/>
          </p:cNvGrpSpPr>
          <p:nvPr/>
        </p:nvGrpSpPr>
        <p:grpSpPr>
          <a:xfrm>
            <a:off x="9269178" y="5475813"/>
            <a:ext cx="540000" cy="493387"/>
            <a:chOff x="1120555" y="2123135"/>
            <a:chExt cx="2179320" cy="2113280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isometricOffAxis2Left" zoom="95000"/>
            <a:lightRig rig="flat" dir="t"/>
          </a:scene3d>
        </p:grpSpPr>
        <p:sp>
          <p:nvSpPr>
            <p:cNvPr id="31" name="Стрелка вниз 30"/>
            <p:cNvSpPr/>
            <p:nvPr/>
          </p:nvSpPr>
          <p:spPr>
            <a:xfrm>
              <a:off x="1120555" y="2123135"/>
              <a:ext cx="2179320" cy="2113280"/>
            </a:xfrm>
            <a:prstGeom prst="downArrow">
              <a:avLst/>
            </a:prstGeom>
            <a:solidFill>
              <a:srgbClr val="66FF99"/>
            </a:solidFill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32" name="Скругленный прямоугольник 31"/>
          <p:cNvSpPr/>
          <p:nvPr/>
        </p:nvSpPr>
        <p:spPr>
          <a:xfrm>
            <a:off x="8148229" y="5846908"/>
            <a:ext cx="3695743" cy="783189"/>
          </a:xfrm>
          <a:prstGeom prst="roundRect">
            <a:avLst/>
          </a:prstGeom>
          <a:solidFill>
            <a:srgbClr val="0A259A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Above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457200" lvl="0" indent="-457200" algn="ctr"/>
            <a:r>
              <a:rPr lang="ru-RU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мониторинг </a:t>
            </a:r>
            <a:r>
              <a:rPr lang="ru-RU" altLang="ru-RU" sz="2000" b="1" dirty="0" err="1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және</a:t>
            </a:r>
            <a:r>
              <a:rPr lang="ru-RU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sz="2000" b="1" dirty="0" err="1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нәтижелерді</a:t>
            </a:r>
            <a:r>
              <a:rPr lang="ru-RU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sz="2000" b="1" dirty="0" err="1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бағалау</a:t>
            </a:r>
            <a:endParaRPr lang="ru-RU" altLang="ru-RU" sz="2000" b="1" dirty="0">
              <a:ln w="0"/>
              <a:solidFill>
                <a:schemeClr val="bg1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grpSp>
        <p:nvGrpSpPr>
          <p:cNvPr id="33" name="Diagram group"/>
          <p:cNvGrpSpPr>
            <a:grpSpLocks noChangeAspect="1"/>
          </p:cNvGrpSpPr>
          <p:nvPr/>
        </p:nvGrpSpPr>
        <p:grpSpPr>
          <a:xfrm>
            <a:off x="1529000" y="5821899"/>
            <a:ext cx="540000" cy="357547"/>
            <a:chOff x="1120555" y="2123135"/>
            <a:chExt cx="2179320" cy="2113280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isometricOffAxis2Left" zoom="95000"/>
            <a:lightRig rig="flat" dir="t"/>
          </a:scene3d>
        </p:grpSpPr>
        <p:sp>
          <p:nvSpPr>
            <p:cNvPr id="34" name="Стрелка вниз 33"/>
            <p:cNvSpPr/>
            <p:nvPr/>
          </p:nvSpPr>
          <p:spPr>
            <a:xfrm>
              <a:off x="1120555" y="2123135"/>
              <a:ext cx="2179320" cy="2113280"/>
            </a:xfrm>
            <a:prstGeom prst="downArrow">
              <a:avLst/>
            </a:prstGeom>
            <a:solidFill>
              <a:srgbClr val="66FF99"/>
            </a:solidFill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52" name="Скругленный прямоугольник 51"/>
          <p:cNvSpPr/>
          <p:nvPr/>
        </p:nvSpPr>
        <p:spPr>
          <a:xfrm>
            <a:off x="4149179" y="2802863"/>
            <a:ext cx="3005844" cy="783189"/>
          </a:xfrm>
          <a:prstGeom prst="roundRect">
            <a:avLst/>
          </a:prstGeom>
          <a:solidFill>
            <a:srgbClr val="0A259A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Above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457200" lvl="0" indent="-457200" algn="ctr"/>
            <a:r>
              <a:rPr lang="ru-RU" altLang="ru-RU" sz="2000" b="1" dirty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с</a:t>
            </a:r>
            <a:r>
              <a:rPr lang="ru-RU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еквестр </a:t>
            </a:r>
            <a:r>
              <a:rPr lang="ru-RU" altLang="ru-RU" sz="2000" b="1" dirty="0" err="1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және</a:t>
            </a:r>
            <a:r>
              <a:rPr lang="ru-RU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sz="2000" b="1" dirty="0" err="1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бюджетті</a:t>
            </a:r>
            <a:r>
              <a:rPr lang="ru-RU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sz="2000" b="1" dirty="0" err="1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түзету</a:t>
            </a:r>
            <a:endParaRPr lang="ru-RU" altLang="ru-RU" sz="2000" b="1" dirty="0">
              <a:ln w="0"/>
              <a:solidFill>
                <a:schemeClr val="bg1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967822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fontAlgn="ctr">
              <a:lnSpc>
                <a:spcPct val="100000"/>
              </a:lnSpc>
              <a:spcBef>
                <a:spcPts val="0"/>
              </a:spcBef>
            </a:pPr>
            <a:r>
              <a:rPr lang="kk-KZ" sz="3200" b="1" dirty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Бюджетті жоспарлаудың негізгі процедуралары</a:t>
            </a:r>
            <a:r>
              <a:rPr lang="ru-RU" sz="3200" b="1" dirty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:</a:t>
            </a:r>
            <a:br>
              <a:rPr lang="ru-RU" sz="3200" b="1" dirty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</a:br>
            <a:r>
              <a:rPr lang="ru-RU" sz="3200" b="1" dirty="0" err="1" smtClean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Бюджетті</a:t>
            </a:r>
            <a:r>
              <a:rPr lang="ru-RU" sz="3200" b="1" dirty="0" smtClean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әзірлеу</a:t>
            </a:r>
            <a:endParaRPr lang="ru-RU" sz="3200" b="1" dirty="0">
              <a:solidFill>
                <a:srgbClr val="C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5" name="Объект 3"/>
          <p:cNvSpPr>
            <a:spLocks noGrp="1"/>
          </p:cNvSpPr>
          <p:nvPr>
            <p:ph idx="1"/>
          </p:nvPr>
        </p:nvSpPr>
        <p:spPr>
          <a:xfrm>
            <a:off x="600717" y="2034666"/>
            <a:ext cx="9258529" cy="79567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Above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lvl="0" indent="0" algn="ctr">
              <a:buNone/>
            </a:pPr>
            <a:r>
              <a:rPr lang="kk-KZ" altLang="ru-RU" sz="1800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Республикалық бюджетті бюджеттік жоспарлау жөніндегі орталық уәкілетті орган  жыл сайын жоспарлы кезеңге әзірлейді</a:t>
            </a:r>
            <a:endParaRPr lang="ru-RU" altLang="ru-RU" sz="1800" b="1" dirty="0">
              <a:ln w="0"/>
              <a:solidFill>
                <a:srgbClr val="002060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09600" y="3545338"/>
            <a:ext cx="10498015" cy="102155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Above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Облыстық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бюджетті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,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республикалық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маңызы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 бар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қаланың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,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астананың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бюджеттерін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,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аудандық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 (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облыстық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маңызы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 бар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қаланың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бюджетін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мемлекеттік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жоспарлау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жөніндегі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жергілікті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уәкілетті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органдар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 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жыл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сайын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жоспарлы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кезеңге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әзірлейді</a:t>
            </a:r>
            <a:r>
              <a:rPr lang="ru-RU" altLang="ru-RU" b="1" dirty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	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885720" y="5190641"/>
            <a:ext cx="9258529" cy="102155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Above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lvl="0" algn="ctr"/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Аудандық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маңызы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 бар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қала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,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ауыл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,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кент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,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ауылдық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 округ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бюджеттерін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аудандық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маңызы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 бар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қала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,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ауыл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,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кент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,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ауылдық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 округ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әкімдерінің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аппараттары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 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жыл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сайын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жоспарлы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кезеңге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b="1" dirty="0" err="1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әзірлейді</a:t>
            </a:r>
            <a:r>
              <a:rPr lang="ru-RU" altLang="ru-RU" b="1" dirty="0" smtClean="0">
                <a:ln w="0"/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Myriad Pro Semibold"/>
              </a:rPr>
              <a:t>  </a:t>
            </a:r>
            <a:endParaRPr lang="ru-RU" altLang="ru-RU" b="1" dirty="0">
              <a:ln w="0"/>
              <a:solidFill>
                <a:srgbClr val="002060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53927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9353764" cy="1229076"/>
          </a:xfrm>
        </p:spPr>
        <p:txBody>
          <a:bodyPr>
            <a:normAutofit/>
          </a:bodyPr>
          <a:lstStyle/>
          <a:p>
            <a:pPr algn="ctr">
              <a:spcBef>
                <a:spcPts val="1000"/>
              </a:spcBef>
            </a:pPr>
            <a:r>
              <a:rPr lang="kk-KZ" sz="2000" b="1" dirty="0" smtClean="0">
                <a:ln w="0"/>
                <a:solidFill>
                  <a:srgbClr val="002060"/>
                </a:solidFill>
                <a:latin typeface="Bernard MT Condensed" panose="02050806060905020404" pitchFamily="18" charset="0"/>
                <a:ea typeface="+mn-ea"/>
                <a:cs typeface="Arial" pitchFamily="34" charset="0"/>
              </a:rPr>
              <a:t>           </a:t>
            </a:r>
            <a:r>
              <a:rPr lang="kk-KZ" sz="3200" b="1" dirty="0" smtClean="0">
                <a:ln w="0"/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Бюджетті жоспарлау процесі</a:t>
            </a:r>
            <a:r>
              <a:rPr lang="ru-RU" sz="2000" b="1" dirty="0">
                <a:ln w="0"/>
                <a:solidFill>
                  <a:srgbClr val="002060"/>
                </a:solidFill>
                <a:latin typeface="Bernard MT Condensed" panose="02050806060905020404" pitchFamily="18" charset="0"/>
                <a:ea typeface="+mn-ea"/>
                <a:cs typeface="Arial" pitchFamily="34" charset="0"/>
              </a:rPr>
              <a:t/>
            </a:r>
            <a:br>
              <a:rPr lang="ru-RU" sz="2000" b="1" dirty="0">
                <a:ln w="0"/>
                <a:solidFill>
                  <a:srgbClr val="002060"/>
                </a:solidFill>
                <a:latin typeface="Bernard MT Condensed" panose="02050806060905020404" pitchFamily="18" charset="0"/>
                <a:ea typeface="+mn-ea"/>
                <a:cs typeface="Arial" pitchFamily="34" charset="0"/>
              </a:rPr>
            </a:br>
            <a:endParaRPr lang="ru-RU" sz="2000" b="1" dirty="0">
              <a:ln w="0"/>
              <a:solidFill>
                <a:srgbClr val="002060"/>
              </a:solidFill>
              <a:latin typeface="Bernard MT Condensed" panose="02050806060905020404" pitchFamily="18" charset="0"/>
              <a:ea typeface="+mn-ea"/>
              <a:cs typeface="Arial" pitchFamily="34" charset="0"/>
            </a:endParaRPr>
          </a:p>
        </p:txBody>
      </p:sp>
      <p:sp>
        <p:nvSpPr>
          <p:cNvPr id="7" name=" 4"/>
          <p:cNvSpPr/>
          <p:nvPr/>
        </p:nvSpPr>
        <p:spPr>
          <a:xfrm>
            <a:off x="923925" y="1706642"/>
            <a:ext cx="2124542" cy="10785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6670" tIns="26670" rIns="26670" bIns="26670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Бюджет </a:t>
            </a:r>
            <a:r>
              <a:rPr lang="ru-RU" sz="1200" b="1" dirty="0" err="1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түсімдерін</a:t>
            </a:r>
            <a:r>
              <a:rPr lang="ru-RU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 айқындау </a:t>
            </a:r>
            <a:endParaRPr lang="ru-RU" sz="1200" b="1" dirty="0">
              <a:ln w="0"/>
              <a:solidFill>
                <a:srgbClr val="0A259A"/>
              </a:solidFill>
              <a:latin typeface="Bernard MT Condensed" panose="02050806060905020404" pitchFamily="18" charset="0"/>
              <a:cs typeface="Arial" pitchFamily="34" charset="0"/>
            </a:endParaRPr>
          </a:p>
        </p:txBody>
      </p:sp>
      <p:sp>
        <p:nvSpPr>
          <p:cNvPr id="8" name="Стрелка вверх 7"/>
          <p:cNvSpPr/>
          <p:nvPr/>
        </p:nvSpPr>
        <p:spPr>
          <a:xfrm rot="10800000">
            <a:off x="1850597" y="2844959"/>
            <a:ext cx="540000" cy="508841"/>
          </a:xfrm>
          <a:prstGeom prst="upArrow">
            <a:avLst/>
          </a:prstGeom>
          <a:solidFill>
            <a:srgbClr val="66CCFF"/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isometricOffAxis2Left" zoom="95000"/>
            <a:lightRig rig="flat" dir="t"/>
          </a:scene3d>
          <a:sp3d extrusionH="381000" contourW="38100" prstMaterial="matte">
            <a:contourClr>
              <a:schemeClr val="lt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 4"/>
          <p:cNvSpPr/>
          <p:nvPr/>
        </p:nvSpPr>
        <p:spPr>
          <a:xfrm>
            <a:off x="1059523" y="3447926"/>
            <a:ext cx="1853345" cy="11350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6670" tIns="26670" rIns="26670" bIns="26670" numCol="1" spcCol="1270" anchor="ctr" anchorCtr="0">
            <a:noAutofit/>
          </a:bodyPr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Бюджеттік </a:t>
            </a:r>
            <a:r>
              <a:rPr lang="ru-RU" sz="1200" b="1" dirty="0" err="1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бағдарламалар</a:t>
            </a:r>
            <a:r>
              <a:rPr lang="ru-RU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 </a:t>
            </a:r>
            <a:r>
              <a:rPr lang="ru-RU" sz="1200" b="1" dirty="0" err="1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әкімшілері</a:t>
            </a:r>
            <a:r>
              <a:rPr lang="ru-RU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 </a:t>
            </a:r>
            <a:r>
              <a:rPr lang="ru-RU" sz="1200" b="1" dirty="0" err="1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шығыстарының</a:t>
            </a:r>
            <a:r>
              <a:rPr lang="ru-RU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 </a:t>
            </a:r>
            <a:r>
              <a:rPr lang="ru-RU" sz="1200" b="1" dirty="0" err="1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лимиттерін</a:t>
            </a:r>
            <a:r>
              <a:rPr lang="ru-RU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 айқындау </a:t>
            </a:r>
            <a:r>
              <a:rPr lang="ru-RU" sz="1200" b="1" dirty="0" err="1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және</a:t>
            </a:r>
            <a:r>
              <a:rPr lang="ru-RU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 </a:t>
            </a:r>
            <a:r>
              <a:rPr lang="ru-RU" sz="1200" b="1" dirty="0" err="1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оларды</a:t>
            </a:r>
            <a:r>
              <a:rPr lang="ru-RU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 ББӘ-</a:t>
            </a:r>
            <a:r>
              <a:rPr lang="ru-RU" sz="1200" b="1" dirty="0" err="1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ге</a:t>
            </a:r>
            <a:r>
              <a:rPr lang="ru-RU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 </a:t>
            </a:r>
            <a:r>
              <a:rPr lang="ru-RU" sz="1200" b="1" dirty="0" err="1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жеткізу</a:t>
            </a:r>
            <a:endParaRPr lang="ru-RU" sz="1200" b="1" dirty="0">
              <a:ln w="0"/>
              <a:solidFill>
                <a:srgbClr val="0A259A"/>
              </a:solidFill>
              <a:latin typeface="Bernard MT Condensed" panose="02050806060905020404" pitchFamily="18" charset="0"/>
              <a:cs typeface="Arial" pitchFamily="34" charset="0"/>
            </a:endParaRPr>
          </a:p>
        </p:txBody>
      </p:sp>
      <p:sp>
        <p:nvSpPr>
          <p:cNvPr id="10" name="Стрелка вверх 9"/>
          <p:cNvSpPr/>
          <p:nvPr/>
        </p:nvSpPr>
        <p:spPr>
          <a:xfrm rot="10800000">
            <a:off x="1850596" y="4677087"/>
            <a:ext cx="540000" cy="540000"/>
          </a:xfrm>
          <a:prstGeom prst="upArrow">
            <a:avLst/>
          </a:prstGeom>
          <a:solidFill>
            <a:srgbClr val="66CCFF"/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isometricOffAxis2Left" zoom="95000"/>
            <a:lightRig rig="flat" dir="t"/>
          </a:scene3d>
          <a:sp3d extrusionH="381000" contourW="38100" prstMaterial="matte">
            <a:contourClr>
              <a:schemeClr val="lt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 4"/>
          <p:cNvSpPr/>
          <p:nvPr/>
        </p:nvSpPr>
        <p:spPr>
          <a:xfrm>
            <a:off x="816686" y="5391742"/>
            <a:ext cx="2231781" cy="1090246"/>
          </a:xfrm>
          <a:prstGeom prst="rect">
            <a:avLst/>
          </a:prstGeom>
          <a:solidFill>
            <a:srgbClr val="99CCFF"/>
          </a:solidFill>
          <a:scene3d>
            <a:camera prst="orthographicFront"/>
            <a:lightRig rig="threePt" dir="t">
              <a:rot lat="0" lon="0" rev="7500000"/>
            </a:lightRig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6670" tIns="26670" rIns="26670" bIns="26670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k-KZ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Бюджеттік бағдарламалар әкімшілерінің бюджеттік сұрау салуларды жасау және ұсынуы</a:t>
            </a:r>
            <a:endParaRPr lang="ru-RU" sz="1200" b="1" dirty="0">
              <a:ln w="0"/>
              <a:solidFill>
                <a:srgbClr val="0A259A"/>
              </a:solidFill>
              <a:latin typeface="Bernard MT Condensed" panose="02050806060905020404" pitchFamily="18" charset="0"/>
              <a:cs typeface="Arial" pitchFamily="34" charset="0"/>
            </a:endParaRPr>
          </a:p>
        </p:txBody>
      </p:sp>
      <p:sp>
        <p:nvSpPr>
          <p:cNvPr id="12" name="Стрелка вверх 11"/>
          <p:cNvSpPr/>
          <p:nvPr/>
        </p:nvSpPr>
        <p:spPr>
          <a:xfrm rot="4898040">
            <a:off x="3284188" y="5613550"/>
            <a:ext cx="479435" cy="646629"/>
          </a:xfrm>
          <a:prstGeom prst="upArrow">
            <a:avLst/>
          </a:prstGeom>
          <a:solidFill>
            <a:srgbClr val="66CCFF"/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isometricOffAxis2Left" zoom="95000"/>
            <a:lightRig rig="flat" dir="t"/>
          </a:scene3d>
          <a:sp3d extrusionH="381000" contourW="38100" prstMaterial="matte">
            <a:contourClr>
              <a:schemeClr val="lt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 4"/>
          <p:cNvSpPr/>
          <p:nvPr/>
        </p:nvSpPr>
        <p:spPr>
          <a:xfrm>
            <a:off x="3999344" y="5561083"/>
            <a:ext cx="2245514" cy="9252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6670" tIns="26670" rIns="26670" bIns="26670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err="1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Аудандық</a:t>
            </a:r>
            <a:r>
              <a:rPr lang="ru-RU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 </a:t>
            </a:r>
            <a:r>
              <a:rPr lang="ru-RU" sz="1200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(</a:t>
            </a:r>
            <a:r>
              <a:rPr lang="ru-RU" sz="1200" b="1" dirty="0" err="1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облыстық</a:t>
            </a:r>
            <a:r>
              <a:rPr lang="ru-RU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 </a:t>
            </a:r>
            <a:r>
              <a:rPr lang="ru-RU" sz="1200" b="1" dirty="0" err="1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маңызы</a:t>
            </a:r>
            <a:r>
              <a:rPr lang="ru-RU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 бар </a:t>
            </a:r>
            <a:r>
              <a:rPr lang="ru-RU" sz="1200" b="1" dirty="0" err="1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қала</a:t>
            </a:r>
            <a:r>
              <a:rPr lang="ru-RU" sz="1200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)</a:t>
            </a:r>
            <a:r>
              <a:rPr lang="ru-RU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 </a:t>
            </a:r>
            <a:r>
              <a:rPr lang="ru-RU" sz="1200" b="1" dirty="0" err="1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бюджеті</a:t>
            </a:r>
            <a:r>
              <a:rPr lang="ru-RU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 </a:t>
            </a:r>
            <a:r>
              <a:rPr lang="ru-RU" sz="1200" b="1" dirty="0" err="1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туралы</a:t>
            </a:r>
            <a:r>
              <a:rPr lang="ru-RU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 </a:t>
            </a:r>
            <a:r>
              <a:rPr lang="ru-RU" sz="1200" b="1" dirty="0" err="1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мәслихат</a:t>
            </a:r>
            <a:r>
              <a:rPr lang="ru-RU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 </a:t>
            </a:r>
            <a:r>
              <a:rPr lang="ru-RU" sz="1200" b="1" dirty="0" err="1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шешімінің</a:t>
            </a:r>
            <a:r>
              <a:rPr lang="ru-RU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 </a:t>
            </a:r>
            <a:r>
              <a:rPr lang="ru-RU" sz="1200" b="1" dirty="0" err="1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жобасын</a:t>
            </a:r>
            <a:r>
              <a:rPr lang="ru-RU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 </a:t>
            </a:r>
            <a:r>
              <a:rPr lang="ru-RU" sz="1200" b="1" dirty="0" err="1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әзірлеу</a:t>
            </a:r>
            <a:endParaRPr lang="ru-RU" sz="1200" b="1" dirty="0">
              <a:ln w="0"/>
              <a:solidFill>
                <a:srgbClr val="0A259A"/>
              </a:solidFill>
              <a:latin typeface="Bernard MT Condensed" panose="02050806060905020404" pitchFamily="18" charset="0"/>
              <a:cs typeface="Arial" pitchFamily="34" charset="0"/>
            </a:endParaRPr>
          </a:p>
        </p:txBody>
      </p:sp>
      <p:sp>
        <p:nvSpPr>
          <p:cNvPr id="14" name="Стрелка вверх 13"/>
          <p:cNvSpPr/>
          <p:nvPr/>
        </p:nvSpPr>
        <p:spPr>
          <a:xfrm>
            <a:off x="4719500" y="4988799"/>
            <a:ext cx="540000" cy="530068"/>
          </a:xfrm>
          <a:prstGeom prst="upArrow">
            <a:avLst/>
          </a:prstGeom>
          <a:solidFill>
            <a:srgbClr val="66CCFF"/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isometricOffAxis2Left" zoom="95000"/>
            <a:lightRig rig="flat" dir="t"/>
          </a:scene3d>
          <a:sp3d extrusionH="381000" contourW="38100" prstMaterial="matte">
            <a:contourClr>
              <a:schemeClr val="lt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 4"/>
          <p:cNvSpPr/>
          <p:nvPr/>
        </p:nvSpPr>
        <p:spPr>
          <a:xfrm>
            <a:off x="3999344" y="3661633"/>
            <a:ext cx="2327338" cy="1162564"/>
          </a:xfrm>
          <a:prstGeom prst="rect">
            <a:avLst/>
          </a:prstGeom>
          <a:solidFill>
            <a:srgbClr val="99CCFF"/>
          </a:solidFill>
          <a:scene3d>
            <a:camera prst="orthographicFront"/>
            <a:lightRig rig="threePt" dir="t">
              <a:rot lat="0" lon="0" rev="7500000"/>
            </a:lightRig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6670" tIns="26670" rIns="26670" bIns="26670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k-KZ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Аудандық бюджет жобасын Қоғамдық кеңес отырыснда талқылау</a:t>
            </a:r>
            <a:endParaRPr lang="ru-RU" sz="1200" b="1" dirty="0">
              <a:ln w="0"/>
              <a:solidFill>
                <a:srgbClr val="0A259A"/>
              </a:solidFill>
              <a:latin typeface="Bernard MT Condensed" panose="02050806060905020404" pitchFamily="18" charset="0"/>
              <a:cs typeface="Arial" pitchFamily="34" charset="0"/>
            </a:endParaRPr>
          </a:p>
        </p:txBody>
      </p:sp>
      <p:sp>
        <p:nvSpPr>
          <p:cNvPr id="16" name="Стрелка вверх 15"/>
          <p:cNvSpPr/>
          <p:nvPr/>
        </p:nvSpPr>
        <p:spPr>
          <a:xfrm>
            <a:off x="4719500" y="3079417"/>
            <a:ext cx="540000" cy="540000"/>
          </a:xfrm>
          <a:prstGeom prst="upArrow">
            <a:avLst/>
          </a:prstGeom>
          <a:solidFill>
            <a:srgbClr val="66CCFF"/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isometricOffAxis2Left" zoom="95000"/>
            <a:lightRig rig="flat" dir="t"/>
          </a:scene3d>
          <a:sp3d extrusionH="381000" contourW="38100" prstMaterial="matte">
            <a:contourClr>
              <a:schemeClr val="lt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 4"/>
          <p:cNvSpPr/>
          <p:nvPr/>
        </p:nvSpPr>
        <p:spPr>
          <a:xfrm>
            <a:off x="3999344" y="1706642"/>
            <a:ext cx="2327338" cy="12648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6670" tIns="26670" rIns="26670" bIns="26670" numCol="1" spcCol="1270" anchor="ctr" anchorCtr="0">
            <a:noAutofit/>
          </a:bodyPr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err="1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Аудандық</a:t>
            </a:r>
            <a:r>
              <a:rPr lang="ru-RU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 </a:t>
            </a:r>
            <a:r>
              <a:rPr lang="ru-RU" sz="1200" b="1" dirty="0" err="1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мәслихат</a:t>
            </a:r>
            <a:r>
              <a:rPr lang="ru-RU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 </a:t>
            </a:r>
            <a:r>
              <a:rPr lang="ru-RU" sz="1200" b="1" dirty="0" err="1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шешімін</a:t>
            </a:r>
            <a:r>
              <a:rPr lang="ru-RU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 «</a:t>
            </a:r>
            <a:r>
              <a:rPr lang="kk-KZ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Ашық бюджет </a:t>
            </a:r>
            <a:r>
              <a:rPr lang="ru-RU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» </a:t>
            </a:r>
            <a:r>
              <a:rPr lang="en-US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egov.kz </a:t>
            </a:r>
            <a:r>
              <a:rPr lang="ru-RU" sz="1200" b="1" dirty="0" err="1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порталында</a:t>
            </a:r>
            <a:r>
              <a:rPr lang="ru-RU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 </a:t>
            </a:r>
            <a:r>
              <a:rPr lang="ru-RU" sz="1200" b="1" dirty="0" err="1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жариялау</a:t>
            </a:r>
            <a:endParaRPr lang="ru-RU" sz="1200" b="1" dirty="0">
              <a:ln w="0"/>
              <a:solidFill>
                <a:srgbClr val="0A259A"/>
              </a:solidFill>
              <a:latin typeface="Bernard MT Condensed" panose="02050806060905020404" pitchFamily="18" charset="0"/>
              <a:cs typeface="Arial" pitchFamily="34" charset="0"/>
            </a:endParaRPr>
          </a:p>
        </p:txBody>
      </p:sp>
      <p:grpSp>
        <p:nvGrpSpPr>
          <p:cNvPr id="18" name="Diagram group"/>
          <p:cNvGrpSpPr>
            <a:grpSpLocks noChangeAspect="1"/>
          </p:cNvGrpSpPr>
          <p:nvPr/>
        </p:nvGrpSpPr>
        <p:grpSpPr>
          <a:xfrm rot="5400000">
            <a:off x="6443304" y="2100285"/>
            <a:ext cx="540000" cy="627705"/>
            <a:chOff x="3632" y="0"/>
            <a:chExt cx="2179320" cy="2113280"/>
          </a:xfrm>
          <a:scene3d>
            <a:camera prst="isometricOffAxis2Left" zoom="95000"/>
            <a:lightRig rig="flat" dir="t"/>
          </a:scene3d>
        </p:grpSpPr>
        <p:sp>
          <p:nvSpPr>
            <p:cNvPr id="19" name="Стрелка вверх 18"/>
            <p:cNvSpPr/>
            <p:nvPr/>
          </p:nvSpPr>
          <p:spPr>
            <a:xfrm>
              <a:off x="3632" y="0"/>
              <a:ext cx="2179320" cy="2113280"/>
            </a:xfrm>
            <a:prstGeom prst="upArrow">
              <a:avLst/>
            </a:prstGeom>
            <a:solidFill>
              <a:srgbClr val="66CCFF"/>
            </a:solidFill>
            <a:effectLst>
              <a:glow rad="101600">
                <a:schemeClr val="accent1">
                  <a:satMod val="175000"/>
                  <a:alpha val="40000"/>
                </a:schemeClr>
              </a:glow>
            </a:effectLst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20" name=" 4"/>
          <p:cNvSpPr/>
          <p:nvPr/>
        </p:nvSpPr>
        <p:spPr>
          <a:xfrm>
            <a:off x="7194019" y="1805346"/>
            <a:ext cx="1956424" cy="1162564"/>
          </a:xfrm>
          <a:prstGeom prst="rect">
            <a:avLst/>
          </a:prstGeom>
          <a:solidFill>
            <a:srgbClr val="99CCFF"/>
          </a:solidFill>
          <a:scene3d>
            <a:camera prst="orthographicFront"/>
            <a:lightRig rig="threePt" dir="t">
              <a:rot lat="0" lon="0" rev="7500000"/>
            </a:lightRig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6670" tIns="26670" rIns="26670" bIns="26670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k-KZ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Бюджетті бекіту бойынша ауданның мәслихат шешімі</a:t>
            </a:r>
            <a:endParaRPr lang="ru-RU" sz="1200" b="1" dirty="0">
              <a:ln w="0"/>
              <a:solidFill>
                <a:srgbClr val="0A259A"/>
              </a:solidFill>
              <a:latin typeface="Bernard MT Condensed" panose="02050806060905020404" pitchFamily="18" charset="0"/>
              <a:cs typeface="Arial" pitchFamily="34" charset="0"/>
            </a:endParaRPr>
          </a:p>
        </p:txBody>
      </p:sp>
      <p:sp>
        <p:nvSpPr>
          <p:cNvPr id="21" name="Стрелка вверх 20"/>
          <p:cNvSpPr/>
          <p:nvPr/>
        </p:nvSpPr>
        <p:spPr>
          <a:xfrm rot="10800000">
            <a:off x="8066325" y="3009192"/>
            <a:ext cx="540000" cy="540000"/>
          </a:xfrm>
          <a:prstGeom prst="upArrow">
            <a:avLst/>
          </a:prstGeom>
          <a:solidFill>
            <a:srgbClr val="66CCFF"/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isometricOffAxis2Left" zoom="95000"/>
            <a:lightRig rig="flat" dir="t"/>
          </a:scene3d>
          <a:sp3d extrusionH="381000" contourW="38100" prstMaterial="matte">
            <a:contourClr>
              <a:schemeClr val="lt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2" name=" 4"/>
          <p:cNvSpPr/>
          <p:nvPr/>
        </p:nvSpPr>
        <p:spPr>
          <a:xfrm>
            <a:off x="7194019" y="3661633"/>
            <a:ext cx="2121375" cy="92523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6670" tIns="26670" rIns="26670" bIns="26670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k-KZ" sz="1200" b="1" dirty="0" smtClean="0">
                <a:ln w="0"/>
                <a:solidFill>
                  <a:srgbClr val="0A259A"/>
                </a:solidFill>
                <a:latin typeface="Bernard MT Condensed" panose="02050806060905020404" pitchFamily="18" charset="0"/>
                <a:cs typeface="Arial" pitchFamily="34" charset="0"/>
              </a:rPr>
              <a:t>Мәслихат шешімін іске асыру туралы аудан әкімдігінің қаулысын қабылдау</a:t>
            </a:r>
            <a:endParaRPr lang="ru-RU" sz="1200" b="1" dirty="0">
              <a:ln w="0"/>
              <a:solidFill>
                <a:srgbClr val="0A259A"/>
              </a:solidFill>
              <a:latin typeface="Bernard MT Condensed" panose="02050806060905020404" pitchFamily="18" charset="0"/>
              <a:cs typeface="Arial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964" y="4944979"/>
            <a:ext cx="1864193" cy="17775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08376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 err="1" smtClean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Қазақстан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Республикасының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2026-2028 </a:t>
            </a:r>
            <a:r>
              <a:rPr lang="ru-RU" sz="2400" b="1" dirty="0" err="1" smtClean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жылдарға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арналған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әлеуметтік-экономикалық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даму </a:t>
            </a:r>
            <a:r>
              <a:rPr lang="ru-RU" sz="2400" b="1" dirty="0" err="1" smtClean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болжамы</a:t>
            </a: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339753"/>
              </p:ext>
            </p:extLst>
          </p:nvPr>
        </p:nvGraphicFramePr>
        <p:xfrm>
          <a:off x="970746" y="1534692"/>
          <a:ext cx="9663725" cy="3284314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39972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46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46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66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0539">
                  <a:extLst>
                    <a:ext uri="{9D8B030D-6E8A-4147-A177-3AD203B41FA5}">
                      <a16:colId xmlns:a16="http://schemas.microsoft.com/office/drawing/2014/main" val="871012351"/>
                    </a:ext>
                  </a:extLst>
                </a:gridCol>
              </a:tblGrid>
              <a:tr h="428596">
                <a:tc rowSpan="2"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Көрсеткіштер</a:t>
                      </a:r>
                      <a:r>
                        <a:rPr lang="ru-RU" sz="16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ru-RU" sz="1600" b="1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атауы</a:t>
                      </a:r>
                      <a:endParaRPr lang="ru-RU" sz="1600" b="1" i="0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kk-KZ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Баға</a:t>
                      </a:r>
                      <a:endParaRPr lang="ru-RU" sz="1600" b="1" i="0" u="none" strike="noStrike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2025жыл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Болжам</a:t>
                      </a:r>
                      <a:endParaRPr lang="ru-RU" sz="1600" b="1" i="0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0" marR="0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b="1" i="0" u="none" strike="noStrike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b="1" i="0" u="none" strike="noStrike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63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rgbClr val="0A259A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</a:t>
                      </a:r>
                      <a:endParaRPr lang="ru-RU" sz="1600" b="1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</a:t>
                      </a:r>
                      <a:endParaRPr lang="ru-RU" sz="1600" b="1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2027</a:t>
                      </a:r>
                      <a:endParaRPr lang="ru-RU" sz="1600" b="1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</a:t>
                      </a:r>
                      <a:endParaRPr lang="ru-RU" sz="1600" b="1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2028</a:t>
                      </a:r>
                      <a:endParaRPr lang="ru-RU" sz="1600" b="1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</a:t>
                      </a:r>
                      <a:endParaRPr lang="ru-RU" sz="1600" b="1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6212807"/>
                  </a:ext>
                </a:extLst>
              </a:tr>
              <a:tr h="330004">
                <a:tc gridSpan="5"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Әлеуметтік</a:t>
                      </a:r>
                      <a:r>
                        <a:rPr lang="ru-RU" sz="16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 сала </a:t>
                      </a:r>
                      <a:r>
                        <a:rPr lang="ru-RU" sz="1600" b="1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көрсеткіштері</a:t>
                      </a:r>
                      <a:endParaRPr lang="ru-RU" sz="1600" b="1" i="0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rgbClr val="0A259A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rgbClr val="0A259A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rgbClr val="0A259A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rgbClr val="0A259A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3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Жалақының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ең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төмен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мөлшері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теңге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85 000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85 000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85 000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85 000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2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Айлық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есептік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көрсеткіш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теңге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3 932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4 325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4 606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4 882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5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Базалық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зейнетақы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төлемінің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мөлшері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теңге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32 360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35 596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37 910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40 184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Зейнетақының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ең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төмен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мөлшері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теңге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62 771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69 049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73 538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77 951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Ең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төмен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күнкөріс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деңгейі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теңге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46 228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50 851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54 156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57 405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8059450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9007"/>
            <a:ext cx="12192000" cy="203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87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altLang="ru-RU" sz="3600" b="1" dirty="0" err="1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Жітіқара</a:t>
            </a:r>
            <a:r>
              <a:rPr lang="ru-RU" altLang="ru-RU" sz="3600" b="1" dirty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altLang="ru-RU" sz="3600" b="1" dirty="0" err="1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ауданы</a:t>
            </a:r>
            <a:r>
              <a:rPr lang="ru-RU" altLang="ru-RU" sz="3600" b="1" dirty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altLang="ru-RU" sz="3600" b="1" dirty="0" err="1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бюджетінің</a:t>
            </a:r>
            <a:r>
              <a:rPr lang="ru-RU" altLang="ru-RU" sz="3600" b="1" dirty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altLang="ru-RU" sz="3600" b="1" dirty="0" err="1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құрылымы</a:t>
            </a:r>
            <a:r>
              <a:rPr lang="ru-RU" altLang="ru-RU" sz="3200" b="1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/>
            </a:r>
            <a:br>
              <a:rPr lang="ru-RU" altLang="ru-RU" sz="3200" b="1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endParaRPr lang="ru-RU" sz="32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4690" y="1820141"/>
            <a:ext cx="3114136" cy="1328019"/>
          </a:xfrm>
          <a:prstGeom prst="roundRect">
            <a:avLst/>
          </a:prstGeom>
          <a:solidFill>
            <a:schemeClr val="accent1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kk-KZ" altLang="ru-RU" sz="2400" b="1" i="1" dirty="0" smtClean="0">
                <a:ln w="0"/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Myriad Pro Semibold"/>
              </a:rPr>
              <a:t>КІРІСТЕР</a:t>
            </a:r>
            <a:endParaRPr lang="ru-RU" altLang="ru-RU" sz="2400" b="1" i="1" dirty="0">
              <a:ln w="0"/>
              <a:solidFill>
                <a:srgbClr val="0070C0"/>
              </a:solidFill>
              <a:latin typeface="Arial" pitchFamily="34" charset="0"/>
              <a:cs typeface="Arial" pitchFamily="34" charset="0"/>
              <a:sym typeface="Myriad Pro Semibold"/>
            </a:endParaRPr>
          </a:p>
          <a:p>
            <a:pPr algn="ctr"/>
            <a:r>
              <a:rPr lang="ru-RU" altLang="ru-RU" sz="2400" b="1" i="1" dirty="0" smtClean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6 796 603,2 </a:t>
            </a:r>
            <a:r>
              <a:rPr lang="ru-RU" altLang="ru-RU" sz="2400" b="1" i="1" dirty="0" err="1" smtClean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мың</a:t>
            </a:r>
            <a:r>
              <a:rPr lang="ru-RU" altLang="ru-RU" sz="2400" b="1" i="1" dirty="0" smtClean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 теңге</a:t>
            </a:r>
            <a:endParaRPr lang="ru-RU" altLang="ru-RU" sz="2400" b="1" i="1" dirty="0">
              <a:ln w="0"/>
              <a:solidFill>
                <a:srgbClr val="C00000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864072" y="1646347"/>
            <a:ext cx="2866011" cy="1736641"/>
          </a:xfrm>
          <a:prstGeom prst="roundRect">
            <a:avLst/>
          </a:prstGeom>
          <a:solidFill>
            <a:schemeClr val="accent1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ru-RU" altLang="ru-RU" sz="2400" b="1" i="1" dirty="0" smtClean="0">
                <a:ln w="0"/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Myriad Pro Semibold"/>
              </a:rPr>
              <a:t>Таза бюджеттік кредиттеу</a:t>
            </a:r>
            <a:endParaRPr lang="ru-RU" altLang="ru-RU" sz="2400" b="1" i="1" dirty="0">
              <a:ln w="0"/>
              <a:solidFill>
                <a:srgbClr val="0070C0"/>
              </a:solidFill>
              <a:latin typeface="Arial" pitchFamily="34" charset="0"/>
              <a:cs typeface="Arial" pitchFamily="34" charset="0"/>
              <a:sym typeface="Myriad Pro Semibold"/>
            </a:endParaRPr>
          </a:p>
          <a:p>
            <a:pPr algn="ctr"/>
            <a:r>
              <a:rPr lang="ru-RU" altLang="ru-RU" sz="2400" b="1" i="1" dirty="0" smtClean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617 116,6 </a:t>
            </a:r>
            <a:r>
              <a:rPr lang="ru-RU" altLang="ru-RU" sz="2400" b="1" i="1" dirty="0" err="1" smtClean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мың</a:t>
            </a:r>
            <a:r>
              <a:rPr lang="ru-RU" altLang="ru-RU" sz="2400" b="1" i="1" dirty="0" smtClean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 теңге</a:t>
            </a:r>
            <a:endParaRPr lang="ru-RU" altLang="ru-RU" sz="2400" b="1" i="1" dirty="0">
              <a:ln w="0"/>
              <a:solidFill>
                <a:srgbClr val="C00000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220575" y="1646347"/>
            <a:ext cx="3690679" cy="1328019"/>
          </a:xfrm>
          <a:prstGeom prst="roundRect">
            <a:avLst/>
          </a:prstGeom>
          <a:solidFill>
            <a:schemeClr val="accent1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ru-RU" altLang="ru-RU" sz="2400" b="1" i="1" dirty="0" smtClean="0">
                <a:ln w="0"/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Myriad Pro Semibold"/>
              </a:rPr>
              <a:t>Бюджет </a:t>
            </a:r>
            <a:r>
              <a:rPr lang="ru-RU" altLang="ru-RU" sz="2400" b="1" i="1" dirty="0" err="1" smtClean="0">
                <a:ln w="0"/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Myriad Pro Semibold"/>
              </a:rPr>
              <a:t>тапшылығы</a:t>
            </a:r>
            <a:r>
              <a:rPr lang="ru-RU" altLang="ru-RU" sz="2400" b="1" i="1" dirty="0" smtClean="0">
                <a:ln w="0"/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Myriad Pro Semibold"/>
              </a:rPr>
              <a:t> (</a:t>
            </a:r>
            <a:r>
              <a:rPr lang="ru-RU" altLang="ru-RU" sz="2400" b="1" i="1" dirty="0" err="1" smtClean="0">
                <a:ln w="0"/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Myriad Pro Semibold"/>
              </a:rPr>
              <a:t>пофициті</a:t>
            </a:r>
            <a:r>
              <a:rPr lang="ru-RU" altLang="ru-RU" sz="2400" b="1" i="1" dirty="0" smtClean="0">
                <a:ln w="0"/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Myriad Pro Semibold"/>
              </a:rPr>
              <a:t>)</a:t>
            </a:r>
            <a:endParaRPr lang="ru-RU" altLang="ru-RU" sz="2400" b="1" i="1" dirty="0">
              <a:ln w="0"/>
              <a:solidFill>
                <a:srgbClr val="0070C0"/>
              </a:solidFill>
              <a:latin typeface="Arial" pitchFamily="34" charset="0"/>
              <a:cs typeface="Arial" pitchFamily="34" charset="0"/>
              <a:sym typeface="Myriad Pro Semibold"/>
            </a:endParaRPr>
          </a:p>
          <a:p>
            <a:pPr algn="ctr"/>
            <a:r>
              <a:rPr lang="ru-RU" altLang="ru-RU" sz="2400" b="1" i="1" dirty="0" smtClean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-1100 218,4 </a:t>
            </a:r>
            <a:r>
              <a:rPr lang="ru-RU" altLang="ru-RU" sz="2400" b="1" i="1" dirty="0" err="1" smtClean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мың</a:t>
            </a:r>
            <a:r>
              <a:rPr lang="ru-RU" altLang="ru-RU" sz="2400" b="1" i="1" dirty="0" smtClean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 теңге</a:t>
            </a:r>
            <a:endParaRPr lang="ru-RU" altLang="ru-RU" sz="2400" b="1" i="1" dirty="0">
              <a:ln w="0"/>
              <a:solidFill>
                <a:srgbClr val="C00000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09662" y="4639157"/>
            <a:ext cx="3174522" cy="1328019"/>
          </a:xfrm>
          <a:prstGeom prst="roundRect">
            <a:avLst/>
          </a:prstGeom>
          <a:solidFill>
            <a:schemeClr val="accent1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kk-KZ" altLang="ru-RU" sz="2400" b="1" i="1" dirty="0" smtClean="0">
                <a:ln w="0"/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Myriad Pro Semibold"/>
              </a:rPr>
              <a:t>ШЫҒЫНДАР</a:t>
            </a:r>
            <a:endParaRPr lang="ru-RU" altLang="ru-RU" sz="2400" b="1" i="1" dirty="0">
              <a:ln w="0"/>
              <a:solidFill>
                <a:srgbClr val="0070C0"/>
              </a:solidFill>
              <a:latin typeface="Arial" pitchFamily="34" charset="0"/>
              <a:cs typeface="Arial" pitchFamily="34" charset="0"/>
              <a:sym typeface="Myriad Pro Semibold"/>
            </a:endParaRPr>
          </a:p>
          <a:p>
            <a:pPr algn="ctr"/>
            <a:r>
              <a:rPr lang="kk-KZ" altLang="ru-RU" sz="2400" b="1" i="1" dirty="0" smtClean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7 279 705,0</a:t>
            </a:r>
            <a:endParaRPr lang="ru-RU" altLang="ru-RU" sz="2400" b="1" i="1" dirty="0" smtClean="0">
              <a:ln w="0"/>
              <a:solidFill>
                <a:srgbClr val="C00000"/>
              </a:solidFill>
              <a:latin typeface="Arial" pitchFamily="34" charset="0"/>
              <a:cs typeface="Arial" pitchFamily="34" charset="0"/>
              <a:sym typeface="Myriad Pro Semibold"/>
            </a:endParaRPr>
          </a:p>
          <a:p>
            <a:pPr algn="ctr"/>
            <a:r>
              <a:rPr lang="ru-RU" altLang="ru-RU" sz="2400" b="1" i="1" dirty="0" err="1" smtClean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мың</a:t>
            </a:r>
            <a:r>
              <a:rPr lang="ru-RU" altLang="ru-RU" sz="2400" b="1" i="1" dirty="0" smtClean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 теңге</a:t>
            </a:r>
            <a:endParaRPr lang="ru-RU" altLang="ru-RU" sz="2400" b="1" i="1" dirty="0">
              <a:ln w="0"/>
              <a:solidFill>
                <a:srgbClr val="C00000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864072" y="3888586"/>
            <a:ext cx="2866011" cy="2553886"/>
          </a:xfrm>
          <a:prstGeom prst="roundRect">
            <a:avLst/>
          </a:prstGeom>
          <a:solidFill>
            <a:schemeClr val="accent1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ru-RU" altLang="ru-RU" sz="2400" b="1" i="1" dirty="0" smtClean="0">
                <a:ln w="0"/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Myriad Pro Semibold"/>
              </a:rPr>
              <a:t>Қаржы активтерімен операциялар бойынша сальдо</a:t>
            </a:r>
            <a:endParaRPr lang="ru-RU" altLang="ru-RU" sz="2400" b="1" i="1" dirty="0">
              <a:ln w="0"/>
              <a:solidFill>
                <a:srgbClr val="0070C0"/>
              </a:solidFill>
              <a:latin typeface="Arial" pitchFamily="34" charset="0"/>
              <a:cs typeface="Arial" pitchFamily="34" charset="0"/>
              <a:sym typeface="Myriad Pro Semibold"/>
            </a:endParaRPr>
          </a:p>
          <a:p>
            <a:pPr algn="ctr"/>
            <a:r>
              <a:rPr lang="ru-RU" altLang="ru-RU" sz="2400" b="1" i="1" dirty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0</a:t>
            </a:r>
            <a:r>
              <a:rPr lang="ru-RU" altLang="ru-RU" sz="2400" b="1" i="1" dirty="0" smtClean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,0 </a:t>
            </a:r>
            <a:r>
              <a:rPr lang="ru-RU" altLang="ru-RU" sz="2400" b="1" i="1" dirty="0" err="1" smtClean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мың</a:t>
            </a:r>
            <a:r>
              <a:rPr lang="ru-RU" altLang="ru-RU" sz="2400" b="1" i="1" dirty="0" smtClean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 теңге</a:t>
            </a:r>
            <a:endParaRPr lang="ru-RU" altLang="ru-RU" sz="2400" b="1" i="1" dirty="0">
              <a:ln w="0"/>
              <a:solidFill>
                <a:srgbClr val="C00000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730083" y="4105353"/>
            <a:ext cx="4545705" cy="1736641"/>
          </a:xfrm>
          <a:prstGeom prst="roundRect">
            <a:avLst/>
          </a:prstGeom>
          <a:solidFill>
            <a:schemeClr val="accent1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38100" dist="23000" dir="5400000" rotWithShape="0">
              <a:srgbClr val="000000">
                <a:alpha val="35000"/>
              </a:srgbClr>
            </a:outerShdw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ru-RU" altLang="ru-RU" sz="2400" b="1" i="1" dirty="0" smtClean="0">
                <a:ln w="0"/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Myriad Pro Semibold"/>
              </a:rPr>
              <a:t>Бюджет тапшылығын қаржыландыру (</a:t>
            </a:r>
            <a:r>
              <a:rPr lang="ru-RU" altLang="ru-RU" sz="2400" b="1" i="1" dirty="0" err="1" smtClean="0">
                <a:ln w="0"/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Myriad Pro Semibold"/>
              </a:rPr>
              <a:t>профицитін</a:t>
            </a:r>
            <a:r>
              <a:rPr lang="ru-RU" altLang="ru-RU" sz="2400" b="1" i="1" dirty="0" smtClean="0">
                <a:ln w="0"/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sz="2400" b="1" i="1" dirty="0" err="1" smtClean="0">
                <a:ln w="0"/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Myriad Pro Semibold"/>
              </a:rPr>
              <a:t>пайдалану</a:t>
            </a:r>
            <a:r>
              <a:rPr lang="ru-RU" altLang="ru-RU" sz="2400" b="1" i="1" dirty="0" smtClean="0">
                <a:ln w="0"/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Myriad Pro Semibold"/>
              </a:rPr>
              <a:t>)</a:t>
            </a:r>
          </a:p>
          <a:p>
            <a:pPr algn="ctr"/>
            <a:r>
              <a:rPr lang="ru-RU" altLang="ru-RU" sz="2400" b="1" i="1" dirty="0" smtClean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1100 218,4 </a:t>
            </a:r>
            <a:r>
              <a:rPr lang="ru-RU" altLang="ru-RU" sz="2400" b="1" i="1" dirty="0" err="1" smtClean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мың</a:t>
            </a:r>
            <a:r>
              <a:rPr lang="ru-RU" altLang="ru-RU" sz="2400" b="1" i="1" dirty="0" smtClean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sz="2400" b="1" i="1" dirty="0" err="1" smtClean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Myriad Pro Semibold"/>
              </a:rPr>
              <a:t>теңге</a:t>
            </a:r>
            <a:endParaRPr lang="ru-RU" altLang="ru-RU" sz="2400" b="1" i="1" dirty="0">
              <a:ln w="0"/>
              <a:solidFill>
                <a:srgbClr val="C00000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899" y="2070010"/>
            <a:ext cx="1562101" cy="350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281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8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Аудандық</a:t>
            </a:r>
            <a:r>
              <a:rPr lang="ru-RU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бюджеттің</a:t>
            </a:r>
            <a:r>
              <a:rPr lang="ru-RU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түсімдері</a:t>
            </a:r>
            <a:r>
              <a:rPr lang="ru-RU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млн.теңге</a:t>
            </a:r>
            <a:endParaRPr lang="ru-RU" sz="2800" dirty="0">
              <a:solidFill>
                <a:srgbClr val="C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0006394"/>
              </p:ext>
            </p:extLst>
          </p:nvPr>
        </p:nvGraphicFramePr>
        <p:xfrm>
          <a:off x="2103120" y="1554479"/>
          <a:ext cx="8549640" cy="3059022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4454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07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0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39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28362"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Көрсеткіштер</a:t>
                      </a:r>
                      <a:r>
                        <a:rPr lang="ru-RU" sz="16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ru-RU" sz="1600" b="1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атауы</a:t>
                      </a:r>
                      <a:endParaRPr lang="ru-RU" sz="1600" b="1" i="0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b="1" i="0" u="none" strike="noStrike" kern="1200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b="1" i="0" u="none" strike="noStrike" kern="1200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1600" b="1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</a:t>
                      </a:r>
                      <a:endParaRPr lang="ru-RU" sz="1600" b="1" i="0" u="none" strike="noStrike" kern="1200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b="1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b="1" i="0" u="none" strike="noStrike" kern="1200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b="1" i="0" u="none" strike="noStrike" kern="1200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2027 </a:t>
                      </a:r>
                      <a:r>
                        <a:rPr lang="ru-RU" sz="1600" b="1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</a:t>
                      </a:r>
                      <a:endParaRPr lang="ru-RU" sz="1600" b="1" i="0" u="none" strike="noStrike" kern="1200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b="1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b="1" i="0" u="none" strike="noStrike" kern="1200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2028 </a:t>
                      </a:r>
                      <a:r>
                        <a:rPr lang="ru-RU" sz="1600" b="1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</a:t>
                      </a:r>
                      <a:endParaRPr lang="ru-RU" sz="1600" b="1" i="0" u="none" strike="noStrike" kern="1200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9298">
                <a:tc>
                  <a:txBody>
                    <a:bodyPr/>
                    <a:lstStyle/>
                    <a:p>
                      <a:pPr marL="0" marR="19050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Түсімдер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kk-KZ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6 796,6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kk-KZ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8 679,6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kk-KZ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10 694,9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7705">
                <a:tc>
                  <a:txBody>
                    <a:bodyPr/>
                    <a:lstStyle/>
                    <a:p>
                      <a:pPr marL="0" marR="19050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Салықтық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түсімдер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3 746,9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4 223,2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4 821,6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6612">
                <a:tc>
                  <a:txBody>
                    <a:bodyPr/>
                    <a:lstStyle/>
                    <a:p>
                      <a:pPr marL="0" marR="19050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Салықтық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емес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түсімдер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kk-KZ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69,3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70,0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ru-RU" sz="1600" b="0" i="0" u="none" strike="noStrike" kern="1200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70,5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8739">
                <a:tc>
                  <a:txBody>
                    <a:bodyPr/>
                    <a:lstStyle/>
                    <a:p>
                      <a:pPr marL="0" marR="19050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Негізгі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капиталды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сатудан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түсетін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түсімдер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112,4</a:t>
                      </a:r>
                      <a:endParaRPr lang="kk-KZ" sz="1600" b="0" i="0" u="none" strike="noStrike" kern="1200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13,0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13,7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8306">
                <a:tc>
                  <a:txBody>
                    <a:bodyPr/>
                    <a:lstStyle/>
                    <a:p>
                      <a:pPr marL="0" marR="19050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Трансферттердің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түсімдері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2 868,0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4 373,4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5 789,1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54771"/>
            <a:ext cx="12192000" cy="2206205"/>
          </a:xfrm>
          <a:prstGeom prst="rect">
            <a:avLst/>
          </a:prstGeom>
        </p:spPr>
      </p:pic>
      <p:pic>
        <p:nvPicPr>
          <p:cNvPr id="7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0488" y="0"/>
            <a:ext cx="2022632" cy="311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549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32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Жітіқара</a:t>
            </a:r>
            <a:r>
              <a:rPr lang="ru-RU" sz="3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ауданы</a:t>
            </a:r>
            <a:r>
              <a:rPr lang="ru-RU" sz="3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бюджетінің</a:t>
            </a:r>
            <a:r>
              <a:rPr lang="ru-RU" sz="3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2026 </a:t>
            </a:r>
            <a:r>
              <a:rPr lang="ru-RU" sz="32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sz="3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түсімдері</a:t>
            </a:r>
            <a:r>
              <a:rPr lang="ru-RU" sz="3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млн. </a:t>
            </a:r>
            <a:r>
              <a:rPr lang="ru-RU" sz="32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3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3144040"/>
              </p:ext>
            </p:extLst>
          </p:nvPr>
        </p:nvGraphicFramePr>
        <p:xfrm>
          <a:off x="1004455" y="1549372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88768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2026-2028 </a:t>
            </a:r>
            <a:r>
              <a:rPr lang="ru-RU" sz="32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жылдарға</a:t>
            </a:r>
            <a:r>
              <a:rPr lang="ru-RU" sz="3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3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аудан</a:t>
            </a:r>
            <a:r>
              <a:rPr lang="ru-RU" sz="3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бюджетінің</a:t>
            </a:r>
            <a:r>
              <a:rPr lang="ru-RU" sz="3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меншік</a:t>
            </a:r>
            <a:r>
              <a:rPr lang="ru-RU" sz="3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кірістері</a:t>
            </a:r>
            <a:endParaRPr lang="ru-RU" sz="3200" dirty="0">
              <a:solidFill>
                <a:srgbClr val="C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0964180"/>
              </p:ext>
            </p:extLst>
          </p:nvPr>
        </p:nvGraphicFramePr>
        <p:xfrm>
          <a:off x="1304961" y="1857376"/>
          <a:ext cx="9278470" cy="3772213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4401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26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78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63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08797"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АТАУЫ</a:t>
                      </a:r>
                      <a:endParaRPr lang="ru-RU" sz="1600" b="1" i="0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1600" b="1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</a:t>
                      </a:r>
                      <a:endParaRPr lang="ru-RU" sz="1600" b="1" i="0" u="none" strike="noStrike" kern="1200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(млн.тг.)</a:t>
                      </a:r>
                      <a:endParaRPr lang="ru-RU" sz="1600" b="1" i="0" u="none" strike="noStrike" kern="1200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b="1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2027жыл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(млн.тг.)</a:t>
                      </a:r>
                      <a:endParaRPr lang="ru-RU" sz="1600" b="1" i="0" u="none" strike="noStrike" kern="1200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b="1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2028 </a:t>
                      </a:r>
                      <a:r>
                        <a:rPr lang="ru-RU" sz="1600" b="1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</a:t>
                      </a:r>
                      <a:endParaRPr lang="ru-RU" sz="1600" b="1" i="0" u="none" strike="noStrike" kern="1200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(млн.тг.)</a:t>
                      </a:r>
                      <a:endParaRPr lang="ru-RU" sz="1600" b="1" i="0" u="none" strike="noStrike" kern="1200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b="1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5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Меншік</a:t>
                      </a:r>
                      <a:r>
                        <a:rPr lang="ru-RU" sz="1600" b="1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ru-RU" sz="1600" b="1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кірістері</a:t>
                      </a:r>
                      <a:endParaRPr lang="ru-RU" sz="1600" b="1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b="1" i="0" u="none" strike="noStrike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3 929,3</a:t>
                      </a:r>
                      <a:endParaRPr lang="ru-RU" sz="1600" b="1" i="0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b="1" i="0" u="none" strike="noStrike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4 306,1</a:t>
                      </a:r>
                      <a:endParaRPr lang="ru-RU" sz="1600" b="1" i="0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600" b="1" i="0" u="none" strike="noStrike" cap="none" spc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4 905,8</a:t>
                      </a:r>
                      <a:endParaRPr lang="ru-RU" sz="1600" b="1" i="0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584">
                <a:tc>
                  <a:txBody>
                    <a:bodyPr/>
                    <a:lstStyle/>
                    <a:p>
                      <a:pPr marR="190500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Салықтық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түсімдер,о.і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.: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3 746,9</a:t>
                      </a:r>
                      <a:endParaRPr lang="ru-RU" sz="1600" b="0" i="0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4 223,1</a:t>
                      </a:r>
                      <a:endParaRPr lang="ru-RU" sz="1600" b="0" i="0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4 821,6</a:t>
                      </a:r>
                      <a:endParaRPr lang="ru-RU" sz="1600" b="0" i="0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546">
                <a:tc>
                  <a:txBody>
                    <a:bodyPr/>
                    <a:lstStyle/>
                    <a:p>
                      <a:pPr marR="190500">
                        <a:spcAft>
                          <a:spcPts val="0"/>
                        </a:spcAft>
                      </a:pPr>
                      <a:r>
                        <a:rPr lang="ru-RU" sz="1600" b="0" i="1" u="none" strike="noStrike" kern="1200" cap="none" spc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</a:t>
                      </a:r>
                      <a:r>
                        <a:rPr lang="ru-RU" sz="1600" b="0" i="1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Жеке </a:t>
                      </a:r>
                      <a:r>
                        <a:rPr lang="ru-RU" sz="1600" b="0" i="1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табыс</a:t>
                      </a:r>
                      <a:r>
                        <a:rPr lang="ru-RU" sz="1600" b="0" i="1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1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салығы</a:t>
                      </a:r>
                      <a:endParaRPr lang="ru-RU" sz="1600" b="0" i="1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600" b="0" i="1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2 760,2</a:t>
                      </a:r>
                      <a:endParaRPr lang="ru-RU" sz="1600" b="0" i="1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1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3 025,0</a:t>
                      </a:r>
                      <a:endParaRPr lang="ru-RU" sz="1600" b="0" i="1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1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3 549,0</a:t>
                      </a:r>
                      <a:endParaRPr lang="ru-RU" sz="1600" b="0" i="1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4554">
                <a:tc>
                  <a:txBody>
                    <a:bodyPr/>
                    <a:lstStyle/>
                    <a:p>
                      <a:pPr marR="190500">
                        <a:spcAft>
                          <a:spcPts val="0"/>
                        </a:spcAft>
                      </a:pPr>
                      <a:r>
                        <a:rPr lang="ru-RU" sz="1600" b="0" i="1" u="none" strike="noStrike" kern="1200" cap="none" spc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</a:t>
                      </a:r>
                      <a:r>
                        <a:rPr lang="ru-RU" sz="1600" b="0" i="1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Әлеуметтік</a:t>
                      </a:r>
                      <a:r>
                        <a:rPr lang="ru-RU" sz="1600" b="0" i="1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1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салық</a:t>
                      </a:r>
                      <a:endParaRPr lang="ru-RU" sz="1600" b="0" i="1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1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0,0</a:t>
                      </a:r>
                      <a:endParaRPr lang="ru-RU" sz="1600" b="0" i="1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1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0,0</a:t>
                      </a:r>
                      <a:endParaRPr lang="ru-RU" sz="1600" b="0" i="1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1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0,0</a:t>
                      </a:r>
                      <a:endParaRPr lang="ru-RU" sz="1600" b="0" i="1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449">
                <a:tc>
                  <a:txBody>
                    <a:bodyPr/>
                    <a:lstStyle/>
                    <a:p>
                      <a:pPr marR="190500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Салықтық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емес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түсімдер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6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69,3</a:t>
                      </a:r>
                      <a:endParaRPr lang="ru-RU" sz="1600" b="0" i="0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70,0</a:t>
                      </a:r>
                      <a:endParaRPr lang="ru-RU" sz="1600" b="0" i="0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70,5</a:t>
                      </a:r>
                      <a:endParaRPr lang="ru-RU" sz="1600" b="0" i="0" u="none" strike="noStrike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3026">
                <a:tc>
                  <a:txBody>
                    <a:bodyPr/>
                    <a:lstStyle/>
                    <a:p>
                      <a:pPr marR="190500"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Негізгі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капиталды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сатудан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түсетін</a:t>
                      </a: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i="0" u="none" strike="noStrike" kern="1200" cap="none" spc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түсімдер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112,4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13,0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13,7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699667"/>
                  </a:ext>
                </a:extLst>
              </a:tr>
              <a:tr h="413026">
                <a:tc>
                  <a:txBody>
                    <a:bodyPr/>
                    <a:lstStyle/>
                    <a:p>
                      <a:pPr marR="190500">
                        <a:spcAft>
                          <a:spcPts val="0"/>
                        </a:spcAft>
                      </a:pPr>
                      <a:r>
                        <a:rPr lang="kk-KZ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Аудандық бюджеттен берілген трансферттерді қайтару 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0,7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6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endParaRPr lang="ru-RU" sz="16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2700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2975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ru-RU" altLang="ru-RU" sz="18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Шығыс</a:t>
            </a:r>
            <a:r>
              <a:rPr lang="ru-RU" altLang="ru-RU" sz="1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8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бөлігі</a:t>
            </a:r>
            <a:r>
              <a:rPr lang="ru-RU" altLang="ru-RU" sz="1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/>
            </a:r>
            <a:br>
              <a:rPr lang="ru-RU" altLang="ru-RU" sz="1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</a:br>
            <a:r>
              <a:rPr lang="ru-RU" altLang="ru-RU" sz="18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Жітіқара</a:t>
            </a:r>
            <a:r>
              <a:rPr lang="ru-RU" altLang="ru-RU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8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ауданының</a:t>
            </a:r>
            <a:r>
              <a:rPr lang="ru-RU" altLang="ru-RU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 2026 </a:t>
            </a:r>
            <a:r>
              <a:rPr lang="ru-RU" altLang="ru-RU" sz="18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жылға</a:t>
            </a:r>
            <a:r>
              <a:rPr lang="ru-RU" altLang="ru-RU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8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арналған</a:t>
            </a:r>
            <a:r>
              <a:rPr lang="ru-RU" altLang="ru-RU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8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нақтыланған</a:t>
            </a:r>
            <a:r>
              <a:rPr lang="ru-RU" altLang="ru-RU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8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бюджеті</a:t>
            </a:r>
            <a:r>
              <a:rPr lang="ru-RU" altLang="ru-RU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 7 279,7 </a:t>
            </a:r>
            <a:r>
              <a:rPr lang="ru-RU" alt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млн. </a:t>
            </a:r>
            <a:r>
              <a:rPr lang="ru-RU" altLang="ru-RU" sz="18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теңгені</a:t>
            </a:r>
            <a:r>
              <a:rPr lang="ru-RU" altLang="ru-RU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8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құрайды</a:t>
            </a:r>
            <a:r>
              <a:rPr lang="ru-RU" altLang="ru-RU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.</a:t>
            </a:r>
            <a:endParaRPr lang="ru-RU" sz="1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4053760"/>
              </p:ext>
            </p:extLst>
          </p:nvPr>
        </p:nvGraphicFramePr>
        <p:xfrm>
          <a:off x="1398710" y="1451133"/>
          <a:ext cx="8590082" cy="3894981"/>
        </p:xfrm>
        <a:graphic>
          <a:graphicData uri="http://schemas.openxmlformats.org/drawingml/2006/table">
            <a:tbl>
              <a:tblPr/>
              <a:tblGrid>
                <a:gridCol w="430090">
                  <a:extLst>
                    <a:ext uri="{9D8B030D-6E8A-4147-A177-3AD203B41FA5}">
                      <a16:colId xmlns:a16="http://schemas.microsoft.com/office/drawing/2014/main" val="2291017729"/>
                    </a:ext>
                  </a:extLst>
                </a:gridCol>
                <a:gridCol w="4672031">
                  <a:extLst>
                    <a:ext uri="{9D8B030D-6E8A-4147-A177-3AD203B41FA5}">
                      <a16:colId xmlns:a16="http://schemas.microsoft.com/office/drawing/2014/main" val="1918044638"/>
                    </a:ext>
                  </a:extLst>
                </a:gridCol>
                <a:gridCol w="1123699">
                  <a:extLst>
                    <a:ext uri="{9D8B030D-6E8A-4147-A177-3AD203B41FA5}">
                      <a16:colId xmlns:a16="http://schemas.microsoft.com/office/drawing/2014/main" val="2695603868"/>
                    </a:ext>
                  </a:extLst>
                </a:gridCol>
                <a:gridCol w="1141679">
                  <a:extLst>
                    <a:ext uri="{9D8B030D-6E8A-4147-A177-3AD203B41FA5}">
                      <a16:colId xmlns:a16="http://schemas.microsoft.com/office/drawing/2014/main" val="1938990846"/>
                    </a:ext>
                  </a:extLst>
                </a:gridCol>
                <a:gridCol w="1222583">
                  <a:extLst>
                    <a:ext uri="{9D8B030D-6E8A-4147-A177-3AD203B41FA5}">
                      <a16:colId xmlns:a16="http://schemas.microsoft.com/office/drawing/2014/main" val="3038053363"/>
                    </a:ext>
                  </a:extLst>
                </a:gridCol>
              </a:tblGrid>
              <a:tr h="3842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ФТ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776" marR="6776" marT="677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Атауы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1" i="0" u="none" strike="noStrike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12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1" u="none" strike="noStrike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</a:t>
                      </a:r>
                      <a:r>
                        <a:rPr lang="ru-RU" sz="12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2028 </a:t>
                      </a:r>
                      <a:r>
                        <a:rPr lang="ru-RU" sz="12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383268"/>
                  </a:ext>
                </a:extLst>
              </a:tr>
              <a:tr h="1780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ШЫҒЫСТАР-</a:t>
                      </a:r>
                      <a:r>
                        <a:rPr lang="ru-RU" sz="14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7 279,7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kk-KZ" sz="12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808,4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kk-KZ" sz="12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823,8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0677978"/>
                  </a:ext>
                </a:extLst>
              </a:tr>
              <a:tr h="18351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Жалпы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сипаттағы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көрсетілетін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қызметтер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736,8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760,4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537,4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5007001"/>
                  </a:ext>
                </a:extLst>
              </a:tr>
              <a:tr h="1787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Қорғаныс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4534637"/>
                  </a:ext>
                </a:extLst>
              </a:tr>
              <a:tr h="51333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Қоғамдық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тәртіп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қауіпсіздік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құқықтық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сот,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baseline="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қылмыстық-атқару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baseline="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қызметі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3427544"/>
                  </a:ext>
                </a:extLst>
              </a:tr>
              <a:tr h="1787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Әлеуметтік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көмек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baseline="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baseline="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әлеуметтік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baseline="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қамсыздандыру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779,3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717,9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740,1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876572"/>
                  </a:ext>
                </a:extLst>
              </a:tr>
              <a:tr h="1787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Тұрғын</a:t>
                      </a:r>
                      <a:r>
                        <a:rPr lang="kk-KZ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үй-коммуналдық шаруашылық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kk-KZ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817</a:t>
                      </a:r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kk-KZ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038,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0957987"/>
                  </a:ext>
                </a:extLst>
              </a:tr>
              <a:tr h="2224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Мәдениет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спорт, туризм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ақпараттық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кеңістік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815,4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734,2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749,9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5871666"/>
                  </a:ext>
                </a:extLst>
              </a:tr>
              <a:tr h="1787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Жылу-энергетикалық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кешені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қойнауын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пайдалану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366,4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1430693"/>
                  </a:ext>
                </a:extLst>
              </a:tr>
              <a:tr h="5363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Ауыл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су,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орман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балық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шаруашылығы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ерекше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қорғалатын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табиғи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аумақтар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қоршаған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ортаны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жануарлар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baseline="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дүниесін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baseline="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қорғау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00" b="0" i="0" u="none" strike="noStrike" baseline="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baseline="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қатынастары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490,8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601,7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8858440"/>
                  </a:ext>
                </a:extLst>
              </a:tr>
              <a:tr h="3596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Өнеркәсіп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сәулет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құрылысы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құрылыс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қызметі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0745824"/>
                  </a:ext>
                </a:extLst>
              </a:tr>
              <a:tr h="1787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Көлік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коммуникация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844,0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kk-KZ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324</a:t>
                      </a:r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3 615,0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5093246"/>
                  </a:ext>
                </a:extLst>
              </a:tr>
              <a:tr h="1787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Басқалар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64,6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5189186"/>
                  </a:ext>
                </a:extLst>
              </a:tr>
              <a:tr h="1787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Борышқа</a:t>
                      </a:r>
                      <a:r>
                        <a:rPr lang="kk-KZ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қызмет көрсету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2265996"/>
                  </a:ext>
                </a:extLst>
              </a:tr>
              <a:tr h="11953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Трансферттер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1 485,1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1 893,4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2 394,3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1828001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368" y="5454681"/>
            <a:ext cx="1070647" cy="135314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  <p:pic>
        <p:nvPicPr>
          <p:cNvPr id="7" name="Рисунок 6" descr="inde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87613" y="5393904"/>
            <a:ext cx="1220427" cy="1464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2482" y="5454681"/>
            <a:ext cx="1544376" cy="135314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4D95AA8-CA2E-4095-AE5B-C7613495D3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396" y="5393904"/>
            <a:ext cx="1952328" cy="141392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845" y="5454681"/>
            <a:ext cx="1767155" cy="125341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89792" y="5454681"/>
            <a:ext cx="1935053" cy="135314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6858" y="5454682"/>
            <a:ext cx="1730373" cy="140332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564" y="5454681"/>
            <a:ext cx="1321805" cy="1353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71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784412" y="43518"/>
            <a:ext cx="10515600" cy="751498"/>
          </a:xfrm>
        </p:spPr>
        <p:txBody>
          <a:bodyPr>
            <a:noAutofit/>
          </a:bodyPr>
          <a:lstStyle/>
          <a:p>
            <a:pPr algn="ctr"/>
            <a:r>
              <a:rPr lang="x-none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x-none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 </a:t>
            </a:r>
            <a:r>
              <a:rPr lang="kk-KZ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жылы Жітіқара ауданы бюджетінің қаражаттарын шығындаудың негізгі бағыттары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млн. </a:t>
            </a:r>
            <a:r>
              <a:rPr lang="ru-RU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r>
              <a:rPr lang="x-none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/>
          <a:srcRect l="27716" r="9762"/>
          <a:stretch/>
        </p:blipFill>
        <p:spPr>
          <a:xfrm>
            <a:off x="10787248" y="4702138"/>
            <a:ext cx="1510602" cy="1325507"/>
          </a:xfrm>
          <a:prstGeom prst="rect">
            <a:avLst/>
          </a:prstGeom>
        </p:spPr>
      </p:pic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65200561"/>
              </p:ext>
            </p:extLst>
          </p:nvPr>
        </p:nvGraphicFramePr>
        <p:xfrm>
          <a:off x="268300" y="1020164"/>
          <a:ext cx="10687624" cy="5704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159849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81024" y="267261"/>
            <a:ext cx="10515600" cy="415925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Әлеуметтік</a:t>
            </a:r>
            <a:r>
              <a:rPr lang="ru-RU" alt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блок </a:t>
            </a:r>
            <a:r>
              <a:rPr lang="ru-RU" altLang="ru-RU" sz="24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(</a:t>
            </a:r>
            <a:r>
              <a:rPr lang="ru-RU" altLang="ru-RU" sz="2400" b="1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әлеуметтік</a:t>
            </a:r>
            <a:r>
              <a:rPr lang="ru-RU" altLang="ru-RU" sz="24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 сала)</a:t>
            </a:r>
            <a:endParaRPr lang="ru-RU" sz="24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95375" y="714150"/>
            <a:ext cx="10001249" cy="2629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90500" indent="449580" algn="just">
              <a:lnSpc>
                <a:spcPct val="115000"/>
              </a:lnSpc>
              <a:tabLst>
                <a:tab pos="90170" algn="l"/>
              </a:tabLst>
            </a:pPr>
            <a:r>
              <a:rPr lang="x-none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Әлеуметтік салада азаматтардың әл-ауқатын арттыруға бағытталған бұрын қабылданған барлық әлеуметтік міндеттемелерді орындау негізгі басымдық болып табылады.</a:t>
            </a:r>
            <a:r>
              <a:rPr lang="kk-KZ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Әлеуметтік қолдау және Қазақстанның барлық азаматтарының өмір сапасы мен деңгейін жақсарту – біздің мемлекетіміздің саясатындағы аса маңызды міндет.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190500" marR="190500"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	 	</a:t>
            </a:r>
            <a:r>
              <a:rPr lang="kk-KZ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Әлеуметтік блокка шығындар 2 қызметтік топты құрайды</a:t>
            </a:r>
            <a:r>
              <a:rPr lang="x-none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sz="2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R="190500">
              <a:lnSpc>
                <a:spcPct val="115000"/>
              </a:lnSpc>
              <a:spcAft>
                <a:spcPts val="0"/>
              </a:spcAft>
              <a:tabLst>
                <a:tab pos="90170" algn="l"/>
              </a:tabLs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kk-KZ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Әлеуметтік </a:t>
            </a:r>
            <a:r>
              <a:rPr lang="kk-KZ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қамсыздандыру және әлеуметтік көмек</a:t>
            </a:r>
            <a:r>
              <a:rPr lang="x-none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;</a:t>
            </a:r>
            <a:endParaRPr lang="ru-RU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R="190500" indent="170180">
              <a:lnSpc>
                <a:spcPct val="115000"/>
              </a:lnSpc>
              <a:spcAft>
                <a:spcPts val="0"/>
              </a:spcAft>
              <a:tabLst>
                <a:tab pos="90170" algn="l"/>
              </a:tabLst>
            </a:pPr>
            <a:r>
              <a:rPr lang="kk-KZ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Мәдениет, спорт, туризм және ақпараттық кеңістік.</a:t>
            </a:r>
            <a:endParaRPr lang="ru-RU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657380" y="3347363"/>
            <a:ext cx="8982074" cy="446272"/>
          </a:xfrm>
          <a:prstGeom prst="rect">
            <a:avLst/>
          </a:prstGeom>
          <a:noFill/>
          <a:ln w="25400" cap="flat" cmpd="sng" algn="ctr">
            <a:noFill/>
            <a:prstDash val="solid"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45718" tIns="45718" rIns="45718" bIns="45718" anchor="ctr">
            <a:spAutoFit/>
          </a:bodyPr>
          <a:lstStyle/>
          <a:p>
            <a:pPr algn="ctr">
              <a:lnSpc>
                <a:spcPct val="115000"/>
              </a:lnSpc>
              <a:tabLst>
                <a:tab pos="90170" algn="l"/>
              </a:tabLst>
            </a:pPr>
            <a:r>
              <a:rPr lang="ru-RU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Әлеуметтік</a:t>
            </a:r>
            <a:r>
              <a:rPr lang="ru-RU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көмек</a:t>
            </a:r>
            <a:r>
              <a:rPr lang="ru-RU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және</a:t>
            </a:r>
            <a:r>
              <a:rPr lang="ru-RU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әлеуметтік</a:t>
            </a:r>
            <a:r>
              <a:rPr lang="ru-RU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қамсыздандыру</a:t>
            </a:r>
            <a:endParaRPr lang="ru-RU" sz="2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42956" y="3807356"/>
            <a:ext cx="1010608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kk-KZ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Жалпы </a:t>
            </a:r>
            <a:r>
              <a:rPr lang="kk-KZ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2026 жылға </a:t>
            </a:r>
            <a:r>
              <a:rPr lang="kk-KZ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арналған аудандық бюджетте әлеуметтік көмек пен әлеуметтік қамсыздандыруға </a:t>
            </a:r>
            <a:r>
              <a:rPr lang="kk-KZ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677 620,6 мың </a:t>
            </a:r>
            <a:r>
              <a:rPr lang="kk-KZ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теңге </a:t>
            </a:r>
            <a:r>
              <a:rPr lang="kk-KZ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көзделген. </a:t>
            </a:r>
            <a:r>
              <a:rPr lang="kk-KZ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2023 жылғы 01.07 заңнаманың өзгеруіне байланысты халықты жұмыспен қамту орталықтарын және жұмыспен қамту бағдарламасын қаржыландыру бюджеттің аудандық деңгейінен облыстық деңгейіне тапсырылған.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41641"/>
            <a:ext cx="12192000" cy="1416359"/>
          </a:xfrm>
          <a:prstGeom prst="rect">
            <a:avLst/>
          </a:prstGeom>
        </p:spPr>
      </p:pic>
      <p:pic>
        <p:nvPicPr>
          <p:cNvPr id="9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2654733"/>
            <a:ext cx="252490" cy="27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2995005"/>
            <a:ext cx="252490" cy="258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803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6"/>
          <p:cNvSpPr txBox="1">
            <a:spLocks/>
          </p:cNvSpPr>
          <p:nvPr/>
        </p:nvSpPr>
        <p:spPr>
          <a:xfrm>
            <a:off x="967703" y="347430"/>
            <a:ext cx="10515600" cy="37548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5000"/>
              </a:lnSpc>
              <a:buNone/>
              <a:tabLst>
                <a:tab pos="90170" algn="l"/>
              </a:tabLst>
            </a:pP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Мемлекеттік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атаулы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әлеуметтік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көмек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51 802,0 </a:t>
            </a:r>
            <a:r>
              <a:rPr lang="ru-RU" sz="1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мың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теңге </a:t>
            </a:r>
            <a:endParaRPr lang="ru-RU" sz="1600" b="1" dirty="0">
              <a:solidFill>
                <a:srgbClr val="C00000"/>
              </a:solidFill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  <p:sp>
        <p:nvSpPr>
          <p:cNvPr id="5" name="Объект 6"/>
          <p:cNvSpPr txBox="1">
            <a:spLocks/>
          </p:cNvSpPr>
          <p:nvPr/>
        </p:nvSpPr>
        <p:spPr>
          <a:xfrm>
            <a:off x="890953" y="844224"/>
            <a:ext cx="10515600" cy="37548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5000"/>
              </a:lnSpc>
              <a:buNone/>
              <a:tabLst>
                <a:tab pos="90170" algn="l"/>
              </a:tabLst>
            </a:pP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Тұрғын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үй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көмегін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көрсету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22 654,7 мың теңге</a:t>
            </a:r>
            <a:endParaRPr lang="ru-RU" sz="1600" b="1" dirty="0">
              <a:solidFill>
                <a:srgbClr val="C00000"/>
              </a:solidFill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  <p:sp>
        <p:nvSpPr>
          <p:cNvPr id="6" name="Объект 6"/>
          <p:cNvSpPr>
            <a:spLocks noGrp="1"/>
          </p:cNvSpPr>
          <p:nvPr>
            <p:ph idx="1"/>
          </p:nvPr>
        </p:nvSpPr>
        <p:spPr>
          <a:xfrm>
            <a:off x="890953" y="1287074"/>
            <a:ext cx="10481897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lnSpc>
                <a:spcPct val="115000"/>
              </a:lnSpc>
              <a:buNone/>
              <a:tabLst>
                <a:tab pos="90170" algn="l"/>
              </a:tabLst>
            </a:pP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Жергілікті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өкілетті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органдардың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шешімдері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бойынша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мұқтаж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азаматтардың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жекелеген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топтарына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әлеуметтік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көмек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ru-RU" sz="1400" b="1" dirty="0" smtClean="0">
                <a:solidFill>
                  <a:srgbClr val="0A259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61 817,1 мың теңге</a:t>
            </a:r>
            <a:endParaRPr lang="ru-RU" sz="1600" b="1" dirty="0">
              <a:solidFill>
                <a:srgbClr val="C00000"/>
              </a:solidFill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  <p:sp>
        <p:nvSpPr>
          <p:cNvPr id="7" name="Объект 6"/>
          <p:cNvSpPr txBox="1">
            <a:spLocks/>
          </p:cNvSpPr>
          <p:nvPr/>
        </p:nvSpPr>
        <p:spPr>
          <a:xfrm>
            <a:off x="890953" y="1936333"/>
            <a:ext cx="7683704" cy="62324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5000"/>
              </a:lnSpc>
              <a:buNone/>
              <a:tabLst>
                <a:tab pos="90170" algn="l"/>
              </a:tabLst>
            </a:pP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Үйден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тәрбиеленіп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оқытылатын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мүгедектігі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бар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балаларды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материалдық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қамтамасыз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ету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</a:t>
            </a:r>
            <a:r>
              <a:rPr lang="ru-RU" sz="1400" b="1" dirty="0" smtClean="0">
                <a:solidFill>
                  <a:srgbClr val="0A259A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568,0 </a:t>
            </a:r>
            <a:r>
              <a:rPr lang="ru-RU" sz="1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мың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теңге</a:t>
            </a:r>
            <a:endParaRPr lang="ru-RU" sz="1600" b="1" dirty="0">
              <a:solidFill>
                <a:srgbClr val="C00000"/>
              </a:solidFill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  <p:sp>
        <p:nvSpPr>
          <p:cNvPr id="9" name="Объект 6"/>
          <p:cNvSpPr txBox="1">
            <a:spLocks/>
          </p:cNvSpPr>
          <p:nvPr/>
        </p:nvSpPr>
        <p:spPr>
          <a:xfrm>
            <a:off x="890953" y="2639596"/>
            <a:ext cx="10407524" cy="65864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5000"/>
              </a:lnSpc>
              <a:buNone/>
              <a:tabLst>
                <a:tab pos="90170" algn="l"/>
              </a:tabLst>
            </a:pP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Зейнеткерлер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мен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мүгедектігі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бар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адамдарға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әлеуметтік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қызмет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көрсету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аумақтық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орталығы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279 026,9                   </a:t>
            </a:r>
            <a:r>
              <a:rPr lang="ru-RU" sz="1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мың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теңге</a:t>
            </a:r>
            <a:endParaRPr lang="ru-RU" sz="1600" b="1" dirty="0">
              <a:solidFill>
                <a:srgbClr val="C00000"/>
              </a:solidFill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  <p:sp>
        <p:nvSpPr>
          <p:cNvPr id="10" name="Объект 6"/>
          <p:cNvSpPr txBox="1">
            <a:spLocks/>
          </p:cNvSpPr>
          <p:nvPr/>
        </p:nvSpPr>
        <p:spPr>
          <a:xfrm>
            <a:off x="906702" y="3256208"/>
            <a:ext cx="10515600" cy="140192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5000"/>
              </a:lnSpc>
              <a:buNone/>
              <a:tabLst>
                <a:tab pos="90170" algn="l"/>
              </a:tabLst>
            </a:pPr>
            <a:r>
              <a:rPr lang="kk-KZ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Абилитациялаудың және оңалтудың </a:t>
            </a:r>
            <a:r>
              <a:rPr lang="kk-KZ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жеке бағдарламасына сәйкес мұқтаж мүгедектігі бар адамдарды протездік-ортопедиялық көмек, сурдотехникалық құралдар, тифлотехникалық құралдар, санаторий-курорттық емделу, мiндеттi гигиеналық құралдармен қамтамасыз ету, арнаулы жүрiп-тұру құралдары, жеке көмекшінің және есту бойынша мүгедектігі бар адамдарға қолмен көрсететiн тіл маманының қызметтері мен қамтамасыз ету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111 588,4 мың теңге</a:t>
            </a:r>
            <a:endParaRPr lang="ru-RU" sz="1600" b="1" dirty="0">
              <a:solidFill>
                <a:srgbClr val="C00000"/>
              </a:solidFill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67703" y="4596829"/>
            <a:ext cx="7322222" cy="5539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hangingPunct="0"/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Жәрдемақыларды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басқа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да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әлеуметтік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төлемдерді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есептеу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төлеу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жеткізу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бойынша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қызметтерге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ақы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төлеу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kumimoji="0" lang="ru-RU" sz="14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– 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Calibri"/>
              </a:rPr>
              <a:t>534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,0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Calibri"/>
              </a:rPr>
              <a:t> мың теңге</a:t>
            </a:r>
            <a:endParaRPr lang="ru-RU" sz="1600" b="1" dirty="0">
              <a:solidFill>
                <a:srgbClr val="C00000"/>
              </a:solidFill>
              <a:latin typeface="Arial" pitchFamily="34" charset="0"/>
              <a:cs typeface="Arial" pitchFamily="34" charset="0"/>
              <a:sym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06702" y="5292968"/>
            <a:ext cx="7322222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hangingPunct="0"/>
            <a:r>
              <a:rPr lang="kk-KZ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Қазақстан Республикасында мүгедектігі бар адамдардың құқықтарын қамтамасыз етуге және өмір сүру сапасын жақсарту</a:t>
            </a:r>
            <a:r>
              <a:rPr lang="kk-KZ" dirty="0" smtClean="0"/>
              <a:t> </a:t>
            </a:r>
            <a:r>
              <a:rPr kumimoji="0" lang="ru-RU" sz="1400" b="1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– 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Calibri"/>
              </a:rPr>
              <a:t>39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983,0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Calibri"/>
              </a:rPr>
              <a:t> мың теңге</a:t>
            </a:r>
            <a:endParaRPr lang="ru-RU" sz="1600" b="1" dirty="0">
              <a:solidFill>
                <a:srgbClr val="C00000"/>
              </a:solidFill>
              <a:latin typeface="Arial" pitchFamily="34" charset="0"/>
              <a:cs typeface="Arial" pitchFamily="34" charset="0"/>
              <a:sym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88037" y="5944619"/>
            <a:ext cx="7362889" cy="5539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hangingPunct="0"/>
            <a:r>
              <a:rPr lang="kk-KZ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Үкіметтік емес ұйымдарда мемлекеттік әлеуметтік тапсырысты орналастыру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– </a:t>
            </a:r>
            <a:r>
              <a:rPr kumimoji="0" lang="ru-RU" sz="1400" b="1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Calibri"/>
              </a:rPr>
              <a:t>32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156,5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Calibri"/>
              </a:rPr>
              <a:t> мың теңге </a:t>
            </a:r>
            <a:endParaRPr lang="ru-RU" sz="1600" b="1" dirty="0">
              <a:solidFill>
                <a:srgbClr val="C00000"/>
              </a:solidFill>
              <a:latin typeface="Arial" pitchFamily="34" charset="0"/>
              <a:cs typeface="Arial" pitchFamily="34" charset="0"/>
              <a:sym typeface="Calibri"/>
            </a:endParaRPr>
          </a:p>
        </p:txBody>
      </p:sp>
      <p:pic>
        <p:nvPicPr>
          <p:cNvPr id="14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78" y="443509"/>
            <a:ext cx="247650" cy="21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31" y="932968"/>
            <a:ext cx="247650" cy="21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53" y="1367020"/>
            <a:ext cx="247650" cy="21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31" y="1986009"/>
            <a:ext cx="247650" cy="21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31" y="2733185"/>
            <a:ext cx="268172" cy="21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53" y="3290698"/>
            <a:ext cx="247650" cy="21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052" y="4618299"/>
            <a:ext cx="247650" cy="181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31" y="5301286"/>
            <a:ext cx="247650" cy="21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53" y="5926523"/>
            <a:ext cx="247650" cy="21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165" y="200995"/>
            <a:ext cx="1903562" cy="1193161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496" y="4446478"/>
            <a:ext cx="3331504" cy="11511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496" y="5597595"/>
            <a:ext cx="3331504" cy="120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99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165" y="200995"/>
            <a:ext cx="1903562" cy="11931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616" y="3961471"/>
            <a:ext cx="4245310" cy="11606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311" y="3970990"/>
            <a:ext cx="3331504" cy="11511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  <p:pic>
        <p:nvPicPr>
          <p:cNvPr id="7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76" y="586115"/>
            <a:ext cx="226035" cy="287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60704" y="502920"/>
            <a:ext cx="7290222" cy="5539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hangingPunct="0"/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Халыкты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әлеуметтік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қорғау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саласында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үйде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көрсету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жағдайында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арнаулы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әлеуметтік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қызметтерді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көрсету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– </a:t>
            </a:r>
            <a:r>
              <a:rPr kumimoji="0" lang="ru-RU" sz="1400" b="1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Calibri"/>
              </a:rPr>
              <a:t>13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704,0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Calibri"/>
              </a:rPr>
              <a:t> мың </a:t>
            </a:r>
            <a:r>
              <a:rPr lang="ru-RU" sz="1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Calibri"/>
              </a:rPr>
              <a:t>теңге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Calibri"/>
              </a:rPr>
              <a:t> </a:t>
            </a:r>
          </a:p>
        </p:txBody>
      </p:sp>
      <p:pic>
        <p:nvPicPr>
          <p:cNvPr id="12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293" y="1250638"/>
            <a:ext cx="152400" cy="287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060704" y="1250638"/>
            <a:ext cx="7571232" cy="5539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hangingPunct="0"/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Халыкты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әлеуметтік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қорғау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саласында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уақытша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болу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жағдайында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арнаулы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әлеуметтік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қызметтерді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көрсету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– </a:t>
            </a:r>
            <a:r>
              <a:rPr kumimoji="0" lang="ru-RU" sz="1400" b="1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Calibri"/>
              </a:rPr>
              <a:t>54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886,0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Calibri"/>
              </a:rPr>
              <a:t> мың </a:t>
            </a:r>
            <a:r>
              <a:rPr lang="ru-RU" sz="1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Calibri"/>
              </a:rPr>
              <a:t>теңге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840547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55784" y="110148"/>
            <a:ext cx="10515600" cy="1059229"/>
          </a:xfrm>
        </p:spPr>
        <p:txBody>
          <a:bodyPr>
            <a:noAutofit/>
          </a:bodyPr>
          <a:lstStyle/>
          <a:p>
            <a:pPr algn="ctr"/>
            <a:r>
              <a:rPr lang="ru-RU" sz="1900" b="1" dirty="0" err="1" smtClean="0">
                <a:solidFill>
                  <a:srgbClr val="C00000"/>
                </a:solidFill>
              </a:rPr>
              <a:t>Аудандық</a:t>
            </a:r>
            <a:r>
              <a:rPr lang="ru-RU" sz="1900" b="1" dirty="0" smtClean="0">
                <a:solidFill>
                  <a:srgbClr val="C00000"/>
                </a:solidFill>
              </a:rPr>
              <a:t> </a:t>
            </a:r>
            <a:r>
              <a:rPr lang="ru-RU" sz="1900" b="1" dirty="0" err="1" smtClean="0">
                <a:solidFill>
                  <a:srgbClr val="C00000"/>
                </a:solidFill>
              </a:rPr>
              <a:t>бюджетте</a:t>
            </a:r>
            <a:r>
              <a:rPr lang="ru-RU" sz="1900" b="1" dirty="0" smtClean="0">
                <a:solidFill>
                  <a:srgbClr val="C00000"/>
                </a:solidFill>
              </a:rPr>
              <a:t> </a:t>
            </a:r>
            <a:r>
              <a:rPr lang="ru-RU" sz="1900" b="1" dirty="0" err="1" smtClean="0">
                <a:solidFill>
                  <a:srgbClr val="C00000"/>
                </a:solidFill>
              </a:rPr>
              <a:t>көзделген</a:t>
            </a:r>
            <a:r>
              <a:rPr lang="ru-RU" sz="1900" b="1" dirty="0" smtClean="0">
                <a:solidFill>
                  <a:srgbClr val="C00000"/>
                </a:solidFill>
              </a:rPr>
              <a:t> </a:t>
            </a:r>
            <a:r>
              <a:rPr lang="ru-RU" sz="1900" b="1" dirty="0" err="1" smtClean="0">
                <a:solidFill>
                  <a:srgbClr val="C00000"/>
                </a:solidFill>
              </a:rPr>
              <a:t>әлеуметтік</a:t>
            </a:r>
            <a:r>
              <a:rPr lang="ru-RU" sz="1900" b="1" dirty="0" smtClean="0">
                <a:solidFill>
                  <a:srgbClr val="C00000"/>
                </a:solidFill>
              </a:rPr>
              <a:t> </a:t>
            </a:r>
            <a:r>
              <a:rPr lang="ru-RU" sz="1900" b="1" dirty="0" err="1" smtClean="0">
                <a:solidFill>
                  <a:srgbClr val="C00000"/>
                </a:solidFill>
              </a:rPr>
              <a:t>көмек</a:t>
            </a:r>
            <a:r>
              <a:rPr lang="ru-RU" sz="1900" b="1" dirty="0" smtClean="0">
                <a:solidFill>
                  <a:srgbClr val="C00000"/>
                </a:solidFill>
              </a:rPr>
              <a:t> </a:t>
            </a:r>
            <a:r>
              <a:rPr lang="ru-RU" sz="1900" b="1" dirty="0" err="1" smtClean="0">
                <a:solidFill>
                  <a:srgbClr val="C00000"/>
                </a:solidFill>
              </a:rPr>
              <a:t>және</a:t>
            </a:r>
            <a:r>
              <a:rPr lang="ru-RU" sz="1900" b="1" dirty="0" smtClean="0">
                <a:solidFill>
                  <a:srgbClr val="C00000"/>
                </a:solidFill>
              </a:rPr>
              <a:t> </a:t>
            </a:r>
            <a:r>
              <a:rPr lang="ru-RU" sz="1900" b="1" dirty="0" err="1" smtClean="0">
                <a:solidFill>
                  <a:srgbClr val="C00000"/>
                </a:solidFill>
              </a:rPr>
              <a:t>әлеуметтік</a:t>
            </a:r>
            <a:r>
              <a:rPr lang="ru-RU" sz="1900" b="1" dirty="0" smtClean="0">
                <a:solidFill>
                  <a:srgbClr val="C00000"/>
                </a:solidFill>
              </a:rPr>
              <a:t> </a:t>
            </a:r>
            <a:r>
              <a:rPr lang="ru-RU" sz="1900" b="1" dirty="0" err="1" smtClean="0">
                <a:solidFill>
                  <a:srgbClr val="C00000"/>
                </a:solidFill>
              </a:rPr>
              <a:t>қамсыздандыру</a:t>
            </a:r>
            <a:r>
              <a:rPr lang="ru-RU" sz="1900" b="1" dirty="0" smtClean="0">
                <a:solidFill>
                  <a:srgbClr val="C00000"/>
                </a:solidFill>
              </a:rPr>
              <a:t> </a:t>
            </a:r>
            <a:r>
              <a:rPr lang="ru-RU" sz="1900" b="1" dirty="0" err="1" smtClean="0">
                <a:solidFill>
                  <a:srgbClr val="C00000"/>
                </a:solidFill>
              </a:rPr>
              <a:t>саласында</a:t>
            </a:r>
            <a:r>
              <a:rPr lang="ru-RU" sz="1900" b="1" dirty="0" smtClean="0">
                <a:solidFill>
                  <a:srgbClr val="C00000"/>
                </a:solidFill>
              </a:rPr>
              <a:t>                   2026-2028 </a:t>
            </a:r>
            <a:r>
              <a:rPr lang="ru-RU" sz="1900" b="1" dirty="0" err="1" smtClean="0">
                <a:solidFill>
                  <a:srgbClr val="C00000"/>
                </a:solidFill>
              </a:rPr>
              <a:t>жылдарға</a:t>
            </a:r>
            <a:r>
              <a:rPr lang="ru-RU" sz="1900" b="1" dirty="0" smtClean="0">
                <a:solidFill>
                  <a:srgbClr val="C00000"/>
                </a:solidFill>
              </a:rPr>
              <a:t> </a:t>
            </a:r>
            <a:r>
              <a:rPr lang="ru-RU" sz="1900" b="1" dirty="0" err="1" smtClean="0">
                <a:solidFill>
                  <a:srgbClr val="C00000"/>
                </a:solidFill>
              </a:rPr>
              <a:t>арналған</a:t>
            </a:r>
            <a:r>
              <a:rPr lang="ru-RU" sz="1900" b="1" dirty="0" smtClean="0">
                <a:solidFill>
                  <a:srgbClr val="C00000"/>
                </a:solidFill>
              </a:rPr>
              <a:t> </a:t>
            </a:r>
            <a:r>
              <a:rPr lang="ru-RU" sz="1900" b="1" dirty="0" err="1" smtClean="0">
                <a:solidFill>
                  <a:srgbClr val="C00000"/>
                </a:solidFill>
              </a:rPr>
              <a:t>облыстық</a:t>
            </a:r>
            <a:r>
              <a:rPr lang="ru-RU" sz="1900" b="1" dirty="0" smtClean="0">
                <a:solidFill>
                  <a:srgbClr val="C00000"/>
                </a:solidFill>
              </a:rPr>
              <a:t>  </a:t>
            </a:r>
            <a:r>
              <a:rPr lang="ru-RU" sz="1900" b="1" dirty="0" err="1" smtClean="0">
                <a:solidFill>
                  <a:srgbClr val="C00000"/>
                </a:solidFill>
              </a:rPr>
              <a:t>бюджеттен</a:t>
            </a:r>
            <a:r>
              <a:rPr lang="ru-RU" sz="1900" b="1" dirty="0" smtClean="0">
                <a:solidFill>
                  <a:srgbClr val="C00000"/>
                </a:solidFill>
              </a:rPr>
              <a:t> </a:t>
            </a:r>
            <a:r>
              <a:rPr lang="ru-RU" sz="1900" b="1" dirty="0" err="1" smtClean="0">
                <a:solidFill>
                  <a:srgbClr val="C00000"/>
                </a:solidFill>
              </a:rPr>
              <a:t>ағымдағы</a:t>
            </a:r>
            <a:r>
              <a:rPr lang="ru-RU" sz="1900" b="1" dirty="0" smtClean="0">
                <a:solidFill>
                  <a:srgbClr val="C00000"/>
                </a:solidFill>
              </a:rPr>
              <a:t> </a:t>
            </a:r>
            <a:r>
              <a:rPr lang="ru-RU" sz="1900" b="1" dirty="0" err="1" smtClean="0">
                <a:solidFill>
                  <a:srgbClr val="C00000"/>
                </a:solidFill>
              </a:rPr>
              <a:t>нысаналы</a:t>
            </a:r>
            <a:r>
              <a:rPr lang="ru-RU" sz="1900" b="1" dirty="0" smtClean="0">
                <a:solidFill>
                  <a:srgbClr val="C00000"/>
                </a:solidFill>
              </a:rPr>
              <a:t> </a:t>
            </a:r>
            <a:r>
              <a:rPr lang="ru-RU" sz="1900" b="1" dirty="0" err="1" smtClean="0">
                <a:solidFill>
                  <a:srgbClr val="C00000"/>
                </a:solidFill>
              </a:rPr>
              <a:t>трансферттер</a:t>
            </a:r>
            <a:endParaRPr lang="ru-RU" sz="1900" dirty="0">
              <a:solidFill>
                <a:srgbClr val="C00000"/>
              </a:solidFill>
            </a:endParaRPr>
          </a:p>
        </p:txBody>
      </p:sp>
      <p:graphicFrame>
        <p:nvGraphicFramePr>
          <p:cNvPr id="5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532435"/>
              </p:ext>
            </p:extLst>
          </p:nvPr>
        </p:nvGraphicFramePr>
        <p:xfrm>
          <a:off x="1210514" y="1072030"/>
          <a:ext cx="9586441" cy="3251286"/>
        </p:xfrm>
        <a:graphic>
          <a:graphicData uri="http://schemas.openxmlformats.org/drawingml/2006/table">
            <a:tbl>
              <a:tblPr/>
              <a:tblGrid>
                <a:gridCol w="6698463">
                  <a:extLst>
                    <a:ext uri="{9D8B030D-6E8A-4147-A177-3AD203B41FA5}">
                      <a16:colId xmlns:a16="http://schemas.microsoft.com/office/drawing/2014/main" val="2315842423"/>
                    </a:ext>
                  </a:extLst>
                </a:gridCol>
                <a:gridCol w="1034200">
                  <a:extLst>
                    <a:ext uri="{9D8B030D-6E8A-4147-A177-3AD203B41FA5}">
                      <a16:colId xmlns:a16="http://schemas.microsoft.com/office/drawing/2014/main" val="1660756440"/>
                    </a:ext>
                  </a:extLst>
                </a:gridCol>
                <a:gridCol w="922738">
                  <a:extLst>
                    <a:ext uri="{9D8B030D-6E8A-4147-A177-3AD203B41FA5}">
                      <a16:colId xmlns:a16="http://schemas.microsoft.com/office/drawing/2014/main" val="129232617"/>
                    </a:ext>
                  </a:extLst>
                </a:gridCol>
                <a:gridCol w="931040">
                  <a:extLst>
                    <a:ext uri="{9D8B030D-6E8A-4147-A177-3AD203B41FA5}">
                      <a16:colId xmlns:a16="http://schemas.microsoft.com/office/drawing/2014/main" val="338864557"/>
                    </a:ext>
                  </a:extLst>
                </a:gridCol>
              </a:tblGrid>
              <a:tr h="6927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Іс-шаралар</a:t>
                      </a:r>
                      <a:r>
                        <a:rPr lang="ru-RU" sz="14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4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атауы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1" i="0" u="none" strike="noStrike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12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200" b="1" i="0" u="none" strike="noStrike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(млн. </a:t>
                      </a:r>
                      <a:r>
                        <a:rPr lang="ru-RU" sz="1200" b="1" i="0" u="none" strike="noStrike" dirty="0" err="1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r>
                        <a:rPr lang="ru-RU" sz="12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2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1" u="none" strike="noStrike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</a:t>
                      </a:r>
                      <a:r>
                        <a:rPr lang="ru-RU" sz="12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200" b="1" i="0" u="none" strike="noStrike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(млн.</a:t>
                      </a:r>
                      <a:r>
                        <a:rPr lang="ru-RU" sz="1200" b="1" i="0" u="none" strike="noStrike" baseline="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i="0" u="none" strike="noStrike" baseline="0" dirty="0" err="1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r>
                        <a:rPr lang="ru-RU" sz="1200" b="1" i="0" u="none" strike="noStrike" baseline="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2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2028 </a:t>
                      </a:r>
                      <a:r>
                        <a:rPr lang="ru-RU" sz="12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200" b="1" i="0" u="none" strike="noStrike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(млн.</a:t>
                      </a:r>
                      <a:r>
                        <a:rPr lang="ru-RU" sz="1200" b="1" i="0" u="none" strike="noStrike" baseline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1" i="0" u="none" strike="noStrike" baseline="0" dirty="0" err="1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теңге</a:t>
                      </a:r>
                      <a:r>
                        <a:rPr lang="ru-RU" sz="1200" b="1" i="0" u="none" strike="noStrike" baseline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ru-RU" sz="1200" b="1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2881698"/>
                  </a:ext>
                </a:extLst>
              </a:tr>
              <a:tr h="234885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kk-KZ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Арнаулы</a:t>
                      </a:r>
                      <a:r>
                        <a:rPr lang="kk-KZ" sz="1200" b="0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жүріп-тұру құралдарына</a:t>
                      </a:r>
                      <a:r>
                        <a:rPr lang="kk-KZ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00" b="1" i="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</a:t>
                      </a:r>
                      <a:endParaRPr lang="ru-RU" sz="12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kk-KZ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3,3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1,8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kk-KZ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1,9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267813"/>
                  </a:ext>
                </a:extLst>
              </a:tr>
              <a:tr h="27717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Протездік-ортопедиалық</a:t>
                      </a: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құралдарына</a:t>
                      </a: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00" b="1" i="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kk-KZ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10,0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7,1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7,5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118947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Тифлотехникалық</a:t>
                      </a:r>
                      <a:r>
                        <a:rPr lang="ru-RU" sz="1200" b="0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құралдарына</a:t>
                      </a: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00" b="1" i="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kk-KZ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3,3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3,3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3,5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606575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Сурдотехникалық</a:t>
                      </a:r>
                      <a:r>
                        <a:rPr lang="ru-RU" sz="1200" b="0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құралдарына</a:t>
                      </a: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00" b="1" i="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kk-KZ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2,0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1,1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1,1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578323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«Отбасын қолдау орталығы» ММ ұстауға, </a:t>
                      </a:r>
                      <a:r>
                        <a:rPr lang="ru-RU" sz="1200" b="1" i="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1200" b="0" i="0" u="none" strike="noStrike" kern="120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kk-KZ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60,0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8137409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Мүгедектігі</a:t>
                      </a:r>
                      <a:r>
                        <a:rPr lang="kk-KZ" sz="1200" b="0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бар балаларға иппотерапия қызметтерін көрсетуге, </a:t>
                      </a:r>
                      <a:r>
                        <a:rPr lang="ru-RU" sz="1200" b="1" i="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1200" b="0" i="0" u="none" strike="noStrike" kern="120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kk-KZ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6,6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kk-KZ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kk-KZ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83730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Мүгедектігі бар адамдарға арналған гигиеналық құралдарға (жөргектерге), </a:t>
                      </a:r>
                      <a:r>
                        <a:rPr lang="ru-RU" sz="1200" b="1" i="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1200" b="0" i="0" u="none" strike="noStrike" kern="120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kk-KZ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17,1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kk-KZ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kk-KZ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650549"/>
                  </a:ext>
                </a:extLst>
              </a:tr>
              <a:tr h="36396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ЖАЛПЫ:</a:t>
                      </a:r>
                      <a:endParaRPr lang="ru-RU" sz="1200" b="1" i="0" u="none" strike="noStrike" kern="1200" dirty="0" smtClean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kk-KZ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102,3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13,3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14,0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1522547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68111"/>
            <a:ext cx="12192000" cy="138988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210514" y="4462272"/>
            <a:ext cx="6022390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tabLst>
                <a:tab pos="90170" algn="l"/>
              </a:tabLst>
            </a:pPr>
            <a:r>
              <a:rPr lang="ru-RU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Аббревиатураның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жазылуы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lvl="0" algn="just">
              <a:lnSpc>
                <a:spcPct val="115000"/>
              </a:lnSpc>
              <a:tabLst>
                <a:tab pos="90170" algn="l"/>
              </a:tabLst>
            </a:pPr>
            <a:r>
              <a:rPr lang="ru-RU" b="1" dirty="0">
                <a:solidFill>
                  <a:srgbClr val="C0000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ОБ</a:t>
            </a:r>
            <a:r>
              <a:rPr lang="ru-RU" b="1" dirty="0">
                <a:solidFill>
                  <a:srgbClr val="0A259A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– </a:t>
            </a:r>
            <a:r>
              <a:rPr lang="ru-RU" b="1" dirty="0" err="1">
                <a:solidFill>
                  <a:srgbClr val="00206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облыстық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 бюджет</a:t>
            </a:r>
          </a:p>
        </p:txBody>
      </p:sp>
    </p:spTree>
    <p:extLst>
      <p:ext uri="{BB962C8B-B14F-4D97-AF65-F5344CB8AC3E}">
        <p14:creationId xmlns:p14="http://schemas.microsoft.com/office/powerpoint/2010/main" val="214350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700" b="1" i="1" dirty="0" err="1" smtClean="0">
                <a:solidFill>
                  <a:srgbClr val="C00000"/>
                </a:solidFill>
              </a:rPr>
              <a:t>Мәдениет</a:t>
            </a:r>
            <a:r>
              <a:rPr lang="ru-RU" sz="2700" b="1" i="1" dirty="0">
                <a:solidFill>
                  <a:srgbClr val="C00000"/>
                </a:solidFill>
              </a:rPr>
              <a:t>, спорт </a:t>
            </a:r>
            <a:r>
              <a:rPr lang="ru-RU" sz="2700" b="1" i="1" dirty="0" err="1">
                <a:solidFill>
                  <a:srgbClr val="C00000"/>
                </a:solidFill>
              </a:rPr>
              <a:t>және</a:t>
            </a:r>
            <a:r>
              <a:rPr lang="ru-RU" sz="2700" b="1" i="1" dirty="0">
                <a:solidFill>
                  <a:srgbClr val="C00000"/>
                </a:solidFill>
              </a:rPr>
              <a:t> </a:t>
            </a:r>
            <a:r>
              <a:rPr lang="ru-RU" sz="2700" b="1" i="1" dirty="0" err="1">
                <a:solidFill>
                  <a:srgbClr val="C00000"/>
                </a:solidFill>
              </a:rPr>
              <a:t>ақпараттық</a:t>
            </a:r>
            <a:r>
              <a:rPr lang="ru-RU" sz="2700" b="1" i="1" dirty="0">
                <a:solidFill>
                  <a:srgbClr val="C00000"/>
                </a:solidFill>
              </a:rPr>
              <a:t> </a:t>
            </a:r>
            <a:r>
              <a:rPr lang="ru-RU" sz="2700" b="1" i="1" dirty="0" err="1">
                <a:solidFill>
                  <a:srgbClr val="C00000"/>
                </a:solidFill>
              </a:rPr>
              <a:t>кеңістік</a:t>
            </a:r>
            <a:r>
              <a:rPr lang="ru-RU" sz="2700" b="1" i="1" dirty="0">
                <a:solidFill>
                  <a:srgbClr val="C00000"/>
                </a:solidFill>
              </a:rPr>
              <a:t> </a:t>
            </a:r>
            <a:r>
              <a:rPr lang="ru-RU" sz="2700" b="1" i="1" dirty="0" err="1">
                <a:solidFill>
                  <a:srgbClr val="C00000"/>
                </a:solidFill>
              </a:rPr>
              <a:t>саласындағы</a:t>
            </a:r>
            <a:r>
              <a:rPr lang="ru-RU" sz="2700" b="1" i="1" dirty="0">
                <a:solidFill>
                  <a:srgbClr val="C00000"/>
                </a:solidFill>
              </a:rPr>
              <a:t> </a:t>
            </a:r>
            <a:r>
              <a:rPr lang="ru-RU" sz="2700" b="1" i="1" dirty="0" smtClean="0">
                <a:solidFill>
                  <a:srgbClr val="C00000"/>
                </a:solidFill>
              </a:rPr>
              <a:t>                        2026 </a:t>
            </a:r>
            <a:r>
              <a:rPr lang="ru-RU" sz="2700" b="1" i="1" dirty="0" err="1">
                <a:solidFill>
                  <a:srgbClr val="C00000"/>
                </a:solidFill>
              </a:rPr>
              <a:t>жылға</a:t>
            </a:r>
            <a:r>
              <a:rPr lang="ru-RU" sz="2700" b="1" i="1" dirty="0">
                <a:solidFill>
                  <a:srgbClr val="C00000"/>
                </a:solidFill>
              </a:rPr>
              <a:t> </a:t>
            </a:r>
            <a:r>
              <a:rPr lang="ru-RU" sz="2700" b="1" i="1" dirty="0" err="1">
                <a:solidFill>
                  <a:srgbClr val="C00000"/>
                </a:solidFill>
              </a:rPr>
              <a:t>арналған</a:t>
            </a:r>
            <a:r>
              <a:rPr lang="ru-RU" sz="2700" b="1" i="1" dirty="0">
                <a:solidFill>
                  <a:srgbClr val="C00000"/>
                </a:solidFill>
              </a:rPr>
              <a:t> </a:t>
            </a:r>
            <a:r>
              <a:rPr lang="ru-RU" sz="2700" b="1" i="1" dirty="0" err="1">
                <a:solidFill>
                  <a:srgbClr val="C00000"/>
                </a:solidFill>
              </a:rPr>
              <a:t>іс-шараларды</a:t>
            </a:r>
            <a:r>
              <a:rPr lang="ru-RU" sz="2700" b="1" i="1" dirty="0">
                <a:solidFill>
                  <a:srgbClr val="C00000"/>
                </a:solidFill>
              </a:rPr>
              <a:t> </a:t>
            </a:r>
            <a:r>
              <a:rPr lang="ru-RU" sz="2700" b="1" i="1" dirty="0" err="1">
                <a:solidFill>
                  <a:srgbClr val="C00000"/>
                </a:solidFill>
              </a:rPr>
              <a:t>іске</a:t>
            </a:r>
            <a:r>
              <a:rPr lang="ru-RU" sz="2700" b="1" i="1" dirty="0">
                <a:solidFill>
                  <a:srgbClr val="C00000"/>
                </a:solidFill>
              </a:rPr>
              <a:t> </a:t>
            </a:r>
            <a:r>
              <a:rPr lang="ru-RU" sz="2700" b="1" i="1" dirty="0" err="1">
                <a:solidFill>
                  <a:srgbClr val="C00000"/>
                </a:solidFill>
              </a:rPr>
              <a:t>асыруға</a:t>
            </a:r>
            <a:r>
              <a:rPr lang="ru-RU" sz="2700" b="1" i="1" dirty="0">
                <a:solidFill>
                  <a:srgbClr val="C00000"/>
                </a:solidFill>
              </a:rPr>
              <a:t> </a:t>
            </a:r>
            <a:r>
              <a:rPr lang="ru-RU" sz="2700" b="1" i="1" dirty="0" err="1">
                <a:solidFill>
                  <a:srgbClr val="C00000"/>
                </a:solidFill>
              </a:rPr>
              <a:t>арналған</a:t>
            </a:r>
            <a:r>
              <a:rPr lang="ru-RU" sz="2700" b="1" i="1" dirty="0">
                <a:solidFill>
                  <a:srgbClr val="C00000"/>
                </a:solidFill>
              </a:rPr>
              <a:t> </a:t>
            </a:r>
            <a:r>
              <a:rPr lang="ru-RU" sz="2700" b="1" i="1" dirty="0" err="1">
                <a:solidFill>
                  <a:srgbClr val="C00000"/>
                </a:solidFill>
              </a:rPr>
              <a:t>шығындар</a:t>
            </a:r>
            <a:r>
              <a:rPr lang="ru-RU" sz="2700" b="1" i="1" dirty="0">
                <a:solidFill>
                  <a:srgbClr val="C00000"/>
                </a:solidFill>
              </a:rPr>
              <a:t/>
            </a:r>
            <a:br>
              <a:rPr lang="ru-RU" sz="2700" b="1" i="1" dirty="0">
                <a:solidFill>
                  <a:srgbClr val="C00000"/>
                </a:solidFill>
              </a:rPr>
            </a:br>
            <a:endParaRPr lang="ru-RU" sz="2700" b="1" i="1" dirty="0">
              <a:solidFill>
                <a:srgbClr val="C00000"/>
              </a:solidFill>
            </a:endParaRPr>
          </a:p>
        </p:txBody>
      </p:sp>
      <p:sp>
        <p:nvSpPr>
          <p:cNvPr id="5" name="Объект 7"/>
          <p:cNvSpPr>
            <a:spLocks noGrp="1"/>
          </p:cNvSpPr>
          <p:nvPr>
            <p:ph idx="1"/>
          </p:nvPr>
        </p:nvSpPr>
        <p:spPr>
          <a:xfrm>
            <a:off x="736087" y="150680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 smtClean="0">
                <a:solidFill>
                  <a:srgbClr val="0A259A"/>
                </a:solidFill>
                <a:latin typeface="Arial" pitchFamily="34" charset="0"/>
                <a:cs typeface="Arial" pitchFamily="34" charset="0"/>
              </a:rPr>
              <a:t>           </a:t>
            </a:r>
            <a:r>
              <a:rPr lang="ru-RU" sz="1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Мәдениет</a:t>
            </a:r>
            <a:r>
              <a:rPr lang="ru-RU" sz="1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спорт </a:t>
            </a:r>
            <a:r>
              <a:rPr lang="ru-RU" sz="1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және</a:t>
            </a:r>
            <a:r>
              <a:rPr lang="ru-RU" sz="1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ақпараттық</a:t>
            </a:r>
            <a:r>
              <a:rPr lang="ru-RU" sz="1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кеңістік</a:t>
            </a:r>
            <a:r>
              <a:rPr lang="ru-RU" sz="1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саласына</a:t>
            </a:r>
            <a:r>
              <a:rPr lang="ru-RU" sz="1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2026 </a:t>
            </a:r>
            <a:r>
              <a:rPr lang="ru-RU" sz="1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жылға</a:t>
            </a:r>
            <a:r>
              <a:rPr lang="ru-RU" sz="1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арналған</a:t>
            </a:r>
            <a:r>
              <a:rPr lang="ru-RU" sz="1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аудандық</a:t>
            </a:r>
            <a:r>
              <a:rPr lang="ru-RU" sz="1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бюджетте</a:t>
            </a:r>
            <a:r>
              <a:rPr lang="ru-RU" sz="1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532 539,4 мың теңге </a:t>
            </a:r>
            <a:r>
              <a:rPr lang="ru-RU" sz="1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көзделген</a:t>
            </a:r>
            <a:endParaRPr lang="ru-RU" sz="18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sz="1800" b="1" dirty="0">
              <a:solidFill>
                <a:srgbClr val="C000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indent="0">
              <a:buNone/>
            </a:pP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Мәдени-демалыс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жұмысын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қолдау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245 871,0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мың теңге</a:t>
            </a:r>
            <a:endParaRPr lang="ru-RU" sz="1400" b="1" dirty="0">
              <a:solidFill>
                <a:srgbClr val="C000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indent="0">
              <a:buNone/>
            </a:pP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Ұлттық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және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бұқаралық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 спорт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түрлерін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дамыту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62 189,0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мың теңге</a:t>
            </a:r>
            <a:endParaRPr lang="ru-RU" sz="1400" b="1" dirty="0">
              <a:solidFill>
                <a:srgbClr val="C000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indent="0">
              <a:buNone/>
            </a:pPr>
            <a:r>
              <a:rPr lang="kk-KZ" sz="1400" b="1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Аудандық (облыстық маңызы бар қалалық)  деңгейде спорттық жарыстар өткiзу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5 436,0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мың теңге</a:t>
            </a:r>
            <a:endParaRPr lang="ru-RU" sz="1400" b="1" dirty="0">
              <a:solidFill>
                <a:srgbClr val="C000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indent="0">
              <a:buNone/>
            </a:pPr>
            <a:r>
              <a:rPr lang="kk-KZ" sz="1400" b="1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Әртүрлi спорт түрлерi бойынша аудан (облыстық маңызы бар қала)  құрама командаларының мүшелерiн дайындау және олардың облыстық спорт жарыстарына қатысуы</a:t>
            </a:r>
            <a:r>
              <a:rPr lang="ru-RU" sz="1400" b="1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ru-RU" sz="1400" b="1" dirty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30 392,4 </a:t>
            </a:r>
            <a:r>
              <a:rPr lang="ru-RU" sz="1400" b="1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мың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ru-RU" sz="1400" b="1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теңге</a:t>
            </a:r>
            <a:endParaRPr lang="ru-RU" sz="1400" b="1" dirty="0" smtClean="0">
              <a:solidFill>
                <a:srgbClr val="C000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indent="0">
              <a:buNone/>
            </a:pPr>
            <a:r>
              <a:rPr lang="kk-KZ" sz="1400" b="1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Аудандық </a:t>
            </a:r>
            <a:r>
              <a:rPr lang="kk-KZ" sz="1400" b="1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(қалалық) кiтапханалардың жұмыс iстеуi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85 095,0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мың теңге</a:t>
            </a:r>
            <a:endParaRPr lang="ru-RU" sz="1400" b="1" dirty="0">
              <a:solidFill>
                <a:srgbClr val="C000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indent="0">
              <a:buNone/>
            </a:pPr>
            <a:r>
              <a:rPr lang="kk-KZ" sz="1400" b="1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Мемлекеттік тілді және Қазақстан халықтарының  басқа да тілдерін дамыту</a:t>
            </a:r>
            <a:r>
              <a:rPr lang="ru-RU" sz="1400" b="1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30 450,0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мың теңге</a:t>
            </a:r>
            <a:endParaRPr lang="ru-RU" sz="1400" b="1" dirty="0">
              <a:solidFill>
                <a:srgbClr val="C000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indent="0">
              <a:buNone/>
            </a:pPr>
            <a:r>
              <a:rPr lang="kk-KZ" sz="1400" b="1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Мемлекеттік ақпараттық саясат жүргізу жөніндегі қызметтер</a:t>
            </a:r>
            <a:r>
              <a:rPr lang="ru-RU" sz="1400" b="1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–30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123,0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мың теңге</a:t>
            </a:r>
            <a:endParaRPr lang="ru-RU" sz="1400" b="1" dirty="0">
              <a:solidFill>
                <a:srgbClr val="C000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indent="0">
              <a:buNone/>
            </a:pPr>
            <a:r>
              <a:rPr lang="kk-KZ" sz="1400" b="1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Жастар </a:t>
            </a:r>
            <a:r>
              <a:rPr lang="kk-KZ" sz="1400" b="1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саясаты саласында іс-шараларды іске асыру</a:t>
            </a:r>
            <a:r>
              <a:rPr lang="ru-RU" sz="1400" b="1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ru-RU" sz="1400" b="1" dirty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42 983,0</a:t>
            </a:r>
            <a:r>
              <a:rPr lang="ru-RU" sz="1400" b="1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мың теңге</a:t>
            </a:r>
            <a:endParaRPr lang="ru-RU" sz="1400" b="1" dirty="0">
              <a:solidFill>
                <a:srgbClr val="C000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indent="0">
              <a:buNone/>
            </a:pPr>
            <a:endParaRPr lang="ru-RU" sz="3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sz="32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473" y="1867662"/>
            <a:ext cx="4103077" cy="127117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69877"/>
            <a:ext cx="12192000" cy="1688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22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725365" y="1"/>
            <a:ext cx="9313985" cy="112221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2026-2028 </a:t>
            </a:r>
            <a:r>
              <a:rPr lang="ru-RU" sz="2400" b="1" dirty="0" err="1" smtClean="0">
                <a:solidFill>
                  <a:srgbClr val="C00000"/>
                </a:solidFill>
              </a:rPr>
              <a:t>жылдарға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арналған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құрылыс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саласындағы</a:t>
            </a:r>
            <a:r>
              <a:rPr lang="ru-RU" sz="2400" b="1" dirty="0" smtClean="0">
                <a:solidFill>
                  <a:srgbClr val="C00000"/>
                </a:solidFill>
              </a:rPr>
              <a:t>                     </a:t>
            </a:r>
            <a:r>
              <a:rPr lang="ru-RU" sz="2400" b="1" dirty="0" err="1" smtClean="0">
                <a:solidFill>
                  <a:srgbClr val="C00000"/>
                </a:solidFill>
              </a:rPr>
              <a:t>инвестициялық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жобаларды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іске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асыруға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арналған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шығындар</a:t>
            </a:r>
            <a:r>
              <a:rPr lang="ru-RU" sz="2400" b="1" dirty="0" smtClean="0">
                <a:solidFill>
                  <a:srgbClr val="C00000"/>
                </a:solidFill>
              </a:rPr>
              <a:t>, </a:t>
            </a:r>
            <a:r>
              <a:rPr lang="ru-RU" sz="2400" b="1" dirty="0" err="1" smtClean="0">
                <a:solidFill>
                  <a:srgbClr val="C00000"/>
                </a:solidFill>
              </a:rPr>
              <a:t>мың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теңге</a:t>
            </a:r>
            <a:endParaRPr lang="ru-RU" sz="2400" b="1" dirty="0">
              <a:solidFill>
                <a:srgbClr val="C00000"/>
              </a:solidFill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8CF6D7D3-616B-43D9-9DBE-6B3DFED35A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590458"/>
              </p:ext>
            </p:extLst>
          </p:nvPr>
        </p:nvGraphicFramePr>
        <p:xfrm>
          <a:off x="858012" y="989925"/>
          <a:ext cx="10475976" cy="490054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07454">
                  <a:extLst>
                    <a:ext uri="{9D8B030D-6E8A-4147-A177-3AD203B41FA5}">
                      <a16:colId xmlns:a16="http://schemas.microsoft.com/office/drawing/2014/main" val="1392737400"/>
                    </a:ext>
                  </a:extLst>
                </a:gridCol>
                <a:gridCol w="721977">
                  <a:extLst>
                    <a:ext uri="{9D8B030D-6E8A-4147-A177-3AD203B41FA5}">
                      <a16:colId xmlns:a16="http://schemas.microsoft.com/office/drawing/2014/main" val="1615036783"/>
                    </a:ext>
                  </a:extLst>
                </a:gridCol>
                <a:gridCol w="895252">
                  <a:extLst>
                    <a:ext uri="{9D8B030D-6E8A-4147-A177-3AD203B41FA5}">
                      <a16:colId xmlns:a16="http://schemas.microsoft.com/office/drawing/2014/main" val="4095777133"/>
                    </a:ext>
                  </a:extLst>
                </a:gridCol>
                <a:gridCol w="764384">
                  <a:extLst>
                    <a:ext uri="{9D8B030D-6E8A-4147-A177-3AD203B41FA5}">
                      <a16:colId xmlns:a16="http://schemas.microsoft.com/office/drawing/2014/main" val="2452426405"/>
                    </a:ext>
                  </a:extLst>
                </a:gridCol>
                <a:gridCol w="886909">
                  <a:extLst>
                    <a:ext uri="{9D8B030D-6E8A-4147-A177-3AD203B41FA5}">
                      <a16:colId xmlns:a16="http://schemas.microsoft.com/office/drawing/2014/main" val="719609063"/>
                    </a:ext>
                  </a:extLst>
                </a:gridCol>
              </a:tblGrid>
              <a:tr h="4872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Жобаның</a:t>
                      </a:r>
                      <a:r>
                        <a:rPr lang="ru-RU" sz="120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2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Қаржыландыру</a:t>
                      </a:r>
                      <a:r>
                        <a:rPr lang="ru-RU" sz="120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көзі</a:t>
                      </a:r>
                      <a:endParaRPr lang="ru-RU" sz="12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200" u="none" strike="noStrike" dirty="0" err="1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</a:t>
                      </a:r>
                      <a:endParaRPr lang="ru-RU" sz="12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2027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жыл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2028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жыл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/>
                </a:tc>
                <a:extLst>
                  <a:ext uri="{0D108BD9-81ED-4DB2-BD59-A6C34878D82A}">
                    <a16:rowId xmlns:a16="http://schemas.microsoft.com/office/drawing/2014/main" val="3612715883"/>
                  </a:ext>
                </a:extLst>
              </a:tr>
              <a:tr h="168181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solidFill>
                            <a:srgbClr val="0A259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A259A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A259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A259A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A259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A259A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solidFill>
                            <a:srgbClr val="0A259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0" i="0" u="none" strike="noStrike">
                        <a:solidFill>
                          <a:srgbClr val="0A259A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A259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0" i="0" u="none" strike="noStrike" dirty="0">
                        <a:solidFill>
                          <a:srgbClr val="0A259A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/>
                </a:tc>
                <a:extLst>
                  <a:ext uri="{0D108BD9-81ED-4DB2-BD59-A6C34878D82A}">
                    <a16:rowId xmlns:a16="http://schemas.microsoft.com/office/drawing/2014/main" val="4287658936"/>
                  </a:ext>
                </a:extLst>
              </a:tr>
              <a:tr h="1882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Барлығы</a:t>
                      </a:r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lang="ru-RU" sz="12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оның</a:t>
                      </a:r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ішінде</a:t>
                      </a:r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: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A259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aseline="0" dirty="0" smtClean="0"/>
                        <a:t> </a:t>
                      </a:r>
                      <a:r>
                        <a:rPr lang="kk-KZ" sz="12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713 589,2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1 037 699,0 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A259A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1 427 159,0</a:t>
                      </a:r>
                      <a:endParaRPr lang="ru-RU" sz="1200" b="0" i="0" u="none" strike="noStrike" dirty="0">
                        <a:solidFill>
                          <a:srgbClr val="0A259A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586334"/>
                  </a:ext>
                </a:extLst>
              </a:tr>
              <a:tr h="25770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Қостанай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облысы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Жітіқара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ауданы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Степной а.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жерасты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көзінен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су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құбырын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салу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r>
                        <a:rPr lang="kk-KZ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559 772,0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087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Қостанай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облысы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Жітіқара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ауданы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Милютин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а.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газдандыру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үшін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жоғары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қысымды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газ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құбырын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салу</a:t>
                      </a:r>
                      <a:endParaRPr lang="ru-RU" sz="1200" b="0" i="0" u="none" strike="noStrike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300</a:t>
                      </a:r>
                      <a:r>
                        <a:rPr lang="kk-KZ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000,0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579</a:t>
                      </a:r>
                      <a:r>
                        <a:rPr lang="kk-KZ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055,0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154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Қостанай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облысы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Жітіқара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ауданы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Милютин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а. </a:t>
                      </a:r>
                      <a:r>
                        <a:rPr lang="ru-RU" sz="120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газдандыру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үшін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газ </a:t>
                      </a:r>
                      <a:r>
                        <a:rPr lang="ru-RU" sz="120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құбырының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тарату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желілерін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салу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150 000,0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211 608,0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9310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k-KZ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Қостанай облысы Жітіқара ауданы Тургеновка ауылын газдандыру үшін жоғары қысымды газ құбырын</a:t>
                      </a:r>
                      <a:r>
                        <a:rPr lang="kk-KZ" sz="12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салу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245 851,0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2356763"/>
                  </a:ext>
                </a:extLst>
              </a:tr>
              <a:tr h="265176">
                <a:tc vMerge="1">
                  <a:txBody>
                    <a:bodyPr/>
                    <a:lstStyle/>
                    <a:p>
                      <a:pPr algn="l" fontAlgn="ctr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ЖБ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6 576,1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7151157"/>
                  </a:ext>
                </a:extLst>
              </a:tr>
              <a:tr h="415409">
                <a:tc>
                  <a:txBody>
                    <a:bodyPr/>
                    <a:lstStyle/>
                    <a:p>
                      <a:pPr algn="l" fontAlgn="ctr"/>
                      <a:r>
                        <a:rPr lang="kk-KZ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Қостанай облысы Жітіқара ауданы Тургеновка ауылын газдандыру үшін газ тарату желілеріні</a:t>
                      </a:r>
                      <a:r>
                        <a:rPr lang="kk-KZ" sz="12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салу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329 892,0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657013"/>
                  </a:ext>
                </a:extLst>
              </a:tr>
              <a:tr h="32525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k-KZ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Жітіқара ауданындағы Қазірет ауылында биіктігі 40 метрлік антенна- діңгектік құрылысын салу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39</a:t>
                      </a:r>
                      <a:r>
                        <a:rPr lang="kk-KZ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860,7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8128823"/>
                  </a:ext>
                </a:extLst>
              </a:tr>
              <a:tr h="256032">
                <a:tc vMerge="1">
                  <a:txBody>
                    <a:bodyPr/>
                    <a:lstStyle/>
                    <a:p>
                      <a:pPr algn="l" fontAlgn="ctr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ЖБ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606,1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8900859"/>
                  </a:ext>
                </a:extLst>
              </a:tr>
              <a:tr h="310896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k-KZ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Жітіқара ауданы Құсақан ауылында биіктігі 40 метрлік антенна-діңгектік құрылысын салу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43</a:t>
                      </a:r>
                      <a:r>
                        <a:rPr lang="kk-KZ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991,9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1379351"/>
                  </a:ext>
                </a:extLst>
              </a:tr>
              <a:tr h="219456">
                <a:tc vMerge="1">
                  <a:txBody>
                    <a:bodyPr/>
                    <a:lstStyle/>
                    <a:p>
                      <a:pPr algn="l" fontAlgn="ctr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ЖБ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645,5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5990174"/>
                  </a:ext>
                </a:extLst>
              </a:tr>
              <a:tr h="320040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k-KZ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Жітіқара ауданы, Шевченковка ауылында биіктігі 24 метрлік байланыс тірегін</a:t>
                      </a:r>
                      <a:r>
                        <a:rPr lang="kk-KZ" sz="12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салу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  <a:r>
                        <a:rPr lang="kk-KZ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737,0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6030325"/>
                  </a:ext>
                </a:extLst>
              </a:tr>
              <a:tr h="301752">
                <a:tc vMerge="1">
                  <a:txBody>
                    <a:bodyPr/>
                    <a:lstStyle/>
                    <a:p>
                      <a:pPr algn="l" fontAlgn="ctr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ЖБ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171,9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8513278"/>
                  </a:ext>
                </a:extLst>
              </a:tr>
              <a:tr h="415409">
                <a:tc>
                  <a:txBody>
                    <a:bodyPr/>
                    <a:lstStyle/>
                    <a:p>
                      <a:pPr algn="l" fontAlgn="ctr"/>
                      <a:r>
                        <a:rPr lang="kk-KZ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Қостанай облысы, Жітіқара ауданы, Жітіқара қаласы, Ленин көшесі, 108/1 мекенжайы бойынша бұрынғы аудандық аурухана ғимаратын қайта жаңғырту (қасбеттерді жөндеусіз)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ЖБ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110</a:t>
                      </a:r>
                      <a:r>
                        <a:rPr lang="kk-KZ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000,0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  <a:r>
                        <a:rPr lang="kk-KZ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927,0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60 753,0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9341904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350" y="1"/>
            <a:ext cx="2152650" cy="82296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58012" y="5890469"/>
            <a:ext cx="6096000" cy="94179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15000"/>
              </a:lnSpc>
              <a:tabLst>
                <a:tab pos="90170" algn="l"/>
              </a:tabLst>
            </a:pPr>
            <a:r>
              <a:rPr lang="ru-RU" sz="16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Аббревиатураның</a:t>
            </a:r>
            <a:r>
              <a:rPr lang="ru-RU" sz="1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жазылуы</a:t>
            </a:r>
            <a:r>
              <a:rPr lang="ru-RU" sz="1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lvl="0" algn="just">
              <a:lnSpc>
                <a:spcPct val="115000"/>
              </a:lnSpc>
              <a:tabLst>
                <a:tab pos="90170" algn="l"/>
              </a:tabLst>
            </a:pPr>
            <a:r>
              <a:rPr lang="ru-RU" sz="1600" b="1" dirty="0">
                <a:solidFill>
                  <a:srgbClr val="C0000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ОБ</a:t>
            </a:r>
            <a:r>
              <a:rPr lang="ru-RU" sz="1600" b="1" dirty="0">
                <a:solidFill>
                  <a:srgbClr val="0A259A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– </a:t>
            </a:r>
            <a:r>
              <a:rPr lang="ru-RU" sz="1600" b="1" dirty="0" err="1">
                <a:solidFill>
                  <a:srgbClr val="00206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облыстық</a:t>
            </a:r>
            <a:r>
              <a:rPr lang="ru-RU" sz="1600" b="1" dirty="0">
                <a:solidFill>
                  <a:srgbClr val="00206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бюджет</a:t>
            </a:r>
          </a:p>
          <a:p>
            <a:pPr lvl="0" algn="just">
              <a:lnSpc>
                <a:spcPct val="115000"/>
              </a:lnSpc>
              <a:tabLst>
                <a:tab pos="90170" algn="l"/>
              </a:tabLst>
            </a:pP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ЖБ</a:t>
            </a:r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- </a:t>
            </a:r>
            <a:r>
              <a:rPr lang="ru-RU" sz="1600" b="1" dirty="0" err="1" smtClean="0">
                <a:solidFill>
                  <a:srgbClr val="00206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жергілікті</a:t>
            </a:r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 бюджет</a:t>
            </a:r>
            <a:endParaRPr lang="ru-RU" sz="1600" b="1" dirty="0">
              <a:solidFill>
                <a:srgbClr val="002060"/>
              </a:solidFill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03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993530" y="432624"/>
            <a:ext cx="8062547" cy="88338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ТКШ </a:t>
            </a:r>
            <a:r>
              <a:rPr lang="ru-RU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саласындағы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2026-2028 </a:t>
            </a:r>
            <a:r>
              <a:rPr lang="ru-RU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жылдарға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инвестициялық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жобаларды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іске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асыруға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шығындар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мың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90" y="373031"/>
            <a:ext cx="2549769" cy="942976"/>
          </a:xfrm>
          <a:prstGeom prst="rect">
            <a:avLst/>
          </a:prstGeom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CF6D7D3-616B-43D9-9DBE-6B3DFED35A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9568668"/>
              </p:ext>
            </p:extLst>
          </p:nvPr>
        </p:nvGraphicFramePr>
        <p:xfrm>
          <a:off x="825536" y="1569422"/>
          <a:ext cx="11039139" cy="403968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600358">
                  <a:extLst>
                    <a:ext uri="{9D8B030D-6E8A-4147-A177-3AD203B41FA5}">
                      <a16:colId xmlns:a16="http://schemas.microsoft.com/office/drawing/2014/main" val="1392737400"/>
                    </a:ext>
                  </a:extLst>
                </a:gridCol>
                <a:gridCol w="933969">
                  <a:extLst>
                    <a:ext uri="{9D8B030D-6E8A-4147-A177-3AD203B41FA5}">
                      <a16:colId xmlns:a16="http://schemas.microsoft.com/office/drawing/2014/main" val="1615036783"/>
                    </a:ext>
                  </a:extLst>
                </a:gridCol>
                <a:gridCol w="887885">
                  <a:extLst>
                    <a:ext uri="{9D8B030D-6E8A-4147-A177-3AD203B41FA5}">
                      <a16:colId xmlns:a16="http://schemas.microsoft.com/office/drawing/2014/main" val="4095777133"/>
                    </a:ext>
                  </a:extLst>
                </a:gridCol>
                <a:gridCol w="892097">
                  <a:extLst>
                    <a:ext uri="{9D8B030D-6E8A-4147-A177-3AD203B41FA5}">
                      <a16:colId xmlns:a16="http://schemas.microsoft.com/office/drawing/2014/main" val="2452426405"/>
                    </a:ext>
                  </a:extLst>
                </a:gridCol>
                <a:gridCol w="724830">
                  <a:extLst>
                    <a:ext uri="{9D8B030D-6E8A-4147-A177-3AD203B41FA5}">
                      <a16:colId xmlns:a16="http://schemas.microsoft.com/office/drawing/2014/main" val="719609063"/>
                    </a:ext>
                  </a:extLst>
                </a:gridCol>
              </a:tblGrid>
              <a:tr h="5149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Жобаның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Қаржыландыру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көзі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20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2027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жыл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2028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жыл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/>
                </a:tc>
                <a:extLst>
                  <a:ext uri="{0D108BD9-81ED-4DB2-BD59-A6C34878D82A}">
                    <a16:rowId xmlns:a16="http://schemas.microsoft.com/office/drawing/2014/main" val="3612715883"/>
                  </a:ext>
                </a:extLst>
              </a:tr>
              <a:tr h="26828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/>
                </a:tc>
                <a:extLst>
                  <a:ext uri="{0D108BD9-81ED-4DB2-BD59-A6C34878D82A}">
                    <a16:rowId xmlns:a16="http://schemas.microsoft.com/office/drawing/2014/main" val="4287658936"/>
                  </a:ext>
                </a:extLst>
              </a:tr>
              <a:tr h="25751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Барлығы, оның ішінде:</a:t>
                      </a:r>
                      <a:endParaRPr lang="ru-RU" sz="1200" b="1" i="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1 312 750,8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825 494,0 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kk-KZ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88" marR="5588" marT="5588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586334"/>
                  </a:ext>
                </a:extLst>
              </a:tr>
              <a:tr h="39714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Қостанай облысы, Жітіқара ауданы, Жітіқара қаласының орталықтандырылған сумен</a:t>
                      </a:r>
                      <a:r>
                        <a:rPr lang="kk-KZ" sz="12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жабдықтау жүйесіне қосумен</a:t>
                      </a:r>
                      <a:r>
                        <a:rPr lang="kk-KZ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Тургенов ауылының сумен</a:t>
                      </a:r>
                      <a:r>
                        <a:rPr lang="kk-KZ" sz="12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жабдықтау желілерін реконструкциялау</a:t>
                      </a:r>
                      <a:endParaRPr lang="ru-RU" sz="1200" b="0" i="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176</a:t>
                      </a:r>
                      <a:r>
                        <a:rPr lang="kk-KZ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698,0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8731463"/>
                  </a:ext>
                </a:extLst>
              </a:tr>
              <a:tr h="410816">
                <a:tc>
                  <a:txBody>
                    <a:bodyPr/>
                    <a:lstStyle/>
                    <a:p>
                      <a:pPr algn="l" fontAlgn="ctr"/>
                      <a:r>
                        <a:rPr lang="kk-KZ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Қостанай облысы Жітіқара ауданы Тоқтаров ауылының</a:t>
                      </a:r>
                      <a:r>
                        <a:rPr lang="kk-KZ" sz="12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сумен жабдықтау желілерін реконструкциялау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0Б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435</a:t>
                      </a:r>
                      <a:r>
                        <a:rPr lang="kk-KZ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555,0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599 796,0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8190">
                <a:tc>
                  <a:txBody>
                    <a:bodyPr/>
                    <a:lstStyle/>
                    <a:p>
                      <a:pPr algn="l" fontAlgn="ctr"/>
                      <a:r>
                        <a:rPr lang="kk-KZ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Қостанай облысы, Жітіқара ауданы, Жітіқара қаласында</a:t>
                      </a:r>
                      <a:r>
                        <a:rPr lang="kk-KZ" sz="12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кәріз</a:t>
                      </a:r>
                      <a:r>
                        <a:rPr lang="kk-KZ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тазарту құрылыстарын реконструкциялау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49 000,0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10 000,0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758009"/>
                  </a:ext>
                </a:extLst>
              </a:tr>
              <a:tr h="4381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Житикаракоммунэнерго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МКК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орталық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қалалық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қазандығында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көлемі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1000 м3 мазут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резервуарын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ауыстырумен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мазут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шаруашылығын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реконструкциялау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ЖБ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30 167,2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6876821"/>
                  </a:ext>
                </a:extLst>
              </a:tr>
              <a:tr h="4381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Қостанай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облысы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Жітіқара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қ.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орталық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қалалық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қазандықтан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ТК-32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дейінгі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Д426 мм 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жылу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желісі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учаскесін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реконструкциялау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baseline="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бюджеттен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кредит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629 016,3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3306852"/>
                  </a:ext>
                </a:extLst>
              </a:tr>
              <a:tr h="4381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Қостанай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облысы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Жітіқара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қ.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шағын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аудандарында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Д108-159 мм 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жылу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желілерінің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учаскелерін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жолдар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астындағы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өткелдер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реконструкциялау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бюджеттен</a:t>
                      </a:r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кредит)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kk-KZ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 222</a:t>
                      </a:r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1646105"/>
                  </a:ext>
                </a:extLst>
              </a:tr>
              <a:tr h="438190">
                <a:tc>
                  <a:txBody>
                    <a:bodyPr/>
                    <a:lstStyle/>
                    <a:p>
                      <a:pPr algn="l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«Житикаракоммунэнерго» МКК электр энергиясын және телеметрияны коммерциялық есепке алудың автоматтырылған ақпараттық жүйесін енгізу (облыстық бюджеттен кредит)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</a:t>
                      </a:r>
                      <a:endParaRPr lang="ru-RU" sz="12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215 790,0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6431638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993530" y="5491472"/>
            <a:ext cx="3093838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tabLst>
                <a:tab pos="90170" algn="l"/>
              </a:tabLst>
            </a:pPr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 algn="just">
              <a:lnSpc>
                <a:spcPct val="115000"/>
              </a:lnSpc>
              <a:tabLst>
                <a:tab pos="90170" algn="l"/>
              </a:tabLst>
            </a:pPr>
            <a:r>
              <a:rPr lang="ru-RU" sz="1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Аббревиатураның</a:t>
            </a:r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жазылуы</a:t>
            </a:r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 </a:t>
            </a:r>
            <a:endParaRPr lang="ru-RU" sz="1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 algn="just">
              <a:lnSpc>
                <a:spcPct val="115000"/>
              </a:lnSpc>
              <a:tabLst>
                <a:tab pos="90170" algn="l"/>
              </a:tabLst>
            </a:pPr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ОБ</a:t>
            </a:r>
            <a:r>
              <a:rPr lang="ru-RU" sz="1200" b="1" dirty="0" smtClean="0">
                <a:solidFill>
                  <a:srgbClr val="0A259A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 </a:t>
            </a:r>
            <a:r>
              <a:rPr lang="ru-RU" sz="1200" b="1" dirty="0">
                <a:solidFill>
                  <a:srgbClr val="00206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– </a:t>
            </a:r>
            <a:r>
              <a:rPr lang="ru-RU" sz="1200" b="1" dirty="0" err="1" smtClean="0">
                <a:solidFill>
                  <a:srgbClr val="00206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облыстық</a:t>
            </a:r>
            <a:r>
              <a:rPr lang="ru-RU" sz="1200" b="1" dirty="0" smtClean="0">
                <a:solidFill>
                  <a:srgbClr val="00206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 бюджет</a:t>
            </a:r>
          </a:p>
          <a:p>
            <a:pPr algn="just">
              <a:lnSpc>
                <a:spcPct val="115000"/>
              </a:lnSpc>
              <a:tabLst>
                <a:tab pos="90170" algn="l"/>
              </a:tabLst>
            </a:pPr>
            <a:r>
              <a:rPr lang="ru-RU" sz="1200" b="1" dirty="0">
                <a:solidFill>
                  <a:srgbClr val="C0000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ЖБ</a:t>
            </a:r>
            <a:r>
              <a:rPr lang="ru-RU" sz="1200" b="1" dirty="0">
                <a:solidFill>
                  <a:srgbClr val="00206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- </a:t>
            </a:r>
            <a:r>
              <a:rPr lang="ru-RU" sz="1200" b="1" dirty="0" err="1">
                <a:solidFill>
                  <a:srgbClr val="00206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жергілікті</a:t>
            </a:r>
            <a:r>
              <a:rPr lang="ru-RU" sz="1200" b="1" dirty="0">
                <a:solidFill>
                  <a:srgbClr val="00206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 бюджет</a:t>
            </a:r>
          </a:p>
          <a:p>
            <a:pPr lvl="0" algn="just">
              <a:lnSpc>
                <a:spcPct val="115000"/>
              </a:lnSpc>
              <a:tabLst>
                <a:tab pos="90170" algn="l"/>
              </a:tabLst>
            </a:pPr>
            <a:endParaRPr lang="ru-RU" sz="1200" b="1" dirty="0">
              <a:solidFill>
                <a:srgbClr val="002060"/>
              </a:solidFill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7149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</a:schemeClr>
            </a:gs>
            <a:gs pos="100000">
              <a:schemeClr val="accent3">
                <a:lumMod val="20000"/>
                <a:lumOff val="80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smtClean="0">
                <a:solidFill>
                  <a:srgbClr val="C00000"/>
                </a:solidFill>
              </a:rPr>
              <a:t>Көлік және коммуникациялар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904890" y="1427980"/>
            <a:ext cx="1051560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kk-KZ" dirty="0" smtClean="0">
                <a:solidFill>
                  <a:srgbClr val="002060"/>
                </a:solidFill>
              </a:rPr>
              <a:t>        2026-2028 </a:t>
            </a:r>
            <a:r>
              <a:rPr lang="kk-KZ" dirty="0">
                <a:solidFill>
                  <a:srgbClr val="002060"/>
                </a:solidFill>
              </a:rPr>
              <a:t>жылдары көлік және коммуникация саласындағы аудандық бюджеттің шығындары </a:t>
            </a:r>
            <a:r>
              <a:rPr lang="ru-RU" b="1" dirty="0" smtClean="0">
                <a:solidFill>
                  <a:srgbClr val="002060"/>
                </a:solidFill>
              </a:rPr>
              <a:t>5 783,8</a:t>
            </a:r>
            <a:r>
              <a:rPr lang="kk-KZ" b="1" dirty="0" smtClean="0">
                <a:solidFill>
                  <a:srgbClr val="002060"/>
                </a:solidFill>
              </a:rPr>
              <a:t> </a:t>
            </a:r>
            <a:r>
              <a:rPr lang="kk-KZ" b="1" dirty="0">
                <a:solidFill>
                  <a:srgbClr val="002060"/>
                </a:solidFill>
              </a:rPr>
              <a:t>млн.теңгені</a:t>
            </a:r>
            <a:r>
              <a:rPr lang="kk-KZ" dirty="0">
                <a:solidFill>
                  <a:srgbClr val="002060"/>
                </a:solidFill>
              </a:rPr>
              <a:t> құрайды және аудандық маңызы бар автомобиль жолдарының және елді мекендердегі көшелердің жұмыс істеуін қамтамасыз ету, көлік инфрақұрылымы объектілерін орташа және ағымдағы жөндеу жөніндегі іс-шараларды қаржыландыруға және әлеуметтік маңызы бар қатынастар бойынша жолаушылар тасымалын субсидиялауға бағытталатын болады.</a:t>
            </a:r>
            <a:r>
              <a:rPr lang="ru-RU" dirty="0">
                <a:solidFill>
                  <a:srgbClr val="002060"/>
                </a:solidFill>
              </a:rPr>
              <a:t> 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20242"/>
            <a:ext cx="12192000" cy="233775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1466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765047" y="591594"/>
            <a:ext cx="10515600" cy="61462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Көлік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коммуникация </a:t>
            </a:r>
            <a:r>
              <a:rPr lang="ru-RU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саласындағы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шығындар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көлемі</a:t>
            </a: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9052024"/>
              </p:ext>
            </p:extLst>
          </p:nvPr>
        </p:nvGraphicFramePr>
        <p:xfrm>
          <a:off x="230342" y="1529026"/>
          <a:ext cx="11585011" cy="2686583"/>
        </p:xfrm>
        <a:graphic>
          <a:graphicData uri="http://schemas.openxmlformats.org/drawingml/2006/table">
            <a:tbl>
              <a:tblPr/>
              <a:tblGrid>
                <a:gridCol w="8371976">
                  <a:extLst>
                    <a:ext uri="{9D8B030D-6E8A-4147-A177-3AD203B41FA5}">
                      <a16:colId xmlns:a16="http://schemas.microsoft.com/office/drawing/2014/main" val="2315842423"/>
                    </a:ext>
                  </a:extLst>
                </a:gridCol>
                <a:gridCol w="1203374">
                  <a:extLst>
                    <a:ext uri="{9D8B030D-6E8A-4147-A177-3AD203B41FA5}">
                      <a16:colId xmlns:a16="http://schemas.microsoft.com/office/drawing/2014/main" val="1660756440"/>
                    </a:ext>
                  </a:extLst>
                </a:gridCol>
                <a:gridCol w="1058787">
                  <a:extLst>
                    <a:ext uri="{9D8B030D-6E8A-4147-A177-3AD203B41FA5}">
                      <a16:colId xmlns:a16="http://schemas.microsoft.com/office/drawing/2014/main" val="129232617"/>
                    </a:ext>
                  </a:extLst>
                </a:gridCol>
                <a:gridCol w="950874">
                  <a:extLst>
                    <a:ext uri="{9D8B030D-6E8A-4147-A177-3AD203B41FA5}">
                      <a16:colId xmlns:a16="http://schemas.microsoft.com/office/drawing/2014/main" val="338864557"/>
                    </a:ext>
                  </a:extLst>
                </a:gridCol>
              </a:tblGrid>
              <a:tr h="5245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Іс-шаралардың</a:t>
                      </a:r>
                      <a:r>
                        <a:rPr lang="ru-RU" sz="14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4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атауы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1" i="0" u="none" strike="noStrike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12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200" b="1" i="0" u="none" strike="noStrike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(млн. теңге)</a:t>
                      </a:r>
                      <a:endParaRPr lang="ru-RU" sz="12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1" i="0" u="none" strike="noStrike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</a:t>
                      </a:r>
                      <a:r>
                        <a:rPr lang="ru-RU" sz="12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200" b="1" i="0" u="none" strike="noStrike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(млн.</a:t>
                      </a:r>
                      <a:r>
                        <a:rPr lang="ru-RU" sz="1200" b="1" i="0" u="none" strike="noStrike" baseline="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теңге)</a:t>
                      </a:r>
                      <a:endParaRPr lang="ru-RU" sz="12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2028 </a:t>
                      </a:r>
                      <a:r>
                        <a:rPr lang="ru-RU" sz="12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200" b="1" i="0" u="none" strike="noStrike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(млн.</a:t>
                      </a:r>
                      <a:r>
                        <a:rPr lang="ru-RU" sz="1200" b="1" i="0" u="none" strike="noStrike" baseline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 теңге)</a:t>
                      </a:r>
                      <a:endParaRPr lang="ru-RU" sz="1200" b="1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2881698"/>
                  </a:ext>
                </a:extLst>
              </a:tr>
              <a:tr h="223457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1" i="0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Көлік</a:t>
                      </a:r>
                      <a:r>
                        <a:rPr lang="ru-RU" sz="12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i="0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2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коммуникация </a:t>
                      </a:r>
                      <a:r>
                        <a:rPr lang="ru-RU" sz="1200" b="1" i="0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барлығы</a:t>
                      </a:r>
                      <a:r>
                        <a:rPr lang="ru-RU" sz="1200" b="1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:</a:t>
                      </a:r>
                      <a:endParaRPr lang="ru-RU" sz="12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kk-KZ" sz="12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844,0</a:t>
                      </a:r>
                      <a:endParaRPr lang="ru-RU" sz="1200" b="1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1 324,8</a:t>
                      </a:r>
                      <a:endParaRPr lang="ru-RU" sz="1200" b="1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3 615,0</a:t>
                      </a:r>
                      <a:endParaRPr lang="ru-RU" sz="1200" b="1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9267813"/>
                  </a:ext>
                </a:extLst>
              </a:tr>
              <a:tr h="174846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1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Автомобиль </a:t>
                      </a:r>
                      <a:r>
                        <a:rPr lang="ru-RU" sz="1200" b="1" i="1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көлігі</a:t>
                      </a:r>
                      <a:endParaRPr lang="ru-RU" sz="1200" b="1" i="1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1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816,7</a:t>
                      </a:r>
                      <a:endParaRPr lang="ru-RU" sz="1200" b="1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kk-KZ" sz="1200" b="1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lang="kk-KZ" sz="1200" b="1" i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295,1</a:t>
                      </a:r>
                      <a:endParaRPr lang="ru-RU" sz="1200" b="1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1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3 583,5 </a:t>
                      </a:r>
                      <a:endParaRPr lang="ru-RU" sz="1200" b="1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311202"/>
                  </a:ext>
                </a:extLst>
              </a:tr>
              <a:tr h="174846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Автомобиль</a:t>
                      </a:r>
                      <a:r>
                        <a:rPr lang="ru-RU" sz="1200" b="0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жолдарының</a:t>
                      </a:r>
                      <a:r>
                        <a:rPr lang="ru-RU" sz="1200" b="0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жұмыс</a:t>
                      </a:r>
                      <a:r>
                        <a:rPr lang="ru-RU" sz="1200" b="0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істеуін</a:t>
                      </a:r>
                      <a:r>
                        <a:rPr lang="ru-RU" sz="1200" b="0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қамтамасыз</a:t>
                      </a:r>
                      <a:r>
                        <a:rPr lang="ru-RU" sz="1200" b="0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ету</a:t>
                      </a:r>
                      <a:endParaRPr lang="ru-RU" sz="12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115,5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124,4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351,8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1189473"/>
                  </a:ext>
                </a:extLst>
              </a:tr>
              <a:tr h="174846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kk-KZ" sz="1200" dirty="0" smtClean="0"/>
                        <a:t>Елді мекендердегі аудандық маңызы бар жолдар мен көшелерді күрделі және орташа жөндеу</a:t>
                      </a:r>
                      <a:endParaRPr lang="ru-RU" sz="1200" b="1" i="0" u="none" strike="noStrike" kern="12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kk-KZ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1,2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kk-KZ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kk-KZ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3309738"/>
                  </a:ext>
                </a:extLst>
              </a:tr>
              <a:tr h="716397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Көлік инфрақұрылымының басым жобаларын іске асыру (38-68 шақырымындағы КП-ЖТ-2 «Жітіқара-Берсуат» аудандық маңызы бар автожол учаскесін орташа жөндеу – </a:t>
                      </a:r>
                      <a:r>
                        <a:rPr lang="kk-KZ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350,0 млн.теңге</a:t>
                      </a:r>
                      <a:r>
                        <a:rPr lang="kk-KZ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аудандық маңызы бар КП-ЖТ-1 учаскесін орташа жөндеу – «Дзержинское ауылына кіреберіс» 14-3-ш. </a:t>
                      </a:r>
                      <a:r>
                        <a:rPr lang="kk-KZ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350,0 млн. теңге</a:t>
                      </a:r>
                      <a:r>
                        <a:rPr lang="kk-KZ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  <a:p>
                      <a:pPr marL="0" algn="l" defTabSz="914400" rtl="0" eaLnBrk="1" fontAlgn="b" latinLnBrk="0" hangingPunct="1">
                        <a:spcAft>
                          <a:spcPts val="0"/>
                        </a:spcAft>
                      </a:pPr>
                      <a:endParaRPr lang="ru-RU" sz="1200" b="0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700,0</a:t>
                      </a:r>
                      <a:endParaRPr lang="ru-RU" sz="1200" b="0" i="0" u="none" strike="noStrike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1 170,7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3 231,7</a:t>
                      </a:r>
                      <a:endParaRPr lang="ru-RU" sz="12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3606575"/>
                  </a:ext>
                </a:extLst>
              </a:tr>
              <a:tr h="268566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Көлік және коммуникация саласындағы басқа да қызметтер</a:t>
                      </a:r>
                      <a:endParaRPr lang="ru-RU" sz="1200" b="0" i="1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kk-KZ" sz="12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27,3</a:t>
                      </a:r>
                      <a:endParaRPr lang="ru-RU" sz="1200" b="1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kk-KZ" sz="12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29,7</a:t>
                      </a:r>
                      <a:endParaRPr lang="ru-RU" sz="1200" b="1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kk-KZ" sz="12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31,5</a:t>
                      </a:r>
                      <a:endParaRPr lang="ru-RU" sz="1200" b="1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0161702"/>
                  </a:ext>
                </a:extLst>
              </a:tr>
              <a:tr h="268566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Әлеуметтік маңызы бар қалалық (ауылдық), қала маңындағы және ауданішілік бағыттар бойынша жолаушыларды тасымалдауды субсидиялау (No 7, No 16 маршрут)</a:t>
                      </a:r>
                      <a:endParaRPr lang="ru-RU" sz="1200" b="1" i="1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1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27,3</a:t>
                      </a:r>
                      <a:endParaRPr lang="ru-RU" sz="1200" b="1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1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29,7</a:t>
                      </a:r>
                      <a:endParaRPr lang="ru-RU" sz="1200" b="1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1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31,5</a:t>
                      </a:r>
                      <a:endParaRPr lang="ru-RU" sz="1200" b="1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1" marR="68571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8265368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3953" y="5346074"/>
            <a:ext cx="2839916" cy="138039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42" y="5366119"/>
            <a:ext cx="2395031" cy="130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00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917115" cy="1325563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	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жылға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автомобиль </a:t>
            </a:r>
            <a:r>
              <a:rPr lang="ru-RU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жолдарының</a:t>
            </a: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жұмыс</a:t>
            </a: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істеуін</a:t>
            </a: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қамтамасыз</a:t>
            </a: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етуге</a:t>
            </a: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1002,0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млн.теңге</a:t>
            </a: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көзделген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val 105"/>
          <p:cNvSpPr>
            <a:spLocks noChangeArrowheads="1"/>
          </p:cNvSpPr>
          <p:nvPr/>
        </p:nvSpPr>
        <p:spPr bwMode="auto">
          <a:xfrm>
            <a:off x="3623123" y="1316736"/>
            <a:ext cx="4287328" cy="1876130"/>
          </a:xfrm>
          <a:prstGeom prst="ellipse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400" b="1" dirty="0" smtClean="0"/>
          </a:p>
          <a:p>
            <a:pPr marR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400" b="1" dirty="0" smtClean="0">
                <a:solidFill>
                  <a:srgbClr val="C00000"/>
                </a:solidFill>
              </a:rPr>
              <a:t>2026 </a:t>
            </a:r>
            <a:r>
              <a:rPr lang="kk-KZ" sz="1400" b="1" dirty="0">
                <a:solidFill>
                  <a:srgbClr val="C00000"/>
                </a:solidFill>
              </a:rPr>
              <a:t>жылға арналған автомобиль жолдарының жұмыс істеуін қамтамасыз ету</a:t>
            </a:r>
            <a:r>
              <a:rPr lang="ru-RU" altLang="ru-RU" sz="1400" b="1" dirty="0" smtClean="0">
                <a:solidFill>
                  <a:srgbClr val="C00000"/>
                </a:solidFill>
              </a:rPr>
              <a:t>  -</a:t>
            </a:r>
            <a:r>
              <a:rPr lang="ru-RU" altLang="ru-RU" sz="1400" b="1" dirty="0" smtClean="0">
                <a:solidFill>
                  <a:srgbClr val="002060"/>
                </a:solidFill>
              </a:rPr>
              <a:t> 1002,0 </a:t>
            </a:r>
            <a:r>
              <a:rPr lang="ru-RU" altLang="ru-RU" sz="1400" b="1" dirty="0" err="1" smtClean="0">
                <a:solidFill>
                  <a:srgbClr val="002060"/>
                </a:solidFill>
              </a:rPr>
              <a:t>млн.теңге</a:t>
            </a:r>
            <a:r>
              <a:rPr lang="ru-RU" altLang="ru-RU" sz="1400" b="1" dirty="0">
                <a:solidFill>
                  <a:srgbClr val="002060"/>
                </a:solidFill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AutoShape 101"/>
          <p:cNvSpPr>
            <a:spLocks noChangeArrowheads="1"/>
          </p:cNvSpPr>
          <p:nvPr/>
        </p:nvSpPr>
        <p:spPr bwMode="auto">
          <a:xfrm rot="1806569">
            <a:off x="3934843" y="2625567"/>
            <a:ext cx="279400" cy="533191"/>
          </a:xfrm>
          <a:prstGeom prst="downArrow">
            <a:avLst>
              <a:gd name="adj1" fmla="val 50000"/>
              <a:gd name="adj2" fmla="val 44224"/>
            </a:avLst>
          </a:pr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01"/>
          <p:cNvSpPr>
            <a:spLocks noChangeArrowheads="1"/>
          </p:cNvSpPr>
          <p:nvPr/>
        </p:nvSpPr>
        <p:spPr bwMode="auto">
          <a:xfrm rot="-1670987">
            <a:off x="7763249" y="2470932"/>
            <a:ext cx="358011" cy="611050"/>
          </a:xfrm>
          <a:prstGeom prst="downArrow">
            <a:avLst>
              <a:gd name="adj1" fmla="val 41654"/>
              <a:gd name="adj2" fmla="val 38638"/>
            </a:avLst>
          </a:pr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Oval 105"/>
          <p:cNvSpPr>
            <a:spLocks noChangeArrowheads="1"/>
          </p:cNvSpPr>
          <p:nvPr/>
        </p:nvSpPr>
        <p:spPr bwMode="auto">
          <a:xfrm>
            <a:off x="863111" y="3419856"/>
            <a:ext cx="3873357" cy="1810511"/>
          </a:xfrm>
          <a:prstGeom prst="ellipse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1400" b="1" dirty="0" smtClean="0">
                <a:solidFill>
                  <a:srgbClr val="C00000"/>
                </a:solidFill>
              </a:rPr>
              <a:t>Аудандық </a:t>
            </a:r>
            <a:r>
              <a:rPr lang="kk-KZ" sz="1400" b="1" dirty="0">
                <a:solidFill>
                  <a:srgbClr val="C00000"/>
                </a:solidFill>
              </a:rPr>
              <a:t>маңызы бар автомобиль жолдарының жұмыс істеуі</a:t>
            </a:r>
            <a:endParaRPr lang="ru-RU" altLang="ru-RU" sz="1400" b="1" dirty="0">
              <a:solidFill>
                <a:srgbClr val="C00000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srgbClr val="C00000"/>
                </a:solidFill>
              </a:rPr>
              <a:t>- </a:t>
            </a:r>
            <a:r>
              <a:rPr lang="ru-RU" altLang="ru-RU" sz="1400" b="1" dirty="0" smtClean="0">
                <a:solidFill>
                  <a:srgbClr val="002060"/>
                </a:solidFill>
              </a:rPr>
              <a:t>816,7 </a:t>
            </a:r>
            <a:r>
              <a:rPr lang="ru-RU" altLang="ru-RU" sz="1400" b="1" dirty="0" err="1" smtClean="0">
                <a:solidFill>
                  <a:srgbClr val="002060"/>
                </a:solidFill>
              </a:rPr>
              <a:t>млн.теңге</a:t>
            </a:r>
            <a:r>
              <a:rPr lang="ru-RU" altLang="ru-RU" sz="1400" b="1" dirty="0">
                <a:solidFill>
                  <a:srgbClr val="002060"/>
                </a:solidFill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Oval 105"/>
          <p:cNvSpPr>
            <a:spLocks noChangeArrowheads="1"/>
          </p:cNvSpPr>
          <p:nvPr/>
        </p:nvSpPr>
        <p:spPr bwMode="auto">
          <a:xfrm>
            <a:off x="7910451" y="1825625"/>
            <a:ext cx="3554858" cy="4895636"/>
          </a:xfrm>
          <a:prstGeom prst="ellipse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/>
            <a:r>
              <a:rPr lang="kk-KZ" sz="1400" b="1" dirty="0" smtClean="0">
                <a:solidFill>
                  <a:srgbClr val="C00000"/>
                </a:solidFill>
              </a:rPr>
              <a:t>Аудандық </a:t>
            </a:r>
            <a:r>
              <a:rPr lang="kk-KZ" sz="1400" b="1" dirty="0">
                <a:solidFill>
                  <a:srgbClr val="C00000"/>
                </a:solidFill>
              </a:rPr>
              <a:t>маңызы бар қалаларда, ауылдарда, кенттерде, ауылдық округтерде автомобиль жолдарының жұмыс істеуі</a:t>
            </a:r>
            <a:r>
              <a:rPr lang="ru-RU" sz="1400" b="1" dirty="0">
                <a:solidFill>
                  <a:srgbClr val="C00000"/>
                </a:solidFill>
              </a:rPr>
              <a:t> – </a:t>
            </a:r>
            <a:r>
              <a:rPr lang="ru-RU" sz="1400" b="1" dirty="0" smtClean="0">
                <a:solidFill>
                  <a:srgbClr val="002060"/>
                </a:solidFill>
              </a:rPr>
              <a:t>185,3 </a:t>
            </a:r>
            <a:r>
              <a:rPr lang="x-none" sz="1400" b="1" dirty="0" smtClean="0">
                <a:solidFill>
                  <a:srgbClr val="002060"/>
                </a:solidFill>
              </a:rPr>
              <a:t>млн.те</a:t>
            </a:r>
            <a:r>
              <a:rPr lang="kk-KZ" sz="1400" b="1" dirty="0" smtClean="0">
                <a:solidFill>
                  <a:srgbClr val="002060"/>
                </a:solidFill>
              </a:rPr>
              <a:t>ң</a:t>
            </a:r>
            <a:r>
              <a:rPr lang="x-none" sz="1400" b="1" dirty="0" smtClean="0">
                <a:solidFill>
                  <a:srgbClr val="002060"/>
                </a:solidFill>
              </a:rPr>
              <a:t>ге</a:t>
            </a:r>
            <a:r>
              <a:rPr lang="x-none" sz="1400" b="1" dirty="0">
                <a:solidFill>
                  <a:srgbClr val="002060"/>
                </a:solidFill>
              </a:rPr>
              <a:t>, </a:t>
            </a:r>
            <a:endParaRPr lang="ru-RU" sz="1400" dirty="0">
              <a:solidFill>
                <a:srgbClr val="002060"/>
              </a:solidFill>
            </a:endParaRPr>
          </a:p>
          <a:p>
            <a:pPr eaLnBrk="0" fontAlgn="base" hangingPunct="0"/>
            <a:r>
              <a:rPr lang="kk-KZ" sz="1200" i="1" dirty="0">
                <a:solidFill>
                  <a:srgbClr val="C00000"/>
                </a:solidFill>
              </a:rPr>
              <a:t>о</a:t>
            </a:r>
            <a:r>
              <a:rPr lang="kk-KZ" sz="1200" i="1" dirty="0" smtClean="0">
                <a:solidFill>
                  <a:srgbClr val="C00000"/>
                </a:solidFill>
              </a:rPr>
              <a:t>ның ішінде</a:t>
            </a:r>
            <a:r>
              <a:rPr lang="x-none" sz="1200" i="1" dirty="0" smtClean="0">
                <a:solidFill>
                  <a:srgbClr val="C00000"/>
                </a:solidFill>
              </a:rPr>
              <a:t>:</a:t>
            </a:r>
            <a:endParaRPr lang="ru-RU" sz="1200" dirty="0">
              <a:solidFill>
                <a:srgbClr val="C00000"/>
              </a:solidFill>
            </a:endParaRPr>
          </a:p>
          <a:p>
            <a:pPr eaLnBrk="0" fontAlgn="base" hangingPunct="0"/>
            <a:r>
              <a:rPr lang="ru-RU" sz="1200" dirty="0" smtClean="0">
                <a:solidFill>
                  <a:srgbClr val="002060"/>
                </a:solidFill>
              </a:rPr>
              <a:t>   - </a:t>
            </a:r>
            <a:r>
              <a:rPr lang="ru-RU" sz="1200" dirty="0" err="1" smtClean="0">
                <a:solidFill>
                  <a:srgbClr val="002060"/>
                </a:solidFill>
              </a:rPr>
              <a:t>Жітіқара</a:t>
            </a:r>
            <a:r>
              <a:rPr lang="ru-RU" sz="1200" dirty="0" smtClean="0">
                <a:solidFill>
                  <a:srgbClr val="002060"/>
                </a:solidFill>
              </a:rPr>
              <a:t> қ.</a:t>
            </a:r>
            <a:r>
              <a:rPr lang="x-none" sz="1200" dirty="0" smtClean="0">
                <a:solidFill>
                  <a:srgbClr val="002060"/>
                </a:solidFill>
              </a:rPr>
              <a:t> </a:t>
            </a:r>
            <a:r>
              <a:rPr lang="x-none" sz="1200" dirty="0">
                <a:solidFill>
                  <a:srgbClr val="002060"/>
                </a:solidFill>
              </a:rPr>
              <a:t>– </a:t>
            </a:r>
            <a:r>
              <a:rPr lang="ru-RU" sz="1200" dirty="0" smtClean="0">
                <a:solidFill>
                  <a:srgbClr val="002060"/>
                </a:solidFill>
              </a:rPr>
              <a:t>169,5 млн</a:t>
            </a:r>
            <a:r>
              <a:rPr lang="x-none" sz="1200" dirty="0">
                <a:solidFill>
                  <a:srgbClr val="002060"/>
                </a:solidFill>
              </a:rPr>
              <a:t>.т.</a:t>
            </a:r>
            <a:r>
              <a:rPr lang="ru-RU" sz="1200" dirty="0">
                <a:solidFill>
                  <a:srgbClr val="002060"/>
                </a:solidFill>
              </a:rPr>
              <a:t>;</a:t>
            </a:r>
          </a:p>
          <a:p>
            <a:pPr eaLnBrk="0" fontAlgn="base" hangingPunct="0"/>
            <a:r>
              <a:rPr lang="ru-RU" sz="1200" dirty="0" smtClean="0">
                <a:solidFill>
                  <a:srgbClr val="002060"/>
                </a:solidFill>
              </a:rPr>
              <a:t>   - </a:t>
            </a:r>
            <a:r>
              <a:rPr lang="ru-RU" sz="1200" dirty="0" err="1" smtClean="0">
                <a:solidFill>
                  <a:srgbClr val="002060"/>
                </a:solidFill>
              </a:rPr>
              <a:t>Забелов</a:t>
            </a:r>
            <a:r>
              <a:rPr lang="ru-RU" sz="1200" dirty="0" smtClean="0">
                <a:solidFill>
                  <a:srgbClr val="002060"/>
                </a:solidFill>
              </a:rPr>
              <a:t> а. </a:t>
            </a:r>
            <a:r>
              <a:rPr lang="x-none" sz="1200" dirty="0">
                <a:solidFill>
                  <a:srgbClr val="002060"/>
                </a:solidFill>
              </a:rPr>
              <a:t>– </a:t>
            </a:r>
            <a:r>
              <a:rPr lang="ru-RU" sz="1200" dirty="0" smtClean="0">
                <a:solidFill>
                  <a:srgbClr val="002060"/>
                </a:solidFill>
              </a:rPr>
              <a:t>1,6 </a:t>
            </a:r>
            <a:r>
              <a:rPr lang="ru-RU" sz="1200" dirty="0">
                <a:solidFill>
                  <a:srgbClr val="002060"/>
                </a:solidFill>
              </a:rPr>
              <a:t>млн</a:t>
            </a:r>
            <a:r>
              <a:rPr lang="x-none" sz="1200" dirty="0">
                <a:solidFill>
                  <a:srgbClr val="002060"/>
                </a:solidFill>
              </a:rPr>
              <a:t>.т.</a:t>
            </a:r>
            <a:r>
              <a:rPr lang="ru-RU" sz="1200" dirty="0">
                <a:solidFill>
                  <a:srgbClr val="002060"/>
                </a:solidFill>
              </a:rPr>
              <a:t>;</a:t>
            </a:r>
          </a:p>
          <a:p>
            <a:pPr eaLnBrk="0" fontAlgn="base" hangingPunct="0"/>
            <a:r>
              <a:rPr lang="ru-RU" sz="1200" dirty="0" smtClean="0">
                <a:solidFill>
                  <a:srgbClr val="002060"/>
                </a:solidFill>
              </a:rPr>
              <a:t>   - </a:t>
            </a:r>
            <a:r>
              <a:rPr lang="ru-RU" sz="1200" dirty="0" err="1" smtClean="0">
                <a:solidFill>
                  <a:srgbClr val="002060"/>
                </a:solidFill>
              </a:rPr>
              <a:t>Милютин</a:t>
            </a:r>
            <a:r>
              <a:rPr lang="ru-RU" sz="1200" dirty="0" smtClean="0">
                <a:solidFill>
                  <a:srgbClr val="002060"/>
                </a:solidFill>
              </a:rPr>
              <a:t> а.</a:t>
            </a:r>
            <a:r>
              <a:rPr lang="x-none" sz="1200" dirty="0" smtClean="0">
                <a:solidFill>
                  <a:srgbClr val="002060"/>
                </a:solidFill>
              </a:rPr>
              <a:t> –</a:t>
            </a:r>
            <a:r>
              <a:rPr lang="kk-KZ" sz="1200" dirty="0" smtClean="0">
                <a:solidFill>
                  <a:srgbClr val="002060"/>
                </a:solidFill>
              </a:rPr>
              <a:t>0</a:t>
            </a:r>
            <a:r>
              <a:rPr lang="ru-RU" sz="1200" dirty="0" smtClean="0">
                <a:solidFill>
                  <a:srgbClr val="002060"/>
                </a:solidFill>
              </a:rPr>
              <a:t>,4 </a:t>
            </a:r>
            <a:r>
              <a:rPr lang="ru-RU" sz="1200" dirty="0">
                <a:solidFill>
                  <a:srgbClr val="002060"/>
                </a:solidFill>
              </a:rPr>
              <a:t>млн</a:t>
            </a:r>
            <a:r>
              <a:rPr lang="x-none" sz="1200" dirty="0">
                <a:solidFill>
                  <a:srgbClr val="002060"/>
                </a:solidFill>
              </a:rPr>
              <a:t>.т.</a:t>
            </a:r>
            <a:r>
              <a:rPr lang="ru-RU" sz="1200" dirty="0">
                <a:solidFill>
                  <a:srgbClr val="002060"/>
                </a:solidFill>
              </a:rPr>
              <a:t>;</a:t>
            </a:r>
          </a:p>
          <a:p>
            <a:pPr eaLnBrk="0" fontAlgn="base" hangingPunct="0"/>
            <a:r>
              <a:rPr lang="ru-RU" sz="1200" dirty="0" smtClean="0">
                <a:solidFill>
                  <a:srgbClr val="002060"/>
                </a:solidFill>
              </a:rPr>
              <a:t>   - Пригородный а.</a:t>
            </a:r>
            <a:r>
              <a:rPr lang="x-none" sz="1200" dirty="0" smtClean="0">
                <a:solidFill>
                  <a:srgbClr val="002060"/>
                </a:solidFill>
              </a:rPr>
              <a:t> </a:t>
            </a:r>
            <a:r>
              <a:rPr lang="x-none" sz="1200" dirty="0">
                <a:solidFill>
                  <a:srgbClr val="002060"/>
                </a:solidFill>
              </a:rPr>
              <a:t>– </a:t>
            </a:r>
            <a:r>
              <a:rPr lang="ru-RU" sz="1200" dirty="0" smtClean="0">
                <a:solidFill>
                  <a:srgbClr val="002060"/>
                </a:solidFill>
              </a:rPr>
              <a:t>3,2 млн</a:t>
            </a:r>
            <a:r>
              <a:rPr lang="x-none" sz="1200" dirty="0">
                <a:solidFill>
                  <a:srgbClr val="002060"/>
                </a:solidFill>
              </a:rPr>
              <a:t>.т.</a:t>
            </a:r>
            <a:r>
              <a:rPr lang="ru-RU" sz="1200" dirty="0">
                <a:solidFill>
                  <a:srgbClr val="002060"/>
                </a:solidFill>
              </a:rPr>
              <a:t>;</a:t>
            </a:r>
          </a:p>
          <a:p>
            <a:pPr eaLnBrk="0" fontAlgn="base" hangingPunct="0"/>
            <a:r>
              <a:rPr lang="kk-KZ" sz="1200" dirty="0" smtClean="0">
                <a:solidFill>
                  <a:srgbClr val="002060"/>
                </a:solidFill>
              </a:rPr>
              <a:t>   </a:t>
            </a:r>
            <a:r>
              <a:rPr lang="x-none" sz="1200" dirty="0" smtClean="0">
                <a:solidFill>
                  <a:srgbClr val="002060"/>
                </a:solidFill>
              </a:rPr>
              <a:t>-</a:t>
            </a:r>
            <a:r>
              <a:rPr lang="ru-RU" sz="1200" dirty="0" smtClean="0">
                <a:solidFill>
                  <a:srgbClr val="002060"/>
                </a:solidFill>
              </a:rPr>
              <a:t> Приречный а.</a:t>
            </a:r>
            <a:r>
              <a:rPr lang="x-none" sz="1200" dirty="0" smtClean="0">
                <a:solidFill>
                  <a:srgbClr val="002060"/>
                </a:solidFill>
              </a:rPr>
              <a:t> </a:t>
            </a:r>
            <a:r>
              <a:rPr lang="x-none" sz="1200" dirty="0">
                <a:solidFill>
                  <a:srgbClr val="002060"/>
                </a:solidFill>
              </a:rPr>
              <a:t>– </a:t>
            </a:r>
            <a:r>
              <a:rPr lang="ru-RU" sz="1200" dirty="0" smtClean="0">
                <a:solidFill>
                  <a:srgbClr val="002060"/>
                </a:solidFill>
              </a:rPr>
              <a:t>1,2 </a:t>
            </a:r>
            <a:r>
              <a:rPr lang="kk-KZ" sz="1200" dirty="0" smtClean="0">
                <a:solidFill>
                  <a:srgbClr val="002060"/>
                </a:solidFill>
              </a:rPr>
              <a:t>мың </a:t>
            </a:r>
            <a:r>
              <a:rPr lang="ru-RU" sz="1200" dirty="0" smtClean="0">
                <a:solidFill>
                  <a:srgbClr val="002060"/>
                </a:solidFill>
              </a:rPr>
              <a:t>т</a:t>
            </a:r>
            <a:r>
              <a:rPr lang="ru-RU" sz="1200" dirty="0">
                <a:solidFill>
                  <a:srgbClr val="002060"/>
                </a:solidFill>
              </a:rPr>
              <a:t>.;</a:t>
            </a:r>
          </a:p>
          <a:p>
            <a:pPr eaLnBrk="0" fontAlgn="base" hangingPunct="0"/>
            <a:r>
              <a:rPr lang="ru-RU" sz="1200" dirty="0" smtClean="0">
                <a:solidFill>
                  <a:srgbClr val="002060"/>
                </a:solidFill>
              </a:rPr>
              <a:t>   - Степной </a:t>
            </a:r>
            <a:r>
              <a:rPr lang="ru-RU" sz="1200" dirty="0" err="1" smtClean="0">
                <a:solidFill>
                  <a:srgbClr val="002060"/>
                </a:solidFill>
              </a:rPr>
              <a:t>а.о</a:t>
            </a:r>
            <a:r>
              <a:rPr lang="ru-RU" sz="1200" dirty="0" smtClean="0">
                <a:solidFill>
                  <a:srgbClr val="002060"/>
                </a:solidFill>
              </a:rPr>
              <a:t>.</a:t>
            </a:r>
            <a:r>
              <a:rPr lang="x-none" sz="1200" dirty="0" smtClean="0">
                <a:solidFill>
                  <a:srgbClr val="002060"/>
                </a:solidFill>
              </a:rPr>
              <a:t>– </a:t>
            </a:r>
            <a:r>
              <a:rPr lang="ru-RU" sz="1200" dirty="0" smtClean="0">
                <a:solidFill>
                  <a:srgbClr val="002060"/>
                </a:solidFill>
              </a:rPr>
              <a:t>1,0 </a:t>
            </a:r>
            <a:r>
              <a:rPr lang="kk-KZ" sz="1200" dirty="0" smtClean="0">
                <a:solidFill>
                  <a:srgbClr val="002060"/>
                </a:solidFill>
              </a:rPr>
              <a:t>мың </a:t>
            </a:r>
            <a:r>
              <a:rPr lang="ru-RU" sz="1200" dirty="0" smtClean="0">
                <a:solidFill>
                  <a:srgbClr val="002060"/>
                </a:solidFill>
              </a:rPr>
              <a:t>т</a:t>
            </a:r>
            <a:r>
              <a:rPr lang="ru-RU" sz="1200" dirty="0">
                <a:solidFill>
                  <a:srgbClr val="002060"/>
                </a:solidFill>
              </a:rPr>
              <a:t>.;</a:t>
            </a:r>
          </a:p>
          <a:p>
            <a:pPr eaLnBrk="0" fontAlgn="base" hangingPunct="0"/>
            <a:r>
              <a:rPr lang="ru-RU" sz="1200" dirty="0" smtClean="0">
                <a:solidFill>
                  <a:srgbClr val="002060"/>
                </a:solidFill>
              </a:rPr>
              <a:t>   - Чайковский а. </a:t>
            </a:r>
            <a:r>
              <a:rPr lang="ru-RU" sz="1200" dirty="0">
                <a:solidFill>
                  <a:srgbClr val="002060"/>
                </a:solidFill>
              </a:rPr>
              <a:t>– </a:t>
            </a:r>
            <a:r>
              <a:rPr lang="ru-RU" sz="1200" dirty="0" smtClean="0">
                <a:solidFill>
                  <a:srgbClr val="002060"/>
                </a:solidFill>
              </a:rPr>
              <a:t>1,7 мың т</a:t>
            </a:r>
            <a:r>
              <a:rPr lang="ru-RU" sz="1200" dirty="0">
                <a:solidFill>
                  <a:srgbClr val="002060"/>
                </a:solidFill>
              </a:rPr>
              <a:t>.</a:t>
            </a:r>
          </a:p>
          <a:p>
            <a:pPr eaLnBrk="0" fontAlgn="base" hangingPunct="0"/>
            <a:r>
              <a:rPr lang="ru-RU" sz="1200" dirty="0" smtClean="0">
                <a:solidFill>
                  <a:srgbClr val="002060"/>
                </a:solidFill>
              </a:rPr>
              <a:t>   - </a:t>
            </a:r>
            <a:r>
              <a:rPr lang="ru-RU" sz="1200" dirty="0" err="1" smtClean="0">
                <a:solidFill>
                  <a:srgbClr val="002060"/>
                </a:solidFill>
              </a:rPr>
              <a:t>Ырсай</a:t>
            </a:r>
            <a:r>
              <a:rPr lang="ru-RU" sz="1200" dirty="0" smtClean="0">
                <a:solidFill>
                  <a:srgbClr val="002060"/>
                </a:solidFill>
              </a:rPr>
              <a:t> а. </a:t>
            </a:r>
            <a:r>
              <a:rPr lang="ru-RU" sz="1200" dirty="0">
                <a:solidFill>
                  <a:srgbClr val="002060"/>
                </a:solidFill>
              </a:rPr>
              <a:t>– </a:t>
            </a:r>
            <a:r>
              <a:rPr lang="ru-RU" sz="1200" dirty="0" smtClean="0">
                <a:solidFill>
                  <a:srgbClr val="002060"/>
                </a:solidFill>
              </a:rPr>
              <a:t>0,7 </a:t>
            </a:r>
            <a:r>
              <a:rPr lang="ru-RU" sz="1200" dirty="0" err="1" smtClean="0">
                <a:solidFill>
                  <a:srgbClr val="002060"/>
                </a:solidFill>
              </a:rPr>
              <a:t>мың</a:t>
            </a:r>
            <a:r>
              <a:rPr lang="ru-RU" sz="1200" dirty="0" smtClean="0">
                <a:solidFill>
                  <a:srgbClr val="002060"/>
                </a:solidFill>
              </a:rPr>
              <a:t> т</a:t>
            </a:r>
            <a:r>
              <a:rPr lang="ru-RU" sz="1200" dirty="0">
                <a:solidFill>
                  <a:srgbClr val="002060"/>
                </a:solidFill>
              </a:rPr>
              <a:t>.</a:t>
            </a:r>
          </a:p>
          <a:p>
            <a:pPr eaLnBrk="0" fontAlgn="base" hangingPunct="0"/>
            <a:r>
              <a:rPr lang="ru-RU" sz="1200" dirty="0" smtClean="0">
                <a:solidFill>
                  <a:srgbClr val="002060"/>
                </a:solidFill>
              </a:rPr>
              <a:t>   - Большевик </a:t>
            </a:r>
            <a:r>
              <a:rPr lang="ru-RU" sz="1200" dirty="0" err="1" smtClean="0">
                <a:solidFill>
                  <a:srgbClr val="002060"/>
                </a:solidFill>
              </a:rPr>
              <a:t>а.о</a:t>
            </a:r>
            <a:r>
              <a:rPr lang="ru-RU" sz="1200" dirty="0" smtClean="0">
                <a:solidFill>
                  <a:srgbClr val="002060"/>
                </a:solidFill>
              </a:rPr>
              <a:t>. </a:t>
            </a:r>
            <a:r>
              <a:rPr lang="ru-RU" sz="1200" dirty="0">
                <a:solidFill>
                  <a:srgbClr val="002060"/>
                </a:solidFill>
              </a:rPr>
              <a:t>– 3</a:t>
            </a:r>
            <a:r>
              <a:rPr lang="ru-RU" sz="1200" dirty="0" smtClean="0">
                <a:solidFill>
                  <a:srgbClr val="002060"/>
                </a:solidFill>
              </a:rPr>
              <a:t>,1 </a:t>
            </a:r>
            <a:r>
              <a:rPr lang="ru-RU" sz="1200" dirty="0" err="1" smtClean="0">
                <a:solidFill>
                  <a:srgbClr val="002060"/>
                </a:solidFill>
              </a:rPr>
              <a:t>мың</a:t>
            </a:r>
            <a:r>
              <a:rPr lang="ru-RU" sz="1200" dirty="0" smtClean="0">
                <a:solidFill>
                  <a:srgbClr val="002060"/>
                </a:solidFill>
              </a:rPr>
              <a:t> т</a:t>
            </a:r>
            <a:r>
              <a:rPr lang="ru-RU" sz="1200" dirty="0">
                <a:solidFill>
                  <a:srgbClr val="002060"/>
                </a:solidFill>
              </a:rPr>
              <a:t>.</a:t>
            </a:r>
          </a:p>
          <a:p>
            <a:pPr eaLnBrk="0" fontAlgn="base" hangingPunct="0"/>
            <a:r>
              <a:rPr lang="ru-RU" sz="1200" dirty="0" smtClean="0">
                <a:solidFill>
                  <a:srgbClr val="002060"/>
                </a:solidFill>
              </a:rPr>
              <a:t>   - </a:t>
            </a:r>
            <a:r>
              <a:rPr lang="ru-RU" sz="1200" dirty="0" err="1" smtClean="0">
                <a:solidFill>
                  <a:srgbClr val="002060"/>
                </a:solidFill>
              </a:rPr>
              <a:t>Мүктікөл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а.о</a:t>
            </a:r>
            <a:r>
              <a:rPr lang="ru-RU" sz="1200" dirty="0" smtClean="0">
                <a:solidFill>
                  <a:srgbClr val="002060"/>
                </a:solidFill>
              </a:rPr>
              <a:t>. </a:t>
            </a:r>
            <a:r>
              <a:rPr lang="ru-RU" sz="1200" dirty="0">
                <a:solidFill>
                  <a:srgbClr val="002060"/>
                </a:solidFill>
              </a:rPr>
              <a:t>– </a:t>
            </a:r>
            <a:r>
              <a:rPr lang="ru-RU" sz="1200" dirty="0" smtClean="0">
                <a:solidFill>
                  <a:srgbClr val="002060"/>
                </a:solidFill>
              </a:rPr>
              <a:t>0,3 мың т</a:t>
            </a:r>
            <a:r>
              <a:rPr lang="ru-RU" sz="1200" dirty="0">
                <a:solidFill>
                  <a:srgbClr val="002060"/>
                </a:solidFill>
              </a:rPr>
              <a:t>.</a:t>
            </a:r>
          </a:p>
          <a:p>
            <a:pPr eaLnBrk="0" fontAlgn="base" hangingPunct="0"/>
            <a:r>
              <a:rPr lang="ru-RU" sz="1200" dirty="0">
                <a:solidFill>
                  <a:srgbClr val="002060"/>
                </a:solidFill>
              </a:rPr>
              <a:t> </a:t>
            </a:r>
            <a:r>
              <a:rPr lang="ru-RU" sz="1200" dirty="0" smtClean="0">
                <a:solidFill>
                  <a:srgbClr val="002060"/>
                </a:solidFill>
              </a:rPr>
              <a:t>   - </a:t>
            </a:r>
            <a:r>
              <a:rPr lang="ru-RU" sz="1200" dirty="0" err="1" smtClean="0">
                <a:solidFill>
                  <a:srgbClr val="002060"/>
                </a:solidFill>
              </a:rPr>
              <a:t>Тоқтаров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а.о</a:t>
            </a:r>
            <a:r>
              <a:rPr lang="ru-RU" sz="1200" dirty="0" smtClean="0">
                <a:solidFill>
                  <a:srgbClr val="002060"/>
                </a:solidFill>
              </a:rPr>
              <a:t>. – 2,1 мың т</a:t>
            </a:r>
            <a:r>
              <a:rPr lang="ru-RU" sz="1200" dirty="0">
                <a:solidFill>
                  <a:srgbClr val="002060"/>
                </a:solidFill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184" y="3419856"/>
            <a:ext cx="2763337" cy="3301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17158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726756092"/>
              </p:ext>
            </p:extLst>
          </p:nvPr>
        </p:nvGraphicFramePr>
        <p:xfrm>
          <a:off x="1912675" y="1529211"/>
          <a:ext cx="9010301" cy="4942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68345" y="658368"/>
            <a:ext cx="10515600" cy="870843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400" b="1" dirty="0">
                <a:solidFill>
                  <a:srgbClr val="002060"/>
                </a:solidFill>
              </a:rPr>
              <a:t> </a:t>
            </a:r>
            <a:r>
              <a:rPr lang="kk-KZ" sz="2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Барлық жоспарлы кезеңге арналған Жітіқара ауданының бюджеті жалпы сипаттағы трансферттерді – Жітіқара ауданының бюджетінен жоғары тұрған облыстық бюджетке берілетін алып қоюларды қамтиды.</a:t>
            </a:r>
            <a:r>
              <a:rPr lang="ru-RU" sz="2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rgbClr val="002060"/>
                </a:solidFill>
              </a:rPr>
              <a:t/>
            </a:r>
            <a:br>
              <a:rPr lang="ru-RU" sz="2000" b="1" dirty="0">
                <a:solidFill>
                  <a:srgbClr val="002060"/>
                </a:solidFill>
              </a:rPr>
            </a:br>
            <a:r>
              <a:rPr lang="ru-RU" sz="2700" b="1" dirty="0" smtClean="0">
                <a:solidFill>
                  <a:srgbClr val="002060"/>
                </a:solidFill>
              </a:rPr>
              <a:t>                </a:t>
            </a:r>
            <a:r>
              <a:rPr lang="ru-RU" sz="2700" b="1" dirty="0" smtClean="0">
                <a:solidFill>
                  <a:srgbClr val="7030A0"/>
                </a:solidFill>
              </a:rPr>
              <a:t>Бюджет </a:t>
            </a:r>
            <a:r>
              <a:rPr lang="ru-RU" sz="2700" b="1" dirty="0" err="1" smtClean="0">
                <a:solidFill>
                  <a:srgbClr val="7030A0"/>
                </a:solidFill>
              </a:rPr>
              <a:t>қаражатын</a:t>
            </a:r>
            <a:r>
              <a:rPr lang="ru-RU" sz="2700" b="1" dirty="0" smtClean="0">
                <a:solidFill>
                  <a:srgbClr val="7030A0"/>
                </a:solidFill>
              </a:rPr>
              <a:t> </a:t>
            </a:r>
            <a:r>
              <a:rPr lang="ru-RU" sz="2700" b="1" dirty="0" err="1" smtClean="0">
                <a:solidFill>
                  <a:srgbClr val="7030A0"/>
                </a:solidFill>
              </a:rPr>
              <a:t>алып</a:t>
            </a:r>
            <a:r>
              <a:rPr lang="ru-RU" sz="2700" b="1" dirty="0" smtClean="0">
                <a:solidFill>
                  <a:srgbClr val="7030A0"/>
                </a:solidFill>
              </a:rPr>
              <a:t> </a:t>
            </a:r>
            <a:r>
              <a:rPr lang="ru-RU" sz="2700" b="1" dirty="0" err="1" smtClean="0">
                <a:solidFill>
                  <a:srgbClr val="7030A0"/>
                </a:solidFill>
              </a:rPr>
              <a:t>қоюдың</a:t>
            </a:r>
            <a:r>
              <a:rPr lang="ru-RU" sz="2700" b="1" dirty="0" smtClean="0">
                <a:solidFill>
                  <a:srgbClr val="7030A0"/>
                </a:solidFill>
              </a:rPr>
              <a:t> </a:t>
            </a:r>
            <a:r>
              <a:rPr lang="ru-RU" sz="2700" b="1" dirty="0" err="1" smtClean="0">
                <a:solidFill>
                  <a:srgbClr val="7030A0"/>
                </a:solidFill>
              </a:rPr>
              <a:t>динамикасы</a:t>
            </a:r>
            <a:r>
              <a:rPr lang="ru-RU" sz="2700" b="1" dirty="0" smtClean="0">
                <a:solidFill>
                  <a:srgbClr val="7030A0"/>
                </a:solidFill>
              </a:rPr>
              <a:t>, млн. </a:t>
            </a:r>
            <a:r>
              <a:rPr lang="ru-RU" sz="2700" b="1" dirty="0" err="1" smtClean="0">
                <a:solidFill>
                  <a:srgbClr val="7030A0"/>
                </a:solidFill>
              </a:rPr>
              <a:t>теңге</a:t>
            </a:r>
            <a:endParaRPr lang="ru-RU" sz="2700" b="1" dirty="0">
              <a:solidFill>
                <a:srgbClr val="7030A0"/>
              </a:solidFill>
              <a:effectLst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26250" r="10882"/>
          <a:stretch/>
        </p:blipFill>
        <p:spPr>
          <a:xfrm>
            <a:off x="140677" y="4000501"/>
            <a:ext cx="2552281" cy="239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2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9227"/>
          </a:xfrm>
        </p:spPr>
        <p:txBody>
          <a:bodyPr>
            <a:noAutofit/>
          </a:bodyPr>
          <a:lstStyle/>
          <a:p>
            <a:pPr algn="ctr"/>
            <a:r>
              <a:rPr lang="kk-KZ" sz="2400" b="1" dirty="0">
                <a:solidFill>
                  <a:srgbClr val="C00000"/>
                </a:solidFill>
              </a:rPr>
              <a:t>2026 жылға арналған бюджеттің төртінші деңгейдегі органдарына берілетін трансферттер</a:t>
            </a:r>
            <a:r>
              <a:rPr lang="x-none" sz="2400" b="1" dirty="0">
                <a:solidFill>
                  <a:srgbClr val="C00000"/>
                </a:solidFill>
              </a:rPr>
              <a:t>, млн. те</a:t>
            </a:r>
            <a:r>
              <a:rPr lang="kk-KZ" sz="2400" b="1" dirty="0">
                <a:solidFill>
                  <a:srgbClr val="C00000"/>
                </a:solidFill>
              </a:rPr>
              <a:t>ң</a:t>
            </a:r>
            <a:r>
              <a:rPr lang="x-none" sz="2400" b="1" dirty="0">
                <a:solidFill>
                  <a:srgbClr val="C00000"/>
                </a:solidFill>
              </a:rPr>
              <a:t>ге</a:t>
            </a:r>
            <a:r>
              <a:rPr lang="ru-RU" sz="2400" b="1" dirty="0">
                <a:solidFill>
                  <a:srgbClr val="C00000"/>
                </a:solidFill>
              </a:rPr>
              <a:t/>
            </a:r>
            <a:br>
              <a:rPr lang="ru-RU" sz="2400" b="1" dirty="0">
                <a:solidFill>
                  <a:srgbClr val="C00000"/>
                </a:solidFill>
              </a:rPr>
            </a:b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21809" r="22109"/>
          <a:stretch/>
        </p:blipFill>
        <p:spPr>
          <a:xfrm>
            <a:off x="0" y="4330211"/>
            <a:ext cx="2009670" cy="1924049"/>
          </a:xfrm>
          <a:prstGeom prst="rect">
            <a:avLst/>
          </a:prstGeom>
        </p:spPr>
      </p:pic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268474906"/>
              </p:ext>
            </p:extLst>
          </p:nvPr>
        </p:nvGraphicFramePr>
        <p:xfrm>
          <a:off x="1978270" y="1075290"/>
          <a:ext cx="9106318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5243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8200" y="423081"/>
            <a:ext cx="10515600" cy="652209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400" b="1" dirty="0" smtClean="0">
                <a:solidFill>
                  <a:srgbClr val="C00000"/>
                </a:solidFill>
              </a:rPr>
              <a:t>                                2026 </a:t>
            </a:r>
            <a:r>
              <a:rPr lang="kk-KZ" sz="2400" b="1" dirty="0">
                <a:solidFill>
                  <a:srgbClr val="C00000"/>
                </a:solidFill>
              </a:rPr>
              <a:t>жылға арналған бюджеттің төртінші деңгейдегі органдарына берілетін субвенциялар</a:t>
            </a:r>
            <a:r>
              <a:rPr lang="x-none" sz="2400" b="1" dirty="0">
                <a:solidFill>
                  <a:srgbClr val="C00000"/>
                </a:solidFill>
              </a:rPr>
              <a:t>, млн. те</a:t>
            </a:r>
            <a:r>
              <a:rPr lang="kk-KZ" sz="2400" b="1" dirty="0">
                <a:solidFill>
                  <a:srgbClr val="C00000"/>
                </a:solidFill>
              </a:rPr>
              <a:t>ң</a:t>
            </a:r>
            <a:r>
              <a:rPr lang="x-none" sz="2400" b="1" dirty="0">
                <a:solidFill>
                  <a:srgbClr val="C00000"/>
                </a:solidFill>
              </a:rPr>
              <a:t>ге</a:t>
            </a:r>
            <a:r>
              <a:rPr lang="ru-RU" sz="2400" b="1" dirty="0">
                <a:solidFill>
                  <a:srgbClr val="C00000"/>
                </a:solidFill>
              </a:rPr>
              <a:t/>
            </a:r>
            <a:br>
              <a:rPr lang="ru-RU" sz="2400" b="1" dirty="0">
                <a:solidFill>
                  <a:srgbClr val="C00000"/>
                </a:solidFill>
              </a:rPr>
            </a:b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21809" r="22109"/>
          <a:stretch/>
        </p:blipFill>
        <p:spPr>
          <a:xfrm>
            <a:off x="0" y="4569908"/>
            <a:ext cx="1609344" cy="1924049"/>
          </a:xfrm>
          <a:prstGeom prst="rect">
            <a:avLst/>
          </a:prstGeom>
        </p:spPr>
      </p:pic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524586622"/>
              </p:ext>
            </p:extLst>
          </p:nvPr>
        </p:nvGraphicFramePr>
        <p:xfrm>
          <a:off x="1810512" y="919842"/>
          <a:ext cx="10195560" cy="5682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3551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532386"/>
            <a:ext cx="10515600" cy="991041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ctr"/>
            <a:r>
              <a:rPr lang="kk-KZ" sz="3200" b="1" i="1" dirty="0">
                <a:ln w="0"/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Жітіқара ауданы әкімдігінің ресми сайтының құрметті қатысушылары!</a:t>
            </a:r>
            <a:endParaRPr lang="ru-RU" altLang="ru-RU" sz="3200" b="1" dirty="0">
              <a:ln w="0"/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662" y="1690688"/>
            <a:ext cx="5400675" cy="3706859"/>
          </a:xfrm>
        </p:spPr>
      </p:pic>
      <p:sp>
        <p:nvSpPr>
          <p:cNvPr id="6" name="Прямоугольник 5"/>
          <p:cNvSpPr/>
          <p:nvPr/>
        </p:nvSpPr>
        <p:spPr>
          <a:xfrm>
            <a:off x="1447800" y="5468411"/>
            <a:ext cx="9906000" cy="869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90170" algn="l"/>
              </a:tabLst>
            </a:pPr>
            <a:r>
              <a:rPr lang="ru-RU" sz="48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Назарларыңызға</a:t>
            </a:r>
            <a:r>
              <a:rPr lang="ru-RU" sz="4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8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рақмет</a:t>
            </a:r>
            <a:r>
              <a:rPr lang="ru-RU" sz="4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!</a:t>
            </a:r>
            <a:endParaRPr lang="ru-RU" sz="4800" b="1" dirty="0">
              <a:solidFill>
                <a:srgbClr val="C00000"/>
              </a:solidFill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61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4134</TotalTime>
  <Words>2186</Words>
  <Application>Microsoft Office PowerPoint</Application>
  <PresentationFormat>Широкоэкранный</PresentationFormat>
  <Paragraphs>538</Paragraphs>
  <Slides>26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5" baseType="lpstr">
      <vt:lpstr>SimSun</vt:lpstr>
      <vt:lpstr>Arial</vt:lpstr>
      <vt:lpstr>Arial Black</vt:lpstr>
      <vt:lpstr>Bernard MT Condensed</vt:lpstr>
      <vt:lpstr>Calibri</vt:lpstr>
      <vt:lpstr>Calibri Light</vt:lpstr>
      <vt:lpstr>Myriad Pro Semibold</vt:lpstr>
      <vt:lpstr>Times New Roman</vt:lpstr>
      <vt:lpstr>Тема Office</vt:lpstr>
      <vt:lpstr>Презентация PowerPoint</vt:lpstr>
      <vt:lpstr>Жітіқара ауданы әкімдігінің ресми сайтының құрметті қатысушылары!</vt:lpstr>
      <vt:lpstr>Бюджеттік процесс – Қазақстан Республикасының бюджет заңнамасымен регламенттелген бюджеттік процеске қатысушылардың қызметі.</vt:lpstr>
      <vt:lpstr>Бюджетті жоспарлаудың негізгі процедуралары: Бюджетті әзірлеу</vt:lpstr>
      <vt:lpstr>           Бюджетті жоспарлау процесі </vt:lpstr>
      <vt:lpstr>Қазақстан Республикасының 2026-2028 жылдарға арналған әлеуметтік-экономикалық даму болжамы</vt:lpstr>
      <vt:lpstr>Жітіқара ауданы бюджетінің құрылымы </vt:lpstr>
      <vt:lpstr>  Аудандық бюджеттің түсімдері, млн.теңге</vt:lpstr>
      <vt:lpstr>  Жітіқара ауданы бюджетінің 2026 жылғы түсімдері, млн. теңге</vt:lpstr>
      <vt:lpstr>2026-2028 жылдарға арналған аудан бюджетінің меншік кірістері</vt:lpstr>
      <vt:lpstr>Шығыс бөлігі Жітіқара ауданының 2026 жылға арналған нақтыланған бюджеті 7 279,7 млн. теңгені құрайды.</vt:lpstr>
      <vt:lpstr> 2026 жылы Жітіқара ауданы бюджетінің қаражаттарын шығындаудың негізгі бағыттары, млн. теңге   </vt:lpstr>
      <vt:lpstr>Әлеуметтік блок (әлеуметтік сала)</vt:lpstr>
      <vt:lpstr>Презентация PowerPoint</vt:lpstr>
      <vt:lpstr>Презентация PowerPoint</vt:lpstr>
      <vt:lpstr>Аудандық бюджетте көзделген әлеуметтік көмек және әлеуметтік қамсыздандыру саласында                   2026-2028 жылдарға арналған облыстық  бюджеттен ағымдағы нысаналы трансферттер</vt:lpstr>
      <vt:lpstr>Мәдениет, спорт және ақпараттық кеңістік саласындағы                         2026 жылға арналған іс-шараларды іске асыруға арналған шығындар </vt:lpstr>
      <vt:lpstr>2026-2028 жылдарға арналған құрылыс саласындағы                     инвестициялық жобаларды іске асыруға арналған шығындар, мың теңге</vt:lpstr>
      <vt:lpstr>ТКШ саласындағы 2026-2028 жылдарға арналған инвестициялық жобаларды іске асыруға арналған шығындар, мың теңге </vt:lpstr>
      <vt:lpstr>Презентация PowerPoint</vt:lpstr>
      <vt:lpstr>Көлік және коммуникация саласындағы шығындар көлемі</vt:lpstr>
      <vt:lpstr> 2026 жылға арналған автомобиль жолдарының жұмыс істеуін қамтамасыз етуге 1002,0 млн.теңге көзделген. </vt:lpstr>
      <vt:lpstr> Барлық жоспарлы кезеңге арналған Жітіқара ауданының бюджеті жалпы сипаттағы трансферттерді – Жітіқара ауданының бюджетінен жоғары тұрған облыстық бюджетке берілетін алып қоюларды қамтиды.                  Бюджет қаражатын алып қоюдың динамикасы, млн. теңге</vt:lpstr>
      <vt:lpstr>2026 жылға арналған бюджеттің төртінші деңгейдегі органдарына берілетін трансферттер, млн. теңге </vt:lpstr>
      <vt:lpstr>                                2026 жылға арналған бюджеттің төртінші деңгейдегі органдарына берілетін субвенциялар, млн. теңге </vt:lpstr>
      <vt:lpstr>Жітіқара ауданы әкімдігінің ресми сайтының құрметті қатысушылары!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462</cp:revision>
  <cp:lastPrinted>2026-02-26T05:18:29Z</cp:lastPrinted>
  <dcterms:created xsi:type="dcterms:W3CDTF">2024-01-10T13:56:42Z</dcterms:created>
  <dcterms:modified xsi:type="dcterms:W3CDTF">2026-09-15T07:44:38Z</dcterms:modified>
</cp:coreProperties>
</file>