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83" r:id="rId2"/>
    <p:sldId id="257" r:id="rId3"/>
    <p:sldId id="284" r:id="rId4"/>
    <p:sldId id="282" r:id="rId5"/>
    <p:sldId id="275" r:id="rId6"/>
    <p:sldId id="276" r:id="rId7"/>
    <p:sldId id="277" r:id="rId8"/>
    <p:sldId id="280" r:id="rId9"/>
  </p:sldIdLst>
  <p:sldSz cx="18288000" cy="10287000"/>
  <p:notesSz cx="9947275" cy="6858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mbria Math" panose="02040503050406030204" pitchFamily="18" charset="0"/>
      <p:regular r:id="rId16"/>
    </p:embeddedFont>
    <p:embeddedFont>
      <p:font typeface="Open Sans Bold" panose="020B060402020202020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A207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 autoAdjust="0"/>
    <p:restoredTop sz="91369" autoAdjust="0"/>
  </p:normalViewPr>
  <p:slideViewPr>
    <p:cSldViewPr showGuides="1">
      <p:cViewPr varScale="1">
        <p:scale>
          <a:sx n="71" d="100"/>
          <a:sy n="71" d="100"/>
        </p:scale>
        <p:origin x="71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487" y="0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4BCD22-D3AD-4C77-8544-D6C1F3058DB5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4334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487" y="6514334"/>
            <a:ext cx="4310486" cy="3425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8CDF2-466B-4719-9492-CA7CF95A1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9420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4487" y="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509EC-63E6-498F-8CC6-9B2D339F252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728" y="3257550"/>
            <a:ext cx="795782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4487" y="6513910"/>
            <a:ext cx="4310486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C8FD32-F4AA-4DB1-8CDC-BDBBDCDE1F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948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385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735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006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3241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125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5658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9624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C8FD32-F4AA-4DB1-8CDC-BDBBDCDE1FF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331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43585" y="3219391"/>
            <a:ext cx="7543800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</a:t>
            </a:r>
            <a:r>
              <a:rPr lang="kk-KZ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9.202</a:t>
            </a:r>
            <a:r>
              <a:rPr lang="kk-KZ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ЖЫЛҒА ШЫМКЕНТ ҚАЛАСЫ</a:t>
            </a:r>
          </a:p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БЮДЖЕТІНІҢ АТҚАРЫЛУЫ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a.mejirman\Desktop\сурет\c160b60fe88a4d71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0" y="622131"/>
            <a:ext cx="8133308" cy="8719093"/>
          </a:xfrm>
          <a:prstGeom prst="rect">
            <a:avLst/>
          </a:prstGeom>
          <a:ln>
            <a:noFill/>
          </a:ln>
          <a:effectLst>
            <a:glow>
              <a:schemeClr val="accent1">
                <a:alpha val="7000"/>
              </a:schemeClr>
            </a:glow>
            <a:reflection endPos="0" dist="50800" dir="5400000" sy="-100000" algn="bl" rotWithShape="0"/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62470" y="5532401"/>
            <a:ext cx="29620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АЗАМАТТЫҚ БЮДЖЕТ</a:t>
            </a:r>
            <a:endParaRPr lang="ru-RU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33916" y="6337451"/>
            <a:ext cx="1219200" cy="956527"/>
          </a:xfrm>
          <a:prstGeom prst="rect">
            <a:avLst/>
          </a:prstGeom>
        </p:spPr>
      </p:pic>
      <p:cxnSp>
        <p:nvCxnSpPr>
          <p:cNvPr id="5" name="Прямая соединительная линия 4"/>
          <p:cNvCxnSpPr/>
          <p:nvPr/>
        </p:nvCxnSpPr>
        <p:spPr>
          <a:xfrm flipH="1">
            <a:off x="533400" y="342900"/>
            <a:ext cx="8077341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>
            <a:off x="457200" y="342900"/>
            <a:ext cx="76200" cy="960120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457200" y="9944100"/>
            <a:ext cx="8077341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441925" y="655181"/>
            <a:ext cx="60031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Шымкент қаласының қаржы басқармасы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27011" y="9323295"/>
            <a:ext cx="3033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Шымкент, 2026 жыл</a:t>
            </a:r>
            <a:endParaRPr lang="ru-RU" sz="24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981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-140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333500" y="2323150"/>
            <a:ext cx="15621000" cy="5851440"/>
          </a:xfrm>
          <a:custGeom>
            <a:avLst/>
            <a:gdLst/>
            <a:ahLst/>
            <a:cxnLst/>
            <a:rect l="l" t="t" r="r" b="b"/>
            <a:pathLst>
              <a:path w="11837272" h="4853282">
                <a:moveTo>
                  <a:pt x="0" y="0"/>
                </a:moveTo>
                <a:lnTo>
                  <a:pt x="11837272" y="0"/>
                </a:lnTo>
                <a:lnTo>
                  <a:pt x="11837272" y="4853282"/>
                </a:lnTo>
                <a:lnTo>
                  <a:pt x="0" y="48532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09800" y="112324"/>
            <a:ext cx="14173200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01.09.2026 </a:t>
            </a:r>
            <a:r>
              <a:rPr lang="en-US" sz="48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 </a:t>
            </a:r>
          </a:p>
          <a:p>
            <a:pPr algn="ctr"/>
            <a:r>
              <a:rPr lang="en-US" sz="48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lang="en-US" sz="48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құрылымы</a:t>
            </a:r>
            <a:endParaRPr lang="en-US" sz="48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886199" y="2904024"/>
            <a:ext cx="3920301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err="1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612915" y="2890036"/>
            <a:ext cx="4246125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err="1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Шығыстар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625267" y="3924300"/>
            <a:ext cx="5137733" cy="2192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 – </a:t>
            </a: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564 719</a:t>
            </a:r>
            <a:endParaRPr lang="en-US" sz="3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– </a:t>
            </a: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524 193</a:t>
            </a:r>
            <a:endParaRPr lang="en-US" sz="3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Ауытқу – (</a:t>
            </a:r>
            <a:r>
              <a:rPr lang="ru-RU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kk-KZ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40 525</a:t>
            </a:r>
            <a:endParaRPr lang="en-US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5"/>
          <p:cNvSpPr txBox="1"/>
          <p:nvPr/>
        </p:nvSpPr>
        <p:spPr>
          <a:xfrm>
            <a:off x="3899646" y="6056262"/>
            <a:ext cx="3920301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smtClean="0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Орындалу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3643196" y="6898480"/>
            <a:ext cx="4406305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92,8</a:t>
            </a: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US" sz="4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5"/>
          <p:cNvSpPr txBox="1"/>
          <p:nvPr/>
        </p:nvSpPr>
        <p:spPr>
          <a:xfrm>
            <a:off x="10798238" y="6051849"/>
            <a:ext cx="3920301" cy="842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4400" b="1" dirty="0" smtClean="0">
                <a:solidFill>
                  <a:srgbClr val="FCFBF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Орындалу</a:t>
            </a:r>
            <a:endParaRPr lang="en-US" sz="4400" b="1" dirty="0">
              <a:solidFill>
                <a:srgbClr val="FCFBF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9"/>
          <p:cNvSpPr txBox="1"/>
          <p:nvPr/>
        </p:nvSpPr>
        <p:spPr>
          <a:xfrm>
            <a:off x="10680300" y="6902893"/>
            <a:ext cx="4406305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86,5</a:t>
            </a:r>
            <a:r>
              <a:rPr lang="ru-RU" sz="44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n-US" sz="4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086605" y="1723994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10167110" y="4078941"/>
            <a:ext cx="5137733" cy="21929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 – </a:t>
            </a: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564 719</a:t>
            </a:r>
            <a:endParaRPr lang="en-US" sz="3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– </a:t>
            </a: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488 328</a:t>
            </a:r>
            <a:endParaRPr lang="en-US" sz="3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574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Ауытқу – (-) </a:t>
            </a: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76 390</a:t>
            </a:r>
            <a:endParaRPr lang="en-US" sz="3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7536782" y="9715500"/>
            <a:ext cx="522618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ru-RU" dirty="0"/>
          </a:p>
        </p:txBody>
      </p:sp>
      <p:pic>
        <p:nvPicPr>
          <p:cNvPr id="19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15688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892799" y="367948"/>
            <a:ext cx="141732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01.09.2026 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 </a:t>
            </a:r>
          </a:p>
          <a:p>
            <a:pPr algn="ctr"/>
            <a:r>
              <a:rPr lang="kk-KZ" sz="4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</a:t>
            </a:r>
            <a:r>
              <a:rPr lang="kk-KZ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зіндік кірістің орындалуы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17536782" y="9715500"/>
            <a:ext cx="522618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ru-RU" dirty="0"/>
          </a:p>
        </p:txBody>
      </p:sp>
      <p:pic>
        <p:nvPicPr>
          <p:cNvPr id="19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9430" y="2308935"/>
            <a:ext cx="4114801" cy="138499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5">
                    <a:lumMod val="75000"/>
                  </a:schemeClr>
                </a:solidFill>
              </a:rPr>
              <a:t>Салықтық түсімдер</a:t>
            </a:r>
          </a:p>
          <a:p>
            <a:pPr algn="ctr"/>
            <a:r>
              <a:rPr lang="kk-KZ" dirty="0"/>
              <a:t>ж</a:t>
            </a:r>
            <a:r>
              <a:rPr lang="kk-KZ" dirty="0" smtClean="0"/>
              <a:t>оспар – </a:t>
            </a:r>
            <a:r>
              <a:rPr lang="en-US" dirty="0" smtClean="0"/>
              <a:t>369 110</a:t>
            </a:r>
            <a:r>
              <a:rPr lang="kk-KZ" dirty="0" smtClean="0"/>
              <a:t> </a:t>
            </a:r>
            <a:r>
              <a:rPr lang="kk-KZ" dirty="0" smtClean="0"/>
              <a:t>млн.тг, </a:t>
            </a:r>
          </a:p>
          <a:p>
            <a:pPr algn="ctr"/>
            <a:r>
              <a:rPr lang="kk-KZ" dirty="0" smtClean="0"/>
              <a:t>нақты – </a:t>
            </a:r>
            <a:r>
              <a:rPr lang="en-US" dirty="0" smtClean="0"/>
              <a:t>313 980 </a:t>
            </a:r>
            <a:r>
              <a:rPr lang="kk-KZ" dirty="0" smtClean="0"/>
              <a:t>млн.тг</a:t>
            </a:r>
            <a:endParaRPr lang="kk-KZ" sz="12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(-)</a:t>
            </a:r>
            <a:r>
              <a:rPr lang="en-US" sz="2400" b="1" dirty="0" smtClean="0">
                <a:solidFill>
                  <a:srgbClr val="FF0000"/>
                </a:solidFill>
              </a:rPr>
              <a:t>55 130</a:t>
            </a:r>
            <a:r>
              <a:rPr lang="kk-KZ" sz="2400" b="1" dirty="0" smtClean="0">
                <a:solidFill>
                  <a:srgbClr val="FF0000"/>
                </a:solidFill>
              </a:rPr>
              <a:t> млн.тг</a:t>
            </a:r>
            <a:endParaRPr lang="kk-KZ" sz="2400" b="1" dirty="0" smtClean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97167" y="2315855"/>
            <a:ext cx="3675529" cy="138499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5">
                    <a:lumMod val="75000"/>
                  </a:schemeClr>
                </a:solidFill>
              </a:rPr>
              <a:t>Салықтық емес түсімдер</a:t>
            </a: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жоспар </a:t>
            </a:r>
            <a:r>
              <a:rPr lang="kk-KZ" dirty="0">
                <a:solidFill>
                  <a:prstClr val="black"/>
                </a:solidFill>
              </a:rPr>
              <a:t>– </a:t>
            </a:r>
            <a:r>
              <a:rPr lang="kk-KZ" dirty="0" smtClean="0">
                <a:solidFill>
                  <a:prstClr val="black"/>
                </a:solidFill>
              </a:rPr>
              <a:t>12 994 млн.тг</a:t>
            </a:r>
            <a:r>
              <a:rPr lang="kk-KZ" dirty="0" smtClean="0">
                <a:solidFill>
                  <a:prstClr val="black"/>
                </a:solidFill>
              </a:rPr>
              <a:t>,</a:t>
            </a: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 </a:t>
            </a:r>
            <a:r>
              <a:rPr lang="kk-KZ" dirty="0">
                <a:solidFill>
                  <a:prstClr val="black"/>
                </a:solidFill>
              </a:rPr>
              <a:t>нақты </a:t>
            </a:r>
            <a:r>
              <a:rPr lang="kk-KZ" dirty="0" smtClean="0">
                <a:solidFill>
                  <a:prstClr val="black"/>
                </a:solidFill>
              </a:rPr>
              <a:t>– </a:t>
            </a:r>
            <a:r>
              <a:rPr lang="kk-KZ" dirty="0" smtClean="0">
                <a:solidFill>
                  <a:prstClr val="black"/>
                </a:solidFill>
              </a:rPr>
              <a:t>13 815 млн.тг</a:t>
            </a:r>
            <a:endParaRPr lang="kk-KZ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(+) </a:t>
            </a:r>
            <a:r>
              <a:rPr lang="kk-KZ" sz="2400" b="1" dirty="0" smtClean="0">
                <a:solidFill>
                  <a:srgbClr val="FF0000"/>
                </a:solidFill>
              </a:rPr>
              <a:t>851 </a:t>
            </a:r>
            <a:r>
              <a:rPr lang="kk-KZ" sz="2400" b="1" dirty="0" smtClean="0">
                <a:solidFill>
                  <a:srgbClr val="FF0000"/>
                </a:solidFill>
              </a:rPr>
              <a:t>млн.тг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430871" y="2361428"/>
            <a:ext cx="4649779" cy="135421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200" b="1" dirty="0" smtClean="0">
                <a:solidFill>
                  <a:schemeClr val="accent5">
                    <a:lumMod val="75000"/>
                  </a:schemeClr>
                </a:solidFill>
              </a:rPr>
              <a:t>Негізгі капиталды сатудан түсімдер</a:t>
            </a:r>
          </a:p>
          <a:p>
            <a:pPr lvl="0" algn="ctr"/>
            <a:r>
              <a:rPr lang="kk-KZ" dirty="0">
                <a:solidFill>
                  <a:prstClr val="black"/>
                </a:solidFill>
              </a:rPr>
              <a:t>жоспар – </a:t>
            </a:r>
            <a:r>
              <a:rPr lang="kk-KZ" dirty="0" smtClean="0">
                <a:solidFill>
                  <a:prstClr val="black"/>
                </a:solidFill>
              </a:rPr>
              <a:t>14 394 млн.тг</a:t>
            </a:r>
            <a:r>
              <a:rPr lang="kk-KZ" dirty="0">
                <a:solidFill>
                  <a:prstClr val="black"/>
                </a:solidFill>
              </a:rPr>
              <a:t>, </a:t>
            </a:r>
            <a:endParaRPr lang="kk-KZ" dirty="0" smtClean="0">
              <a:solidFill>
                <a:prstClr val="black"/>
              </a:solidFill>
            </a:endParaRP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нақты –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kk-KZ" dirty="0" smtClean="0">
                <a:solidFill>
                  <a:prstClr val="black"/>
                </a:solidFill>
              </a:rPr>
              <a:t>19 895 млн.тг</a:t>
            </a:r>
            <a:endParaRPr lang="kk-KZ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(+)5 501 млн.тг</a:t>
            </a:r>
            <a:endParaRPr lang="kk-KZ" sz="2400" b="1" dirty="0" smtClean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92038" y="4303856"/>
            <a:ext cx="4113115" cy="2915064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9459216" y="4303856"/>
            <a:ext cx="4627367" cy="2896746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2134493" y="3895014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4360208" y="8393881"/>
            <a:ext cx="1507191" cy="78149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1582400" y="8108575"/>
            <a:ext cx="1676400" cy="10668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7924800" y="8195305"/>
            <a:ext cx="1600200" cy="98007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30"/>
          <p:cNvSpPr txBox="1"/>
          <p:nvPr/>
        </p:nvSpPr>
        <p:spPr>
          <a:xfrm>
            <a:off x="2579593" y="7338246"/>
            <a:ext cx="1317811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2024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- 2026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жылдарға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өзіндік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кірістің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серпіні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3124200" y="9260771"/>
            <a:ext cx="11696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152693" y="9346168"/>
            <a:ext cx="1958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01.09.2024 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69549" y="9305597"/>
            <a:ext cx="1920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</a:t>
            </a:r>
            <a:r>
              <a:rPr lang="kk-KZ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.2025 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479658" y="9305597"/>
            <a:ext cx="2089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01.09.2026 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56334" y="5068799"/>
            <a:ext cx="43892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Табыс салығы   –  </a:t>
            </a:r>
            <a:r>
              <a:rPr lang="kk-KZ" dirty="0" smtClean="0">
                <a:solidFill>
                  <a:srgbClr val="FF0000"/>
                </a:solidFill>
              </a:rPr>
              <a:t>(-)</a:t>
            </a:r>
            <a:r>
              <a:rPr lang="kk-KZ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16 528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  <a:endParaRPr lang="kk-KZ" b="1" dirty="0" smtClean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Әлеуметтік салық –  </a:t>
            </a:r>
            <a:r>
              <a:rPr lang="kk-KZ" b="1" dirty="0" smtClean="0">
                <a:solidFill>
                  <a:srgbClr val="FF0000"/>
                </a:solidFill>
              </a:rPr>
              <a:t>(-) 1 928</a:t>
            </a:r>
            <a:r>
              <a:rPr lang="kk-KZ" b="1" dirty="0" smtClean="0">
                <a:solidFill>
                  <a:srgbClr val="FF0000"/>
                </a:solidFill>
              </a:rPr>
              <a:t>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Меншікке салынатын – </a:t>
            </a:r>
            <a:r>
              <a:rPr lang="kk-KZ" b="1" dirty="0" smtClean="0">
                <a:solidFill>
                  <a:srgbClr val="FF0000"/>
                </a:solidFill>
              </a:rPr>
              <a:t>843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  <a:endParaRPr lang="kk-KZ" b="1" dirty="0"/>
          </a:p>
          <a:p>
            <a:pPr algn="ctr"/>
            <a:r>
              <a:rPr lang="kk-KZ" dirty="0" smtClean="0"/>
              <a:t>Акциз  – </a:t>
            </a:r>
            <a:r>
              <a:rPr lang="kk-KZ" dirty="0" smtClean="0">
                <a:solidFill>
                  <a:srgbClr val="FF0000"/>
                </a:solidFill>
              </a:rPr>
              <a:t>(-) </a:t>
            </a:r>
            <a:r>
              <a:rPr lang="kk-KZ" b="1" dirty="0" smtClean="0">
                <a:solidFill>
                  <a:srgbClr val="FF0000"/>
                </a:solidFill>
              </a:rPr>
              <a:t>38 815 млн.тг</a:t>
            </a:r>
            <a:endParaRPr lang="kk-KZ" b="1" dirty="0" smtClean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Алымдар – </a:t>
            </a:r>
            <a:r>
              <a:rPr lang="kk-KZ" b="1" dirty="0" smtClean="0">
                <a:solidFill>
                  <a:srgbClr val="FF0000"/>
                </a:solidFill>
              </a:rPr>
              <a:t>676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</a:p>
          <a:p>
            <a:pPr algn="ctr"/>
            <a:r>
              <a:rPr lang="kk-KZ" dirty="0" smtClean="0"/>
              <a:t>Мемлекеттік баж – </a:t>
            </a:r>
            <a:r>
              <a:rPr lang="kk-KZ" b="1" dirty="0" smtClean="0">
                <a:solidFill>
                  <a:srgbClr val="FF0000"/>
                </a:solidFill>
              </a:rPr>
              <a:t>559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  <a:endParaRPr lang="kk-KZ" b="1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933146" y="8548175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348 609</a:t>
            </a:r>
            <a:endParaRPr lang="ru-RU" sz="2000" b="1" dirty="0"/>
          </a:p>
        </p:txBody>
      </p:sp>
      <p:sp>
        <p:nvSpPr>
          <p:cNvPr id="39" name="Овал 38"/>
          <p:cNvSpPr/>
          <p:nvPr/>
        </p:nvSpPr>
        <p:spPr>
          <a:xfrm>
            <a:off x="2295360" y="4421031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/>
              <a:t>8</a:t>
            </a:r>
            <a:r>
              <a:rPr lang="en-US" b="1" dirty="0" smtClean="0"/>
              <a:t>5</a:t>
            </a:r>
            <a:r>
              <a:rPr lang="kk-KZ" b="1" dirty="0" smtClean="0"/>
              <a:t>%</a:t>
            </a:r>
            <a:endParaRPr lang="ru-RU" b="1" dirty="0"/>
          </a:p>
        </p:txBody>
      </p:sp>
      <p:sp>
        <p:nvSpPr>
          <p:cNvPr id="41" name="Стрелка вниз 40"/>
          <p:cNvSpPr/>
          <p:nvPr/>
        </p:nvSpPr>
        <p:spPr>
          <a:xfrm>
            <a:off x="6377681" y="3805637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10898510" y="3813560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11157491" y="4417170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/>
              <a:t>138</a:t>
            </a:r>
            <a:r>
              <a:rPr lang="ru-RU" b="1" dirty="0" smtClean="0"/>
              <a:t>%</a:t>
            </a:r>
            <a:endParaRPr lang="ru-RU" b="1" dirty="0"/>
          </a:p>
        </p:txBody>
      </p:sp>
      <p:sp>
        <p:nvSpPr>
          <p:cNvPr id="45" name="TextBox 44"/>
          <p:cNvSpPr txBox="1"/>
          <p:nvPr/>
        </p:nvSpPr>
        <p:spPr>
          <a:xfrm>
            <a:off x="9401385" y="5111689"/>
            <a:ext cx="474302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/>
              <a:t>Азаматтарға пәтерлер сатудан</a:t>
            </a:r>
          </a:p>
          <a:p>
            <a:pPr algn="ctr"/>
            <a:r>
              <a:rPr lang="kk-KZ" dirty="0" smtClean="0"/>
              <a:t>түсімдер –  </a:t>
            </a:r>
            <a:r>
              <a:rPr lang="kk-KZ" b="1" dirty="0" smtClean="0">
                <a:solidFill>
                  <a:srgbClr val="FF0000"/>
                </a:solidFill>
              </a:rPr>
              <a:t>4 829 млн.тг</a:t>
            </a:r>
            <a:endParaRPr lang="kk-KZ" b="1" dirty="0" smtClean="0">
              <a:solidFill>
                <a:srgbClr val="FF0000"/>
              </a:solidFill>
            </a:endParaRPr>
          </a:p>
          <a:p>
            <a:pPr algn="ctr"/>
            <a:r>
              <a:rPr lang="kk-KZ" dirty="0"/>
              <a:t>Мемлекеттік тұрғын үй –жайларды </a:t>
            </a:r>
            <a:r>
              <a:rPr lang="kk-KZ" dirty="0" smtClean="0"/>
              <a:t>жекешелендіру –  </a:t>
            </a:r>
            <a:r>
              <a:rPr lang="kk-KZ" b="1" dirty="0" smtClean="0">
                <a:solidFill>
                  <a:srgbClr val="FF0000"/>
                </a:solidFill>
              </a:rPr>
              <a:t>474 млн.тг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Жерді сату – </a:t>
            </a:r>
            <a:r>
              <a:rPr lang="kk-KZ" b="1" dirty="0" smtClean="0">
                <a:solidFill>
                  <a:srgbClr val="FF0000"/>
                </a:solidFill>
              </a:rPr>
              <a:t>104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</a:p>
          <a:p>
            <a:pPr algn="ctr"/>
            <a:r>
              <a:rPr lang="kk-KZ" dirty="0" smtClean="0"/>
              <a:t>Материалдық емес </a:t>
            </a:r>
          </a:p>
          <a:p>
            <a:pPr algn="ctr"/>
            <a:r>
              <a:rPr lang="kk-KZ" dirty="0" smtClean="0"/>
              <a:t>активтерді сату – </a:t>
            </a:r>
            <a:r>
              <a:rPr lang="kk-KZ" b="1" dirty="0" smtClean="0">
                <a:solidFill>
                  <a:srgbClr val="FF0000"/>
                </a:solidFill>
              </a:rPr>
              <a:t>87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  <a:endParaRPr lang="kk-KZ" b="1" dirty="0">
              <a:solidFill>
                <a:srgbClr val="FF0000"/>
              </a:solidFill>
            </a:endParaRPr>
          </a:p>
        </p:txBody>
      </p:sp>
      <p:cxnSp>
        <p:nvCxnSpPr>
          <p:cNvPr id="46" name="Прямая со стрелкой 45"/>
          <p:cNvCxnSpPr/>
          <p:nvPr/>
        </p:nvCxnSpPr>
        <p:spPr>
          <a:xfrm flipV="1">
            <a:off x="5943600" y="8496300"/>
            <a:ext cx="1828800" cy="28832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9613525" y="8467946"/>
            <a:ext cx="1828800" cy="28832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233523" y="8556218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319 346</a:t>
            </a:r>
            <a:endParaRPr lang="ru-RU" sz="2000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4564157" y="8633899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271 843</a:t>
            </a:r>
            <a:endParaRPr lang="ru-RU" sz="2000" b="1" dirty="0"/>
          </a:p>
        </p:txBody>
      </p:sp>
      <p:sp>
        <p:nvSpPr>
          <p:cNvPr id="53" name="TextBox 1"/>
          <p:cNvSpPr txBox="1"/>
          <p:nvPr/>
        </p:nvSpPr>
        <p:spPr>
          <a:xfrm rot="21204926">
            <a:off x="6414810" y="8675740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 rot="21024077">
            <a:off x="6280779" y="8209213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+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47 503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55" name="Прямоугольник 54"/>
          <p:cNvSpPr/>
          <p:nvPr/>
        </p:nvSpPr>
        <p:spPr>
          <a:xfrm rot="21024077">
            <a:off x="9888499" y="8227741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+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29 263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56" name="TextBox 1"/>
          <p:cNvSpPr txBox="1"/>
          <p:nvPr/>
        </p:nvSpPr>
        <p:spPr>
          <a:xfrm rot="21204926">
            <a:off x="10070725" y="8625047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kk-KZ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396645" y="4293411"/>
            <a:ext cx="3756689" cy="2948682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14355549" y="2361428"/>
            <a:ext cx="3675529" cy="138499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chemeClr val="accent5">
                    <a:lumMod val="75000"/>
                  </a:schemeClr>
                </a:solidFill>
              </a:rPr>
              <a:t>Арнаулы түсімдер</a:t>
            </a: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жоспар </a:t>
            </a:r>
            <a:r>
              <a:rPr lang="kk-KZ" dirty="0">
                <a:solidFill>
                  <a:prstClr val="black"/>
                </a:solidFill>
              </a:rPr>
              <a:t>– </a:t>
            </a:r>
            <a:r>
              <a:rPr lang="kk-KZ" dirty="0" smtClean="0">
                <a:solidFill>
                  <a:prstClr val="black"/>
                </a:solidFill>
              </a:rPr>
              <a:t>979 </a:t>
            </a:r>
            <a:r>
              <a:rPr lang="kk-KZ" dirty="0" smtClean="0">
                <a:solidFill>
                  <a:prstClr val="black"/>
                </a:solidFill>
              </a:rPr>
              <a:t>млн.тг,</a:t>
            </a:r>
          </a:p>
          <a:p>
            <a:pPr lvl="0" algn="ctr"/>
            <a:r>
              <a:rPr lang="kk-KZ" dirty="0" smtClean="0">
                <a:solidFill>
                  <a:prstClr val="black"/>
                </a:solidFill>
              </a:rPr>
              <a:t> </a:t>
            </a:r>
            <a:r>
              <a:rPr lang="kk-KZ" dirty="0">
                <a:solidFill>
                  <a:prstClr val="black"/>
                </a:solidFill>
              </a:rPr>
              <a:t>нақты </a:t>
            </a:r>
            <a:r>
              <a:rPr lang="kk-KZ" dirty="0" smtClean="0">
                <a:solidFill>
                  <a:prstClr val="black"/>
                </a:solidFill>
              </a:rPr>
              <a:t>– </a:t>
            </a:r>
            <a:r>
              <a:rPr lang="kk-KZ" dirty="0" smtClean="0">
                <a:solidFill>
                  <a:prstClr val="black"/>
                </a:solidFill>
              </a:rPr>
              <a:t>918 </a:t>
            </a:r>
            <a:r>
              <a:rPr lang="kk-KZ" dirty="0" smtClean="0">
                <a:solidFill>
                  <a:prstClr val="black"/>
                </a:solidFill>
              </a:rPr>
              <a:t>млн.тг</a:t>
            </a:r>
            <a:endParaRPr lang="kk-KZ" sz="24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(-)62 </a:t>
            </a:r>
            <a:r>
              <a:rPr lang="kk-KZ" sz="2400" b="1" dirty="0" smtClean="0">
                <a:solidFill>
                  <a:srgbClr val="FF0000"/>
                </a:solidFill>
              </a:rPr>
              <a:t>млн.тг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4355549" y="4320122"/>
            <a:ext cx="3703851" cy="2896746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7" name="Стрелка вниз 56"/>
          <p:cNvSpPr/>
          <p:nvPr/>
        </p:nvSpPr>
        <p:spPr>
          <a:xfrm>
            <a:off x="15350224" y="3863434"/>
            <a:ext cx="1714500" cy="298396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15654269" y="4423959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/>
              <a:t>93,7</a:t>
            </a:r>
            <a:r>
              <a:rPr lang="ru-RU" b="1" dirty="0" smtClean="0"/>
              <a:t>%</a:t>
            </a:r>
            <a:endParaRPr lang="ru-RU" b="1" dirty="0"/>
          </a:p>
        </p:txBody>
      </p:sp>
      <p:sp>
        <p:nvSpPr>
          <p:cNvPr id="59" name="TextBox 58"/>
          <p:cNvSpPr txBox="1"/>
          <p:nvPr/>
        </p:nvSpPr>
        <p:spPr>
          <a:xfrm>
            <a:off x="14337609" y="5086412"/>
            <a:ext cx="37397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Қоршаған ортаға жағымсыз әсер еткеніне төлемақы – </a:t>
            </a:r>
            <a:r>
              <a:rPr lang="kk-KZ" dirty="0" smtClean="0">
                <a:solidFill>
                  <a:srgbClr val="FF0000"/>
                </a:solidFill>
              </a:rPr>
              <a:t>(-) </a:t>
            </a:r>
            <a:r>
              <a:rPr lang="kk-KZ" b="1" dirty="0" smtClean="0">
                <a:solidFill>
                  <a:srgbClr val="FF0000"/>
                </a:solidFill>
              </a:rPr>
              <a:t>64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</a:p>
          <a:p>
            <a:pPr algn="ctr"/>
            <a:r>
              <a:rPr lang="kk-KZ" dirty="0" smtClean="0"/>
              <a:t>Жер қойнауын пайдаланушылардың өңірдің әлеуметтік экономикалық дамуына –  </a:t>
            </a:r>
            <a:r>
              <a:rPr lang="kk-KZ" b="1" dirty="0" smtClean="0">
                <a:solidFill>
                  <a:srgbClr val="FF0000"/>
                </a:solidFill>
              </a:rPr>
              <a:t>2,2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  <a:endParaRPr lang="kk-KZ" b="1" dirty="0">
              <a:solidFill>
                <a:srgbClr val="FF0000"/>
              </a:solidFill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6647954" y="4392624"/>
            <a:ext cx="1392766" cy="497046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 smtClean="0"/>
              <a:t>106,3%</a:t>
            </a:r>
            <a:endParaRPr lang="ru-RU" b="1" dirty="0"/>
          </a:p>
        </p:txBody>
      </p:sp>
      <p:sp>
        <p:nvSpPr>
          <p:cNvPr id="61" name="TextBox 60"/>
          <p:cNvSpPr txBox="1"/>
          <p:nvPr/>
        </p:nvSpPr>
        <p:spPr>
          <a:xfrm>
            <a:off x="5315872" y="5068799"/>
            <a:ext cx="38923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Мемлекеттік меншіктен </a:t>
            </a:r>
          </a:p>
          <a:p>
            <a:pPr algn="ctr"/>
            <a:r>
              <a:rPr lang="kk-KZ" dirty="0" smtClean="0"/>
              <a:t>түсетін түсімдер –  </a:t>
            </a:r>
            <a:r>
              <a:rPr lang="kk-KZ" b="1" dirty="0" smtClean="0">
                <a:solidFill>
                  <a:srgbClr val="FF0000"/>
                </a:solidFill>
              </a:rPr>
              <a:t>442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</a:p>
          <a:p>
            <a:pPr algn="ctr"/>
            <a:r>
              <a:rPr lang="kk-KZ" dirty="0"/>
              <a:t>Айыппұл, өсімпұл, санкция </a:t>
            </a:r>
            <a:r>
              <a:rPr lang="kk-KZ" dirty="0" smtClean="0"/>
              <a:t>және</a:t>
            </a:r>
          </a:p>
          <a:p>
            <a:pPr algn="ctr"/>
            <a:r>
              <a:rPr lang="kk-KZ" dirty="0" smtClean="0"/>
              <a:t> </a:t>
            </a:r>
            <a:r>
              <a:rPr lang="kk-KZ" dirty="0"/>
              <a:t>өндіріп </a:t>
            </a:r>
            <a:r>
              <a:rPr lang="kk-KZ" dirty="0" smtClean="0"/>
              <a:t>алулар –  </a:t>
            </a:r>
            <a:r>
              <a:rPr lang="kk-KZ" dirty="0" smtClean="0">
                <a:solidFill>
                  <a:srgbClr val="FF0000"/>
                </a:solidFill>
              </a:rPr>
              <a:t>(-)</a:t>
            </a:r>
            <a:r>
              <a:rPr lang="kk-KZ" dirty="0" smtClean="0"/>
              <a:t> </a:t>
            </a:r>
            <a:r>
              <a:rPr lang="kk-KZ" b="1" dirty="0" smtClean="0">
                <a:solidFill>
                  <a:srgbClr val="FF0000"/>
                </a:solidFill>
              </a:rPr>
              <a:t>59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  <a:endParaRPr lang="kk-KZ" b="1" dirty="0">
              <a:solidFill>
                <a:srgbClr val="FF0000"/>
              </a:solidFill>
            </a:endParaRPr>
          </a:p>
          <a:p>
            <a:pPr algn="ctr"/>
            <a:r>
              <a:rPr lang="kk-KZ" dirty="0" smtClean="0"/>
              <a:t>Басқа да салықтық емес  - </a:t>
            </a:r>
            <a:r>
              <a:rPr lang="kk-KZ" b="1" dirty="0" smtClean="0">
                <a:solidFill>
                  <a:srgbClr val="FF0000"/>
                </a:solidFill>
              </a:rPr>
              <a:t>431 </a:t>
            </a:r>
            <a:r>
              <a:rPr lang="kk-KZ" b="1" dirty="0" smtClean="0">
                <a:solidFill>
                  <a:srgbClr val="FF0000"/>
                </a:solidFill>
              </a:rPr>
              <a:t>млн.тг</a:t>
            </a:r>
          </a:p>
        </p:txBody>
      </p:sp>
    </p:spTree>
    <p:extLst>
      <p:ext uri="{BB962C8B-B14F-4D97-AF65-F5344CB8AC3E}">
        <p14:creationId xmlns:p14="http://schemas.microsoft.com/office/powerpoint/2010/main" val="421691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3810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200400" y="236829"/>
            <a:ext cx="122682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kk-KZ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01.09.2026 </a:t>
            </a:r>
            <a:r>
              <a:rPr lang="kk-KZ" sz="32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жылға бюджет шығысының орындалуы</a:t>
            </a:r>
            <a:endParaRPr lang="en-US" sz="32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77200" y="4646424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7087390"/>
              </p:ext>
            </p:extLst>
          </p:nvPr>
        </p:nvGraphicFramePr>
        <p:xfrm>
          <a:off x="838200" y="1168422"/>
          <a:ext cx="16154400" cy="6024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63000"/>
                <a:gridCol w="2133600"/>
                <a:gridCol w="1828800"/>
                <a:gridCol w="2162581"/>
                <a:gridCol w="1266419"/>
              </a:tblGrid>
              <a:tr h="274324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01.</a:t>
                      </a:r>
                      <a:r>
                        <a:rPr lang="kk-KZ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09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.202</a:t>
                      </a:r>
                      <a:r>
                        <a:rPr lang="kk-KZ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жыл</a:t>
                      </a:r>
                      <a:endParaRPr lang="ru-RU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565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Ауытқу</a:t>
                      </a:r>
                      <a:r>
                        <a:rPr lang="en-US" sz="18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(+/-)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RU" sz="1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392484"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Шығыстар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b="1" baseline="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барлығы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564 719,3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488 328,7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76 390,5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Жалпы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сипаттағы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көрсетілетін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қызметтер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5 715,8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5 554,8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161,0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97,2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Қорғаныс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3 095,0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2 578,3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516,7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83,3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Қоғамдық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тәртіп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қауіпсіздік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құқықтық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сот,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қылмыстық-атқару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19 446,3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17 211,6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2 234,7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88,5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 беру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221 966,1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215 366,7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6 599,4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97,0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Денсаулық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сақтау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9 959,6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9 493,8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465,8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95,3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43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көмек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әлеуметт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қамсыздандыру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27 022,9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26 632,6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390,3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98,6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Тұрғын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үй-коммуналдық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шаруашылық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118 221,8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67 114,5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51 107,3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56,8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1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Мәдениет, спорт, туризм және ақпараттық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кеңіст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20 356,6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18 399,8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1 956,8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90,4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138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Отын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энергетика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кешені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қойнауын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301,1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94,3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206,9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31,3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18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Ауыл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су,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орман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балық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шаруашылығы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ерекше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қорғалатын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табиғи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аумақтар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қатынастары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10 036,0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8 613,9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1 422,1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85,8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0908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Өнеркәсіп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сәулет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қала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құрылысы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және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құрылыс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қызметі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7 057,9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6 765,9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292,0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95,9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Көл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және коммуникация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78 001,6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73 391,0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4 610,6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94,1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619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Басқалар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20 086,7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13 659,9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6 426,8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68,0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Борышқа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қызмет </a:t>
                      </a:r>
                      <a:r>
                        <a:rPr lang="ru-RU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2 826,5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2 826,5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Пайдаланылмаған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трансферттерді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0" i="0" u="none" strike="noStrike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қайтару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1 417,2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1 417,2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33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Қарыздарды</a:t>
                      </a:r>
                      <a:r>
                        <a:rPr lang="en-US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өтеу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effectLst/>
                          <a:latin typeface="Arial" panose="020B0604020202020204" pitchFamily="34" charset="0"/>
                        </a:rPr>
                        <a:t>19 208,2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19 208,2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effectLst/>
                          <a:latin typeface="Arial" panose="020B0604020202020204" pitchFamily="34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5038923" y="743189"/>
            <a:ext cx="154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17536782" y="9715500"/>
            <a:ext cx="522618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9</a:t>
            </a:r>
            <a:endParaRPr lang="ru-RU" dirty="0"/>
          </a:p>
        </p:txBody>
      </p:sp>
      <p:pic>
        <p:nvPicPr>
          <p:cNvPr id="16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  <p:sp>
        <p:nvSpPr>
          <p:cNvPr id="10" name="TextBox 30"/>
          <p:cNvSpPr txBox="1"/>
          <p:nvPr/>
        </p:nvSpPr>
        <p:spPr>
          <a:xfrm>
            <a:off x="2971800" y="7279965"/>
            <a:ext cx="13178118" cy="523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2024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- 2026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жылдарға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бюджет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шығысының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sz="2800" b="1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серпіні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endParaRPr lang="ru-RU" sz="28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67200" y="8420100"/>
            <a:ext cx="1600200" cy="87046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077200" y="8245735"/>
            <a:ext cx="1676400" cy="1066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2005423" y="8420099"/>
            <a:ext cx="1766047" cy="89243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790563" y="9369007"/>
            <a:ext cx="116967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065468" y="9559606"/>
            <a:ext cx="2177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01.09.2024 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84193" y="9559606"/>
            <a:ext cx="1916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01.09.2025 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931154" y="9560341"/>
            <a:ext cx="2135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01.09.2026 </a:t>
            </a:r>
            <a:r>
              <a:rPr lang="kk-KZ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385074" y="8579080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498 680</a:t>
            </a:r>
            <a:endParaRPr lang="ru-RU" sz="20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2431498" y="8750468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488 328</a:t>
            </a:r>
            <a:endParaRPr lang="ru-RU" sz="20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555193" y="8700575"/>
            <a:ext cx="1135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/>
              <a:t>427 969</a:t>
            </a:r>
            <a:endParaRPr lang="ru-RU" sz="2000" b="1" dirty="0"/>
          </a:p>
        </p:txBody>
      </p:sp>
      <p:cxnSp>
        <p:nvCxnSpPr>
          <p:cNvPr id="26" name="Прямая со стрелкой 25"/>
          <p:cNvCxnSpPr/>
          <p:nvPr/>
        </p:nvCxnSpPr>
        <p:spPr>
          <a:xfrm flipV="1">
            <a:off x="6072470" y="8656476"/>
            <a:ext cx="1828800" cy="288327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10058400" y="8700575"/>
            <a:ext cx="1676400" cy="244444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 rot="21024077">
            <a:off x="6392463" y="8383491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+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70 711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29" name="Прямоугольник 28"/>
          <p:cNvSpPr/>
          <p:nvPr/>
        </p:nvSpPr>
        <p:spPr>
          <a:xfrm rot="575095">
            <a:off x="10574322" y="8464360"/>
            <a:ext cx="1212711" cy="3693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 anchorCtr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 hangingPunct="0"/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-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  <a:sym typeface="Calibri" panose="020F0502020204030204"/>
              </a:rPr>
              <a:t>10 352</a:t>
            </a:r>
            <a:endParaRPr lang="en-US" sz="1800" b="1" dirty="0">
              <a:solidFill>
                <a:srgbClr val="FF0000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  <a:sym typeface="Calibri" panose="020F0502020204030204"/>
            </a:endParaRPr>
          </a:p>
        </p:txBody>
      </p:sp>
      <p:sp>
        <p:nvSpPr>
          <p:cNvPr id="30" name="TextBox 1"/>
          <p:cNvSpPr txBox="1"/>
          <p:nvPr/>
        </p:nvSpPr>
        <p:spPr>
          <a:xfrm rot="21092488">
            <a:off x="6572424" y="8835199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1"/>
          <p:cNvSpPr txBox="1"/>
          <p:nvPr/>
        </p:nvSpPr>
        <p:spPr>
          <a:xfrm rot="576496">
            <a:off x="10405767" y="8826636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lang="ru-RU" sz="1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31376" y="6523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04800" y="112324"/>
            <a:ext cx="108204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 САЛА – 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269 892 </a:t>
            </a:r>
            <a:r>
              <a:rPr lang="en-US" sz="40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77200" y="4646424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3" name="Рисунок 12" descr="https://old.aqmeshit-zhastary.kz/uploads/posts/2020-10/1602054226_5cd7ec05eeb7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6118" y="3010326"/>
            <a:ext cx="3877234" cy="1662526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Рисунок 13" descr="https://qazaly.kz/uploads/posts/2023-01/1673960128_whatsapp-image-2022-02-01-at-12_13_10.jpe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9565" y="5130515"/>
            <a:ext cx="3863787" cy="1585049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https://avatars.mds.yandex.net/i?id=12659d7f7399a712ea800061bebf8dd2_l-5887023-images-thumbs&amp;n=13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19399" y="7290544"/>
            <a:ext cx="2043953" cy="1662956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https://avatars.mds.yandex.net/i?id=a1d5107b3413dd7cc74b659b3cc06202_l-5221501-images-thumbs&amp;n=13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77152" y="1116549"/>
            <a:ext cx="3886199" cy="1422548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Рисунок 16" descr="https://zhaikpress.kz/wp-content/oraloniri/news/img/2019/04/erke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56982" y="7290544"/>
            <a:ext cx="1846729" cy="1662956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5715000" y="1200269"/>
            <a:ext cx="11052635" cy="1338828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ӘЛЕУМЕТТІК КӨМЕК ЖӘНЕ ӘЛЕУМЕТТІК ҚАМСЫЗДАНДЫРУ </a:t>
            </a:r>
            <a:r>
              <a:rPr lang="ru-RU" b="1" u="sng" dirty="0" smtClean="0">
                <a:solidFill>
                  <a:srgbClr val="FF0000"/>
                </a:solidFill>
              </a:rPr>
              <a:t>– </a:t>
            </a:r>
            <a:r>
              <a:rPr lang="en-US" b="1" u="sng" dirty="0" smtClean="0">
                <a:solidFill>
                  <a:srgbClr val="FF0000"/>
                </a:solidFill>
              </a:rPr>
              <a:t>26 632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9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9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799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әлеуметтік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қамсыздандыру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15 529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әлеуметтік көмек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304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әлеуметтік көмек және әлеуметтік қамтамасыз ету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салаларындағы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өзге де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15000" y="3014666"/>
            <a:ext cx="11052635" cy="1754326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ДЕНСАУЛЫҚ САҚТАУ – </a:t>
            </a:r>
            <a:r>
              <a:rPr lang="en-US" b="1" u="sng" dirty="0" smtClean="0">
                <a:solidFill>
                  <a:srgbClr val="FF0000"/>
                </a:solidFill>
              </a:rPr>
              <a:t>9 494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ru-RU" sz="7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4 865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 -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халықтың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денсаулығын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қорғау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2 296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мамандандырылған медициналық көмек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342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 емханалар</a:t>
            </a:r>
            <a:endParaRPr lang="kk-KZ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990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 теңге  -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денсаулық сақтау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саласындағы өзге де қызметтер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15000" y="5130516"/>
            <a:ext cx="11052635" cy="1585049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1" defTabSz="444500">
              <a:spcBef>
                <a:spcPct val="0"/>
              </a:spcBef>
            </a:pPr>
            <a:r>
              <a:rPr lang="en-US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БІЛІМ БЕРУ – </a:t>
            </a:r>
            <a:r>
              <a:rPr lang="en-US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215 367 </a:t>
            </a:r>
            <a:r>
              <a:rPr lang="en-US" b="1" u="sng" dirty="0" err="1" smtClean="0">
                <a:solidFill>
                  <a:srgbClr val="FF0000"/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endParaRPr lang="en-US" b="1" u="sng" dirty="0" smtClean="0">
              <a:solidFill>
                <a:srgbClr val="FF0000"/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ru-RU" sz="7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151 004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бастауыш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, негізгі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орта,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жалпы орта білім беру 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39 975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-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мектепке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дей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нг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тәрбие және оқыту 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19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872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-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техникалық, кәсіби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, орта білімнен кейінгі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білім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беру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4 515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б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л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 беру саласындағы өзге де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0" y="7317045"/>
            <a:ext cx="11052635" cy="1831271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МӘДЕНИЕТ, СПОРТ, ТУРИЗМ ЖӘНЕ АҚПАРАТТЫҚ КЕҢІСТІК – </a:t>
            </a:r>
            <a:r>
              <a:rPr lang="en-US" b="1" u="sng" dirty="0" smtClean="0">
                <a:solidFill>
                  <a:srgbClr val="FF0000"/>
                </a:solidFill>
              </a:rPr>
              <a:t>18 400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7 802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мәдениет саласындағы қызмет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7 172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теңге -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спорт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637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теңге -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ақпараттық кеңістік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297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туризм</a:t>
            </a:r>
            <a:endParaRPr lang="kk-KZ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490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басқа да қызметтер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ru-RU" sz="5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cxnSp>
        <p:nvCxnSpPr>
          <p:cNvPr id="22" name="AutoShape 249"/>
          <p:cNvCxnSpPr>
            <a:cxnSpLocks noChangeShapeType="1"/>
          </p:cNvCxnSpPr>
          <p:nvPr/>
        </p:nvCxnSpPr>
        <p:spPr bwMode="auto">
          <a:xfrm flipV="1">
            <a:off x="0" y="795647"/>
            <a:ext cx="10810313" cy="10822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13563601" y="153888"/>
            <a:ext cx="2853290" cy="70788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ЖАЛПЫ 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ШЫҒЫННАН</a:t>
            </a:r>
          </a:p>
          <a:p>
            <a:pPr algn="ctr"/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ҮЛЕСІ - </a:t>
            </a:r>
            <a:r>
              <a:rPr lang="en-US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55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% </a:t>
            </a:r>
            <a:endParaRPr lang="ru-RU" sz="2000" b="1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1"/>
          <p:cNvSpPr txBox="1"/>
          <p:nvPr/>
        </p:nvSpPr>
        <p:spPr>
          <a:xfrm rot="21196876">
            <a:off x="6096161" y="9148637"/>
            <a:ext cx="914400" cy="31642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17449800" y="9715500"/>
            <a:ext cx="609600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10</a:t>
            </a:r>
            <a:endParaRPr lang="ru-RU" dirty="0"/>
          </a:p>
        </p:txBody>
      </p:sp>
      <p:pic>
        <p:nvPicPr>
          <p:cNvPr id="33" name="object 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851755" y="212140"/>
            <a:ext cx="1370053" cy="1034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4818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1210" y="140938"/>
            <a:ext cx="1101399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НАҚТЫ СЕКТОР –</a:t>
            </a:r>
            <a:r>
              <a:rPr lang="en-US" sz="4000" b="1" dirty="0" smtClean="0">
                <a:solidFill>
                  <a:srgbClr val="C7A20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155 980 </a:t>
            </a:r>
            <a:r>
              <a:rPr lang="en-US" sz="40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r>
              <a:rPr lang="en-US" sz="40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894222" y="3759329"/>
            <a:ext cx="42461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FCFBFA"/>
                </a:solidFill>
                <a:latin typeface="Open Sans Bold" panose="020B0806030504020204"/>
              </a:rPr>
              <a:t>Шығыстар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77200" y="4646424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3" name="Рисунок 12" descr="https://opennews.kz/uploads/posts/2022-08/1659500598_n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5721" y="1289969"/>
            <a:ext cx="3705090" cy="1595373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Рисунок 14" descr="https://inbusiness.kz/uploads/2022-9/PoUZmAdV.jpe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3804" y="3245956"/>
            <a:ext cx="3767844" cy="1931372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Рисунок 15" descr="https://ru.egemen.kz/article_photo/ru/article_photo/1526963887_article_b.jpeg?width=600&amp;height=315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3804" y="5541142"/>
            <a:ext cx="3736467" cy="105015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" name="Рисунок 17" descr="http://moodle.bru.by/pluginfile.php/139095/course/overviewfiles/5a6847a9afa72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29663" y="8420100"/>
            <a:ext cx="3718538" cy="1367358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9" name="AutoShape 249"/>
          <p:cNvCxnSpPr>
            <a:cxnSpLocks noChangeShapeType="1"/>
          </p:cNvCxnSpPr>
          <p:nvPr/>
        </p:nvCxnSpPr>
        <p:spPr bwMode="auto">
          <a:xfrm flipV="1">
            <a:off x="0" y="795647"/>
            <a:ext cx="10810313" cy="10822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427992" y="1247271"/>
            <a:ext cx="11394416" cy="1661993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ТҰРҒЫН ҮЙ-КОММУНАЛДЫҚ ШАРУАШЫЛЫҚ –  </a:t>
            </a:r>
            <a:r>
              <a:rPr lang="en-US" b="1" u="sng" dirty="0" smtClean="0">
                <a:solidFill>
                  <a:srgbClr val="FF0000"/>
                </a:solidFill>
              </a:rPr>
              <a:t>67 114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ru-RU" b="1" u="sng" dirty="0" smtClean="0">
              <a:solidFill>
                <a:srgbClr val="FF0000"/>
              </a:solidFill>
            </a:endParaRPr>
          </a:p>
          <a:p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36 270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тұрғын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үй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шаруашылығы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8 016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коммуналдық шаруашылық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22 828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елді-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мекендерді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көркейту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11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05156" y="3238336"/>
            <a:ext cx="11418304" cy="1938992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АУЫЛ, СУ, ОРМАН, БАЛЫҚ ШАРУАШЫЛЫҒЫ, ЕРЕКШЕ ҚОРҒАЛАТЫН ТАБИҒИ АУМАҚТАР, </a:t>
            </a:r>
          </a:p>
          <a:p>
            <a:r>
              <a:rPr lang="en-US" b="1" u="sng" dirty="0" smtClean="0">
                <a:solidFill>
                  <a:srgbClr val="FF0000"/>
                </a:solidFill>
              </a:rPr>
              <a:t>ЖЕР ҚАТЫНАСТАРЫ – </a:t>
            </a:r>
            <a:r>
              <a:rPr lang="en-US" b="1" u="sng" dirty="0" smtClean="0">
                <a:solidFill>
                  <a:srgbClr val="FF0000"/>
                </a:solidFill>
              </a:rPr>
              <a:t>8 614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392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ауыл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шаруашылығы</a:t>
            </a: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554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су шаруашылығы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818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орман шаруашылығы және қоршаған ортаны қорғау</a:t>
            </a:r>
            <a:endParaRPr lang="kk-KZ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738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жер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қатынастары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және өзге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12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05156" y="5538111"/>
            <a:ext cx="11418304" cy="92333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ӨНЕРКӘСІП, СӘУЛЕТ, ҚАЛА ҚҰРЫЛЫСЫ ЖӘНЕ ҚҰРЫЛЫС ҚЫЗМЕТІ – </a:t>
            </a:r>
            <a:r>
              <a:rPr lang="en-US" b="1" u="sng" dirty="0" smtClean="0">
                <a:solidFill>
                  <a:srgbClr val="FF0000"/>
                </a:solidFill>
              </a:rPr>
              <a:t>6 766 </a:t>
            </a:r>
            <a:r>
              <a:rPr lang="en-US" b="1" u="sng" dirty="0" err="1" smtClean="0">
                <a:solidFill>
                  <a:srgbClr val="FF0000"/>
                </a:solidFill>
              </a:rPr>
              <a:t>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6 766 </a:t>
            </a:r>
            <a:r>
              <a:rPr lang="en-US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 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сәулет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қала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құрылысы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және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құрылыс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қызметі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60688" y="8529089"/>
            <a:ext cx="11461720" cy="1200329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КӨЛІК  ЖӘНЕ КОММУНИКАЦИЯ – </a:t>
            </a:r>
            <a:r>
              <a:rPr lang="en-US" b="1" u="sng" dirty="0" smtClean="0">
                <a:solidFill>
                  <a:srgbClr val="FF0000"/>
                </a:solidFill>
              </a:rPr>
              <a:t>73 391млн.теңге</a:t>
            </a:r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34 209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автомобиль көлігі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5 177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әуе көлігі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34 005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-  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көлік және коммуникация саласындағы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өзге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де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қызметтер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3563601" y="153888"/>
            <a:ext cx="2853290" cy="70788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ЖАЛПЫ 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ШЫҒЫННАН</a:t>
            </a:r>
          </a:p>
          <a:p>
            <a:pPr algn="ctr"/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ҮЛЕСІ –</a:t>
            </a:r>
            <a:r>
              <a:rPr lang="en-US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kk-KZ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3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2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% </a:t>
            </a:r>
            <a:endParaRPr lang="ru-RU" sz="2000" b="1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17449800" y="9715500"/>
            <a:ext cx="609600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11</a:t>
            </a:r>
            <a:endParaRPr lang="ru-RU" dirty="0"/>
          </a:p>
        </p:txBody>
      </p:sp>
      <p:pic>
        <p:nvPicPr>
          <p:cNvPr id="37" name="object 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917947" y="33813"/>
            <a:ext cx="1370053" cy="1034264"/>
          </a:xfrm>
          <a:prstGeom prst="rect">
            <a:avLst/>
          </a:prstGeom>
        </p:spPr>
      </p:pic>
      <p:pic>
        <p:nvPicPr>
          <p:cNvPr id="21" name="Рисунок 20" descr="https://sun9-46.userapi.com/impf/c853620/v853620260/2a83e/242WhgoLEAE.jpg?size=800x534&amp;quality=96&amp;sign=6eae9ce0efe520091e93ec29a505f50d&amp;c_uniq_tag=CsuiptLXNn0OkejOxH-Ac6_kSTSdXvvwDYwaZZ7CtqE&amp;type=album"/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16216" y="6824937"/>
            <a:ext cx="3752155" cy="1173696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5398398" y="6824937"/>
            <a:ext cx="11403379" cy="1200329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b="1" u="sng" dirty="0" smtClean="0">
                <a:solidFill>
                  <a:srgbClr val="FF0000"/>
                </a:solidFill>
              </a:rPr>
              <a:t>ОТЫН –ЭНЕРГЕТИКА КЕШЕНІ ЖӘНЕ ЖЕР ҚОЙНАУЫН ПАЙДАЛАНУ – </a:t>
            </a:r>
            <a:r>
              <a:rPr lang="en-US" b="1" u="sng" dirty="0" smtClean="0">
                <a:solidFill>
                  <a:srgbClr val="FF0000"/>
                </a:solidFill>
              </a:rPr>
              <a:t>94</a:t>
            </a:r>
            <a:r>
              <a:rPr lang="ru-RU" b="1" u="sng" dirty="0" smtClean="0">
                <a:solidFill>
                  <a:srgbClr val="FF0000"/>
                </a:solidFill>
              </a:rPr>
              <a:t> </a:t>
            </a:r>
            <a:r>
              <a:rPr lang="kk-KZ" b="1" u="sng" dirty="0" smtClean="0">
                <a:solidFill>
                  <a:srgbClr val="FF0000"/>
                </a:solidFill>
              </a:rPr>
              <a:t>млн.теңге</a:t>
            </a:r>
          </a:p>
          <a:p>
            <a:endParaRPr lang="kk-KZ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94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млн.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теңге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 -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 </a:t>
            </a: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mbria Math" pitchFamily="18" charset="0"/>
                <a:cs typeface="Calibri" pitchFamily="34" charset="0"/>
              </a:rPr>
              <a:t>отын- энергетика кешені және жер қойнауын пайдалану саласындағы өзге де қызметтер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kk-KZ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mbria Math" pitchFamily="18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11210" y="140938"/>
            <a:ext cx="9566190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ҚОРҒАНЫС, ҚОҒАМДЫҚ ТӘРТІП </a:t>
            </a:r>
          </a:p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 ҚАУІПСІЗДІК – 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19 790 </a:t>
            </a:r>
            <a:r>
              <a:rPr lang="en-US" sz="3600" b="1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млн.теңге</a:t>
            </a:r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67870">
            <a:off x="8979440" y="780603"/>
            <a:ext cx="1128370" cy="369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cxnSp>
        <p:nvCxnSpPr>
          <p:cNvPr id="13" name="AutoShape 249"/>
          <p:cNvCxnSpPr>
            <a:cxnSpLocks noChangeShapeType="1"/>
          </p:cNvCxnSpPr>
          <p:nvPr/>
        </p:nvCxnSpPr>
        <p:spPr bwMode="auto">
          <a:xfrm flipV="1">
            <a:off x="17929" y="1248935"/>
            <a:ext cx="10192871" cy="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3563601" y="153888"/>
            <a:ext cx="2853290" cy="70788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5">
                <a:lumMod val="75000"/>
              </a:schemeClr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ЖАЛПЫ 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ШЫҒЫННАН</a:t>
            </a:r>
          </a:p>
          <a:p>
            <a:pPr algn="ctr"/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ҮЛЕСІ –</a:t>
            </a:r>
            <a:r>
              <a:rPr lang="en-US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en-US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4</a:t>
            </a:r>
            <a:r>
              <a:rPr lang="ru-RU" sz="2000" b="1" kern="12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Myriad Pro Semibold"/>
              </a:rPr>
              <a:t>% </a:t>
            </a:r>
            <a:endParaRPr lang="ru-RU" sz="2000" b="1" kern="12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 descr="C:\Users\a.mejirman\Desktop\сурет\IMG_20201022_194041_46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82" y="2315637"/>
            <a:ext cx="3662293" cy="1600200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.mejirman\Desktop\сурет\5743ea25e061891ac7f30fb324a2232a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141" y="5123329"/>
            <a:ext cx="3626434" cy="1631216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600419" y="2401300"/>
            <a:ext cx="11169736" cy="1569660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FF0000"/>
                </a:solidFill>
              </a:rPr>
              <a:t>ҚОРҒАНЫС – 2 </a:t>
            </a:r>
            <a:r>
              <a:rPr lang="en-US" sz="2000" b="1" u="sng" dirty="0" smtClean="0">
                <a:solidFill>
                  <a:srgbClr val="FF0000"/>
                </a:solidFill>
              </a:rPr>
              <a:t>578 </a:t>
            </a:r>
            <a:r>
              <a:rPr lang="en-US" sz="2000" b="1" u="sng" dirty="0" err="1" smtClean="0">
                <a:solidFill>
                  <a:srgbClr val="FF0000"/>
                </a:solidFill>
              </a:rPr>
              <a:t>млн.теңге</a:t>
            </a:r>
            <a:endParaRPr lang="en-US" sz="2000" b="1" u="sng" dirty="0" smtClean="0">
              <a:solidFill>
                <a:srgbClr val="FF0000"/>
              </a:solidFill>
            </a:endParaRPr>
          </a:p>
          <a:p>
            <a:endParaRPr lang="en-US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261 </a:t>
            </a: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теңге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-  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әскери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мұқтаждар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317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 теңге 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 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төтенше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жағдайлар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жөніндегі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жұмыстарды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ұйымдастыру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18348" y="5108972"/>
            <a:ext cx="11193834" cy="1631216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FF0000"/>
                </a:solidFill>
              </a:rPr>
              <a:t>ҚОҒАМДЫҚ  ТӘРТІП, ҚАУІПСІЗДІК, ҚҰҚЫҚТЫҚ,  СОТ, ҚЫЛМЫСТЫҚ АТҚАРУ  –  </a:t>
            </a:r>
            <a:r>
              <a:rPr lang="en-US" sz="2000" b="1" u="sng" dirty="0" smtClean="0">
                <a:solidFill>
                  <a:srgbClr val="FF0000"/>
                </a:solidFill>
              </a:rPr>
              <a:t>17 211 </a:t>
            </a:r>
            <a:r>
              <a:rPr lang="en-US" sz="2000" b="1" u="sng" dirty="0" err="1" smtClean="0">
                <a:solidFill>
                  <a:srgbClr val="FF0000"/>
                </a:solidFill>
              </a:rPr>
              <a:t>млн.теңге</a:t>
            </a:r>
            <a:endParaRPr lang="en-US" sz="2000" b="1" u="sng" dirty="0" smtClean="0">
              <a:solidFill>
                <a:srgbClr val="FF0000"/>
              </a:solidFill>
            </a:endParaRPr>
          </a:p>
          <a:p>
            <a:endParaRPr lang="en-US" sz="2000" b="1" u="sng" dirty="0" smtClean="0">
              <a:solidFill>
                <a:srgbClr val="FF0000"/>
              </a:solidFill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14 337 </a:t>
            </a:r>
            <a:r>
              <a:rPr lang="en-US" sz="2000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-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құқықтық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қорғау </a:t>
            </a:r>
            <a:r>
              <a:rPr lang="ru-RU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қызметі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indent="174625" algn="just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2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874 </a:t>
            </a:r>
            <a:r>
              <a:rPr lang="kk-KZ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млн.теңге </a:t>
            </a:r>
            <a:r>
              <a:rPr lang="kk-KZ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– қоғамдық тәртіп және қауіпсіздік саласында өзге де қызметтер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  <a:p>
            <a:pPr marL="0" lvl="1" algn="just" defTabSz="444500">
              <a:spcBef>
                <a:spcPct val="0"/>
              </a:spcBef>
            </a:pP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17449800" y="9715500"/>
            <a:ext cx="609600" cy="4804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12</a:t>
            </a:r>
            <a:endParaRPr lang="ru-RU" dirty="0"/>
          </a:p>
        </p:txBody>
      </p:sp>
      <p:pic>
        <p:nvPicPr>
          <p:cNvPr id="30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917947" y="0"/>
            <a:ext cx="1370053" cy="1034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43999"/>
          </a:blip>
          <a:srcRect t="38345" r="55964" b="24735"/>
          <a:stretch>
            <a:fillRect/>
          </a:stretch>
        </p:blipFill>
        <p:spPr>
          <a:xfrm>
            <a:off x="-6927" y="-13447"/>
            <a:ext cx="18288000" cy="1028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53400" y="4686300"/>
            <a:ext cx="2209800" cy="637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0" y="25527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TextBox 5"/>
          <p:cNvSpPr txBox="1"/>
          <p:nvPr/>
        </p:nvSpPr>
        <p:spPr>
          <a:xfrm>
            <a:off x="4061012" y="3030597"/>
            <a:ext cx="10668000" cy="14044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600"/>
              </a:lnSpc>
            </a:pPr>
            <a:r>
              <a:rPr lang="en-US" sz="66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Назарларыңызға</a:t>
            </a:r>
            <a:r>
              <a:rPr lang="en-US" sz="60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1" dirty="0" err="1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рақмет</a:t>
            </a:r>
            <a:endParaRPr lang="en-US" sz="6600" b="1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8113</TotalTime>
  <Words>1020</Words>
  <Application>Microsoft Office PowerPoint</Application>
  <PresentationFormat>Произвольный</PresentationFormat>
  <Paragraphs>253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Calibri</vt:lpstr>
      <vt:lpstr>Cambria Math</vt:lpstr>
      <vt:lpstr>Arial</vt:lpstr>
      <vt:lpstr>Myriad Pro Semibold</vt:lpstr>
      <vt:lpstr>Open Sans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жылдың қала бюджетінің атқарылу есебі</dc:title>
  <dc:creator/>
  <cp:lastModifiedBy>Мейірман Ақмарал Әбдіәшімқызы</cp:lastModifiedBy>
  <cp:revision>1440</cp:revision>
  <cp:lastPrinted>2026-09-14T12:56:37Z</cp:lastPrinted>
  <dcterms:created xsi:type="dcterms:W3CDTF">2006-08-16T00:00:00Z</dcterms:created>
  <dcterms:modified xsi:type="dcterms:W3CDTF">2026-09-14T13:16:51Z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9777334EE6B34A3A96EE814537F039DC_12</vt:lpwstr>
  </property>
  <property fmtid="{D5CDD505-2E9C-101B-9397-08002B2CF9AE}" pid="3" name="KSOProductBuildVer">
    <vt:lpwstr>1049-12.2.0.19805</vt:lpwstr>
  </property>
</Properties>
</file>