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4278" r:id="rId1"/>
  </p:sldMasterIdLst>
  <p:notesMasterIdLst>
    <p:notesMasterId r:id="rId10"/>
  </p:notesMasterIdLst>
  <p:handoutMasterIdLst>
    <p:handoutMasterId r:id="rId11"/>
  </p:handoutMasterIdLst>
  <p:sldIdLst>
    <p:sldId id="448" r:id="rId2"/>
    <p:sldId id="449" r:id="rId3"/>
    <p:sldId id="450" r:id="rId4"/>
    <p:sldId id="451" r:id="rId5"/>
    <p:sldId id="452" r:id="rId6"/>
    <p:sldId id="456" r:id="rId7"/>
    <p:sldId id="454" r:id="rId8"/>
    <p:sldId id="455" r:id="rId9"/>
  </p:sldIdLst>
  <p:sldSz cx="9361488" cy="6858000"/>
  <p:notesSz cx="6834188" cy="99790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D7D2BA0-F502-4E79-90FF-0318E7654585}">
          <p14:sldIdLst>
            <p14:sldId id="448"/>
            <p14:sldId id="449"/>
            <p14:sldId id="450"/>
            <p14:sldId id="451"/>
            <p14:sldId id="452"/>
            <p14:sldId id="456"/>
            <p14:sldId id="454"/>
            <p14:sldId id="455"/>
          </p14:sldIdLst>
        </p14:section>
        <p14:section name="Раздел без заголовка" id="{4CB83A85-0B4B-4DA5-AE16-FE62FF25B210}">
          <p14:sldIdLst/>
        </p14:section>
        <p14:section name="Раздел без заголовка" id="{8720975A-151F-4D73-AC2F-FFAAAAA7DE5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4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 Windows" initials="ПW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66FF66"/>
    <a:srgbClr val="00CC66"/>
    <a:srgbClr val="006600"/>
    <a:srgbClr val="660066"/>
    <a:srgbClr val="FF00FF"/>
    <a:srgbClr val="FFFF99"/>
    <a:srgbClr val="008000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6" autoAdjust="0"/>
    <p:restoredTop sz="96237" autoAdjust="0"/>
  </p:normalViewPr>
  <p:slideViewPr>
    <p:cSldViewPr>
      <p:cViewPr varScale="1">
        <p:scale>
          <a:sx n="109" d="100"/>
          <a:sy n="109" d="100"/>
        </p:scale>
        <p:origin x="1566" y="96"/>
      </p:cViewPr>
      <p:guideLst>
        <p:guide orient="horz" pos="2160"/>
        <p:guide pos="2948"/>
      </p:guideLst>
    </p:cSldViewPr>
  </p:slideViewPr>
  <p:outlineViewPr>
    <p:cViewPr>
      <p:scale>
        <a:sx n="33" d="100"/>
        <a:sy n="33" d="100"/>
      </p:scale>
      <p:origin x="0" y="29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1913" y="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09C46468-E1D1-4B6D-B0E6-043F105A61B6}" type="datetime1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8055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1913" y="948055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3108E530-2B5D-407E-8287-338E43AE1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442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1913" y="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7176BFC2-F0C4-4D29-A6D8-E4D98BC217B2}" type="datetime1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3600" y="746125"/>
            <a:ext cx="5113338" cy="3744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2625" y="4738688"/>
            <a:ext cx="5468938" cy="449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80550"/>
            <a:ext cx="2960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defTabSz="919491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1913" y="9480550"/>
            <a:ext cx="29606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21" tIns="46061" rIns="92121" bIns="46061" numCol="1" anchor="b" anchorCtr="0" compatLnSpc="1">
            <a:prstTxWarp prst="textNoShape">
              <a:avLst/>
            </a:prstTxWarp>
          </a:bodyPr>
          <a:lstStyle>
            <a:lvl1pPr algn="r" defTabSz="919491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572E13E3-3034-458A-B669-6CF2FAC960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18597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9163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9163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9163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9163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B284E00-E623-4DFD-B8F9-2203965A2781}" type="datetime1">
              <a:rPr lang="ru-RU" sz="1200" b="0" smtClean="0"/>
              <a:pPr eaLnBrk="1" hangingPunct="1"/>
              <a:t>14.09.2026</a:t>
            </a:fld>
            <a:endParaRPr lang="ru-RU" sz="1200" b="0"/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9163" eaLnBrk="0" hangingPunct="0"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9163" eaLnBrk="0" hangingPunct="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9163" eaLnBrk="0" hangingPunct="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9163" eaLnBrk="0" hangingPunct="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9163" eaLnBrk="0" hangingPunct="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B3405C6-1097-49C3-888B-63566633C8AF}" type="slidenum">
              <a:rPr lang="ru-RU" sz="1200" b="0" smtClean="0"/>
              <a:pPr eaLnBrk="1" hangingPunct="1"/>
              <a:t>0</a:t>
            </a:fld>
            <a:endParaRPr lang="ru-RU" sz="1200" b="0"/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5188" y="747713"/>
            <a:ext cx="5108575" cy="3741737"/>
          </a:xfrm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740275"/>
            <a:ext cx="5011738" cy="44910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361488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6675" y="69850"/>
            <a:ext cx="9228138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5088" y="1449388"/>
            <a:ext cx="92360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5088" y="1397000"/>
            <a:ext cx="92360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5088" y="2976563"/>
            <a:ext cx="92360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26211" y="3200400"/>
            <a:ext cx="6553042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8075" y="1505931"/>
            <a:ext cx="8425339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5E210C-7CF0-4099-950A-6A606985DA6D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AE0C9BB-FB27-43ED-AC48-D2AB857D44A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560418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36149" y="1447800"/>
            <a:ext cx="7957265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CD634-7C29-4DD8-9FCF-FC09F1D3546E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D383A-8DAE-4F24-BAA5-40CBCB128CA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51468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361488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6866" y="69755"/>
            <a:ext cx="9227753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71438" y="2376488"/>
            <a:ext cx="9228137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71438" y="2341563"/>
            <a:ext cx="9228137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850" y="2468563"/>
            <a:ext cx="9229725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493" y="952501"/>
            <a:ext cx="7957265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9493" y="2547938"/>
            <a:ext cx="7957265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E88EF-6561-433A-89B3-62BC29F38016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19150" y="6172200"/>
            <a:ext cx="4095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9225" y="6208713"/>
            <a:ext cx="46831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796DC-8763-4A38-BD1C-2D75F563710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460227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36149" y="1447800"/>
            <a:ext cx="383821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5051303" y="1447800"/>
            <a:ext cx="3838210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AC77A-AE3C-43B5-81E7-D35C05F1CA5C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34672-FA42-46D5-95F4-1684BC21B0A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673203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149" y="273050"/>
            <a:ext cx="795726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36149" y="1447800"/>
            <a:ext cx="3822608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70806" y="1447800"/>
            <a:ext cx="3822608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36149" y="2247900"/>
            <a:ext cx="3822608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5070806" y="2247900"/>
            <a:ext cx="3822608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2C6F3A-5B3D-45CE-B049-DD3987254C55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09ABA-296C-4686-860A-88C96E26322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25728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CADA1-868F-4350-AEB5-E3E952C94135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9FA85-D361-436D-AE11-5840303E38F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4485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83ED0-A31B-4FCB-9A3D-84084A748063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4EC2D-2C70-44F8-AD4B-7C3FC92675DA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340444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361488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5088" y="69850"/>
            <a:ext cx="9228137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149" y="273050"/>
            <a:ext cx="7957265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36149" y="1600200"/>
            <a:ext cx="195031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3042484" y="1600200"/>
            <a:ext cx="585093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3DE40-9B58-46F6-8E3D-EC34CD3BFBD4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41B61-4831-4AFE-87AB-EA2940C1C80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38328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9850" y="4683125"/>
            <a:ext cx="9221788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9850" y="4649788"/>
            <a:ext cx="9221788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4773613"/>
            <a:ext cx="9221788" cy="4921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6149" y="4900550"/>
            <a:ext cx="748919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36149" y="5445825"/>
            <a:ext cx="748919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9933" y="66675"/>
            <a:ext cx="9215981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A6B20-4254-4870-B33D-18094E218DDC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36625" y="6172200"/>
            <a:ext cx="397827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9225" y="6208713"/>
            <a:ext cx="46831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BAD3B-2EBF-4EAF-B4F5-A2501743159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61101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609CE-CC96-433F-A204-D1F195D67B45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063BD-77A4-4E0E-9DBF-65E3FF2C7C3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09091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7079" y="274642"/>
            <a:ext cx="2059527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36149" y="274640"/>
            <a:ext cx="5694905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935F6-D74D-456D-ADC7-8D9100B96E37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0A3CF-CB47-48BA-B588-7C37114AB675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421520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361488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5088" y="69850"/>
            <a:ext cx="9228137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936625" y="274638"/>
            <a:ext cx="79565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936625" y="1447800"/>
            <a:ext cx="79565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318250" y="6191250"/>
            <a:ext cx="2536825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3F40691-129D-4B24-90EB-B4C5F5DB721F}" type="datetime8">
              <a:rPr lang="ru-RU"/>
              <a:pPr>
                <a:defRPr/>
              </a:pPr>
              <a:t>14.09.2026 14:59</a:t>
            </a:fld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36625" y="6172200"/>
            <a:ext cx="4056063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9225" y="6210300"/>
            <a:ext cx="468313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A4D2FF79-0E14-4456-9295-7C118AE294B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5" r:id="rId1"/>
    <p:sldLayoutId id="2147484526" r:id="rId2"/>
    <p:sldLayoutId id="2147484536" r:id="rId3"/>
    <p:sldLayoutId id="2147484527" r:id="rId4"/>
    <p:sldLayoutId id="2147484528" r:id="rId5"/>
    <p:sldLayoutId id="2147484529" r:id="rId6"/>
    <p:sldLayoutId id="2147484530" r:id="rId7"/>
    <p:sldLayoutId id="2147484537" r:id="rId8"/>
    <p:sldLayoutId id="2147484538" r:id="rId9"/>
    <p:sldLayoutId id="2147484531" r:id="rId10"/>
    <p:sldLayoutId id="2147484532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2232" y="1571625"/>
            <a:ext cx="9289256" cy="32258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dirty="0">
                <a:solidFill>
                  <a:srgbClr val="644646"/>
                </a:solidFill>
                <a:latin typeface="Arial" pitchFamily="34" charset="0"/>
              </a:rPr>
              <a:t>А</a:t>
            </a:r>
            <a:r>
              <a:rPr lang="kk-KZ" sz="4800" b="1" dirty="0">
                <a:solidFill>
                  <a:srgbClr val="644646"/>
                </a:solidFill>
                <a:latin typeface="Arial" pitchFamily="34" charset="0"/>
              </a:rPr>
              <a:t>ҚСУАТ</a:t>
            </a:r>
            <a:r>
              <a:rPr lang="ru-RU" sz="4800" b="1" dirty="0">
                <a:solidFill>
                  <a:srgbClr val="644646"/>
                </a:solidFill>
                <a:latin typeface="Arial" pitchFamily="34" charset="0"/>
              </a:rPr>
              <a:t> АУДАНЫНЫҢ 2026-2028 ЖЫЛДАРҒА АРНАЛҒАН АЗАМАТТЫҚ БЮДЖЕТІ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468313" y="3429000"/>
            <a:ext cx="8424862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2075" tIns="46038" rIns="92075" bIns="46038" anchor="ctr"/>
          <a:lstStyle/>
          <a:p>
            <a:pPr algn="ctr" eaLnBrk="0" hangingPunct="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kumimoji="1" lang="ru-RU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2263" y="277813"/>
            <a:ext cx="8716962" cy="113982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800" b="1" dirty="0" err="1">
                <a:solidFill>
                  <a:srgbClr val="644646"/>
                </a:solidFill>
                <a:latin typeface="Arial" pitchFamily="34" charset="0"/>
              </a:rPr>
              <a:t>Құрметті сайттың кірушілері</a:t>
            </a:r>
            <a:r>
              <a:rPr lang="ru-RU" sz="3800" b="1" dirty="0">
                <a:solidFill>
                  <a:srgbClr val="644646"/>
                </a:solidFill>
                <a:latin typeface="Arial" pitchFamily="34" charset="0"/>
              </a:rPr>
              <a:t>!</a:t>
            </a:r>
            <a:endParaRPr lang="ru-RU" sz="38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sz="quarter" idx="1"/>
          </p:nvPr>
        </p:nvSpPr>
        <p:spPr>
          <a:xfrm>
            <a:off x="468313" y="1285875"/>
            <a:ext cx="8424862" cy="4845050"/>
          </a:xfrm>
        </p:spPr>
        <p:txBody>
          <a:bodyPr/>
          <a:lstStyle/>
          <a:p>
            <a:pPr indent="444500" algn="just" eaLnBrk="1" hangingPunct="1">
              <a:lnSpc>
                <a:spcPct val="95000"/>
              </a:lnSpc>
            </a:pPr>
            <a:r>
              <a:rPr lang="ru-RU" altLang="ru-RU" sz="2000" dirty="0" err="1">
                <a:latin typeface="Calibri" pitchFamily="34" charset="0"/>
              </a:rPr>
              <a:t>Сіздердің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назарларыңызға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Ақсуат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ауданының</a:t>
            </a:r>
            <a:r>
              <a:rPr lang="ru-RU" altLang="ru-RU" sz="2000" dirty="0">
                <a:latin typeface="Calibri" pitchFamily="34" charset="0"/>
              </a:rPr>
              <a:t> 2026-2028 </a:t>
            </a:r>
            <a:r>
              <a:rPr lang="ru-RU" altLang="ru-RU" sz="2000" dirty="0" err="1">
                <a:latin typeface="Calibri" pitchFamily="34" charset="0"/>
              </a:rPr>
              <a:t>жылдарға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арналған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Азаматтық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бюджеті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ұсынылған</a:t>
            </a:r>
            <a:r>
              <a:rPr lang="ru-RU" altLang="ru-RU" sz="2000" dirty="0">
                <a:latin typeface="Calibri" pitchFamily="34" charset="0"/>
              </a:rPr>
              <a:t>, </a:t>
            </a:r>
            <a:r>
              <a:rPr lang="ru-RU" altLang="ru-RU" sz="2000" dirty="0" err="1">
                <a:latin typeface="Calibri" pitchFamily="34" charset="0"/>
              </a:rPr>
              <a:t>онда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қала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бюджетінің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негізгі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көрсеткіштері</a:t>
            </a:r>
            <a:r>
              <a:rPr lang="ru-RU" altLang="ru-RU" sz="2000" dirty="0">
                <a:latin typeface="Calibri" pitchFamily="34" charset="0"/>
              </a:rPr>
              <a:t>, оны </a:t>
            </a:r>
            <a:r>
              <a:rPr lang="ru-RU" altLang="ru-RU" sz="2000" dirty="0" err="1">
                <a:latin typeface="Calibri" pitchFamily="34" charset="0"/>
              </a:rPr>
              <a:t>қалыптастыру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параметрлері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және</a:t>
            </a:r>
            <a:r>
              <a:rPr lang="ru-RU" altLang="ru-RU" sz="2000" dirty="0">
                <a:latin typeface="Calibri" pitchFamily="34" charset="0"/>
              </a:rPr>
              <a:t> бюджет </a:t>
            </a:r>
            <a:r>
              <a:rPr lang="ru-RU" altLang="ru-RU" sz="2000" dirty="0" err="1">
                <a:latin typeface="Calibri" pitchFamily="34" charset="0"/>
              </a:rPr>
              <a:t>қаражатын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жұмсау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бағыттары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туралы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ақпарат</a:t>
            </a:r>
            <a:r>
              <a:rPr lang="ru-RU" altLang="ru-RU" sz="2000" dirty="0">
                <a:latin typeface="Calibri" pitchFamily="34" charset="0"/>
              </a:rPr>
              <a:t> бар.</a:t>
            </a:r>
            <a:endParaRPr lang="en-US" altLang="ru-RU" sz="2000" dirty="0">
              <a:latin typeface="Calibri" pitchFamily="34" charset="0"/>
            </a:endParaRPr>
          </a:p>
          <a:p>
            <a:pPr indent="444500" algn="just" eaLnBrk="1" hangingPunct="1">
              <a:lnSpc>
                <a:spcPct val="95000"/>
              </a:lnSpc>
            </a:pPr>
            <a:r>
              <a:rPr lang="ru-RU" sz="2000" dirty="0">
                <a:latin typeface="Times New Roman" pitchFamily="18" charset="0"/>
              </a:rPr>
              <a:t>Осы </a:t>
            </a:r>
            <a:r>
              <a:rPr lang="ru-RU" sz="2000" dirty="0" err="1">
                <a:latin typeface="Times New Roman" pitchFamily="18" charset="0"/>
              </a:rPr>
              <a:t>құжатқа келесі</a:t>
            </a:r>
            <a:r>
              <a:rPr lang="ru-RU" sz="2000" dirty="0">
                <a:latin typeface="Times New Roman" pitchFamily="18" charset="0"/>
              </a:rPr>
              <a:t>  </a:t>
            </a:r>
            <a:r>
              <a:rPr lang="ru-RU" sz="2000" dirty="0" err="1">
                <a:latin typeface="Times New Roman" pitchFamily="18" charset="0"/>
              </a:rPr>
              <a:t>бөлімдер кіреді</a:t>
            </a:r>
            <a:r>
              <a:rPr lang="ru-RU" sz="2000" dirty="0">
                <a:latin typeface="Times New Roman" pitchFamily="18" charset="0"/>
              </a:rPr>
              <a:t>: </a:t>
            </a:r>
          </a:p>
          <a:p>
            <a:pPr indent="444500" algn="just" eaLnBrk="1" hangingPunct="1">
              <a:lnSpc>
                <a:spcPct val="95000"/>
              </a:lnSpc>
            </a:pPr>
            <a:r>
              <a:rPr lang="ru-RU" altLang="ru-RU" sz="2000" dirty="0">
                <a:latin typeface="Calibri" pitchFamily="34" charset="0"/>
              </a:rPr>
              <a:t>- </a:t>
            </a:r>
            <a:r>
              <a:rPr lang="ru-RU" altLang="ru-RU" sz="2000" dirty="0" err="1">
                <a:latin typeface="Calibri" pitchFamily="34" charset="0"/>
              </a:rPr>
              <a:t>ауданның әлеуметтік-экономикалық дамуының негізгі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көрсеткіштері;</a:t>
            </a:r>
            <a:r>
              <a:rPr lang="ru-RU" altLang="ru-RU" sz="2000" dirty="0">
                <a:latin typeface="Calibri" pitchFamily="34" charset="0"/>
              </a:rPr>
              <a:t> </a:t>
            </a:r>
          </a:p>
          <a:p>
            <a:pPr indent="444500" algn="just" eaLnBrk="1" hangingPunct="1">
              <a:lnSpc>
                <a:spcPct val="95000"/>
              </a:lnSpc>
            </a:pPr>
            <a:r>
              <a:rPr lang="ru-RU" altLang="ru-RU" sz="2000" dirty="0">
                <a:latin typeface="Calibri" pitchFamily="34" charset="0"/>
              </a:rPr>
              <a:t>- </a:t>
            </a:r>
            <a:r>
              <a:rPr lang="ru-RU" altLang="ru-RU" sz="2000" dirty="0" err="1">
                <a:latin typeface="Calibri" pitchFamily="34" charset="0"/>
              </a:rPr>
              <a:t>аудан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бюджетінің түсімдері </a:t>
            </a:r>
            <a:r>
              <a:rPr lang="ru-RU" altLang="ru-RU" sz="2000" dirty="0">
                <a:latin typeface="Calibri" pitchFamily="34" charset="0"/>
              </a:rPr>
              <a:t>мен </a:t>
            </a:r>
            <a:r>
              <a:rPr lang="ru-RU" altLang="ru-RU" sz="2000" dirty="0" err="1">
                <a:latin typeface="Calibri" pitchFamily="34" charset="0"/>
              </a:rPr>
              <a:t>шығыстары</a:t>
            </a:r>
            <a:r>
              <a:rPr lang="ru-RU" altLang="ru-RU" sz="2000" dirty="0">
                <a:latin typeface="Calibri" pitchFamily="34" charset="0"/>
              </a:rPr>
              <a:t>; </a:t>
            </a:r>
          </a:p>
          <a:p>
            <a:pPr indent="444500" algn="just" eaLnBrk="1" hangingPunct="1">
              <a:lnSpc>
                <a:spcPct val="95000"/>
              </a:lnSpc>
            </a:pPr>
            <a:r>
              <a:rPr lang="ru-RU" altLang="ru-RU" sz="2000" dirty="0">
                <a:latin typeface="Calibri" pitchFamily="34" charset="0"/>
              </a:rPr>
              <a:t>- </a:t>
            </a:r>
            <a:r>
              <a:rPr lang="ru-RU" altLang="ru-RU" sz="2000" dirty="0" err="1">
                <a:latin typeface="Calibri" pitchFamily="34" charset="0"/>
              </a:rPr>
              <a:t>аудан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бюджетінің орындалуы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туралы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есеп</a:t>
            </a:r>
            <a:r>
              <a:rPr lang="ru-RU" altLang="ru-RU" sz="2000" dirty="0">
                <a:latin typeface="Calibri" pitchFamily="34" charset="0"/>
              </a:rPr>
              <a:t>.</a:t>
            </a:r>
            <a:endParaRPr lang="en-US" altLang="ru-RU" sz="2000" dirty="0">
              <a:latin typeface="Calibri" pitchFamily="34" charset="0"/>
            </a:endParaRPr>
          </a:p>
          <a:p>
            <a:pPr indent="444500" algn="just" eaLnBrk="1" hangingPunct="1">
              <a:lnSpc>
                <a:spcPct val="95000"/>
              </a:lnSpc>
            </a:pPr>
            <a:r>
              <a:rPr lang="ru-RU" altLang="ru-RU" sz="2000" dirty="0" err="1">
                <a:latin typeface="Calibri" pitchFamily="34" charset="0"/>
              </a:rPr>
              <a:t>Ақсуат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ауданының</a:t>
            </a:r>
            <a:r>
              <a:rPr lang="ru-RU" altLang="ru-RU" sz="2000" dirty="0">
                <a:latin typeface="Calibri" pitchFamily="34" charset="0"/>
              </a:rPr>
              <a:t> 202</a:t>
            </a:r>
            <a:r>
              <a:rPr lang="kk-KZ" altLang="ru-RU" sz="2000" dirty="0">
                <a:latin typeface="Calibri" pitchFamily="34" charset="0"/>
              </a:rPr>
              <a:t>6</a:t>
            </a:r>
            <a:r>
              <a:rPr lang="ru-RU" altLang="ru-RU" sz="2000" dirty="0">
                <a:latin typeface="Calibri" pitchFamily="34" charset="0"/>
              </a:rPr>
              <a:t>-202</a:t>
            </a:r>
            <a:r>
              <a:rPr lang="kk-KZ" altLang="ru-RU" sz="2000" dirty="0">
                <a:latin typeface="Calibri" pitchFamily="34" charset="0"/>
              </a:rPr>
              <a:t>8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жылдарға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арналған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бюджеті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Қазақстан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Республикасының</a:t>
            </a:r>
            <a:r>
              <a:rPr lang="ru-RU" altLang="ru-RU" sz="2000" dirty="0">
                <a:latin typeface="Calibri" pitchFamily="34" charset="0"/>
              </a:rPr>
              <a:t> Бюджет </a:t>
            </a:r>
            <a:r>
              <a:rPr lang="ru-RU" altLang="ru-RU" sz="2000" dirty="0" err="1">
                <a:latin typeface="Calibri" pitchFamily="34" charset="0"/>
              </a:rPr>
              <a:t>және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Салық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кодекстеріне</a:t>
            </a:r>
            <a:r>
              <a:rPr lang="ru-RU" altLang="ru-RU" sz="2000" dirty="0">
                <a:latin typeface="Calibri" pitchFamily="34" charset="0"/>
              </a:rPr>
              <a:t>, 202</a:t>
            </a:r>
            <a:r>
              <a:rPr lang="kk-KZ" altLang="ru-RU" sz="2000" dirty="0">
                <a:latin typeface="Calibri" pitchFamily="34" charset="0"/>
              </a:rPr>
              <a:t>6</a:t>
            </a:r>
            <a:r>
              <a:rPr lang="ru-RU" altLang="ru-RU" sz="2000" dirty="0">
                <a:latin typeface="Calibri" pitchFamily="34" charset="0"/>
              </a:rPr>
              <a:t>-202</a:t>
            </a:r>
            <a:r>
              <a:rPr lang="kk-KZ" altLang="ru-RU" sz="2000" dirty="0">
                <a:latin typeface="Calibri" pitchFamily="34" charset="0"/>
              </a:rPr>
              <a:t>8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жылдарға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арналған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әлеуметтік-экономикалық</a:t>
            </a:r>
            <a:r>
              <a:rPr lang="ru-RU" altLang="ru-RU" sz="2000" dirty="0">
                <a:latin typeface="Calibri" pitchFamily="34" charset="0"/>
              </a:rPr>
              <a:t> даму </a:t>
            </a:r>
            <a:r>
              <a:rPr lang="ru-RU" altLang="ru-RU" sz="2000" dirty="0" err="1">
                <a:latin typeface="Calibri" pitchFamily="34" charset="0"/>
              </a:rPr>
              <a:t>болжамына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сәйкес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қалыптастырылды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және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аудандық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мәслихаттың</a:t>
            </a:r>
            <a:r>
              <a:rPr lang="ru-RU" altLang="ru-RU" sz="2000" dirty="0">
                <a:latin typeface="Calibri" pitchFamily="34" charset="0"/>
              </a:rPr>
              <a:t> 202</a:t>
            </a:r>
            <a:r>
              <a:rPr lang="kk-KZ" altLang="ru-RU" sz="2000" dirty="0">
                <a:latin typeface="Calibri" pitchFamily="34" charset="0"/>
              </a:rPr>
              <a:t>5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жылғы</a:t>
            </a:r>
            <a:r>
              <a:rPr lang="ru-RU" altLang="ru-RU" sz="2000" dirty="0">
                <a:latin typeface="Calibri" pitchFamily="34" charset="0"/>
              </a:rPr>
              <a:t> 18 </a:t>
            </a:r>
            <a:r>
              <a:rPr lang="ru-RU" altLang="ru-RU" sz="2000" dirty="0" err="1">
                <a:latin typeface="Calibri" pitchFamily="34" charset="0"/>
              </a:rPr>
              <a:t>желтоқсандағы</a:t>
            </a:r>
            <a:r>
              <a:rPr lang="ru-RU" altLang="ru-RU" sz="2000" dirty="0">
                <a:latin typeface="Calibri" pitchFamily="34" charset="0"/>
              </a:rPr>
              <a:t> № </a:t>
            </a:r>
            <a:r>
              <a:rPr lang="kk-KZ" altLang="ru-RU" sz="2000" dirty="0">
                <a:latin typeface="Calibri" pitchFamily="34" charset="0"/>
              </a:rPr>
              <a:t>38</a:t>
            </a:r>
            <a:r>
              <a:rPr lang="ru-RU" altLang="ru-RU" sz="2000" dirty="0">
                <a:latin typeface="Calibri" pitchFamily="34" charset="0"/>
              </a:rPr>
              <a:t>/2-</a:t>
            </a:r>
            <a:r>
              <a:rPr lang="en-US" altLang="ru-RU" sz="2000" dirty="0">
                <a:latin typeface="Calibri" pitchFamily="34" charset="0"/>
              </a:rPr>
              <a:t>VIII </a:t>
            </a:r>
            <a:r>
              <a:rPr lang="ru-RU" altLang="ru-RU" sz="2000" dirty="0" err="1">
                <a:latin typeface="Calibri" pitchFamily="34" charset="0"/>
              </a:rPr>
              <a:t>сессиясында</a:t>
            </a:r>
            <a:r>
              <a:rPr lang="ru-RU" altLang="ru-RU" sz="2000" dirty="0">
                <a:latin typeface="Calibri" pitchFamily="34" charset="0"/>
              </a:rPr>
              <a:t> </a:t>
            </a:r>
            <a:r>
              <a:rPr lang="ru-RU" altLang="ru-RU" sz="2000" dirty="0" err="1">
                <a:latin typeface="Calibri" pitchFamily="34" charset="0"/>
              </a:rPr>
              <a:t>бекітілді</a:t>
            </a:r>
            <a:r>
              <a:rPr lang="ru-RU" altLang="ru-RU" sz="2000" dirty="0">
                <a:latin typeface="Calibri" pitchFamily="34" charset="0"/>
              </a:rPr>
              <a:t>.</a:t>
            </a:r>
            <a:endParaRPr lang="ru-RU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ED383A-8DAE-4F24-BAA5-40CBCB128CA5}" type="slidenum">
              <a:rPr lang="ru-RU" altLang="en-US" smtClean="0"/>
              <a:pPr>
                <a:defRPr/>
              </a:pPr>
              <a:t>2</a:t>
            </a:fld>
            <a:endParaRPr lang="ru-RU" altLang="en-US"/>
          </a:p>
        </p:txBody>
      </p:sp>
      <p:graphicFrame>
        <p:nvGraphicFramePr>
          <p:cNvPr id="6" name="Объект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76070646"/>
              </p:ext>
            </p:extLst>
          </p:nvPr>
        </p:nvGraphicFramePr>
        <p:xfrm>
          <a:off x="288256" y="1916832"/>
          <a:ext cx="8928990" cy="40538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248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0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00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ж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2024ж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2025ж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2026ж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 ж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 ж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болжамы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040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Экономиканың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салалары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Ауыл шаруашылығының жалпы өнімі, </a:t>
                      </a: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 те</a:t>
                      </a: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ң</a:t>
                      </a:r>
                      <a:r>
                        <a:rPr kumimoji="0" lang="ru-RU" sz="14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32 342,7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34 312,5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37 318,3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41 796,6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45 976,2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47 976,2</a:t>
                      </a: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Өнеркәсіп</a:t>
                      </a: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млн. те</a:t>
                      </a: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ң</a:t>
                      </a:r>
                      <a:r>
                        <a:rPr kumimoji="0" lang="ru-RU" sz="14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718,9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1 174,0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1 180,5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1 210,3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1 228,7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1 228,7</a:t>
                      </a: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Тау-кен шығару өнеркәсібі және карьерлерді өңдеу, </a:t>
                      </a: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 те</a:t>
                      </a: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ң</a:t>
                      </a:r>
                      <a:r>
                        <a:rPr kumimoji="0" lang="ru-RU" sz="14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Aft>
                          <a:spcPts val="0"/>
                        </a:spcAft>
                      </a:pP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Өңдеу өнеркәсібі</a:t>
                      </a: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млн. те</a:t>
                      </a: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ң</a:t>
                      </a:r>
                      <a:r>
                        <a:rPr kumimoji="0" lang="ru-RU" sz="14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300,1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305,1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315,0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330,0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355,1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355,1</a:t>
                      </a: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Электр</a:t>
                      </a: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менжабдықтау</a:t>
                      </a: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газды және буды беру және ауалық кондиционер</a:t>
                      </a: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млн. те</a:t>
                      </a: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ң</a:t>
                      </a:r>
                      <a:r>
                        <a:rPr kumimoji="0" lang="ru-RU" sz="14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229,7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230,1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232,7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234,2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234,9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234,9</a:t>
                      </a: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Құрылыс</a:t>
                      </a: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млн. те</a:t>
                      </a: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ң</a:t>
                      </a:r>
                      <a:r>
                        <a:rPr kumimoji="0" lang="ru-RU" sz="14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3 500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3 600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3 700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3 850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3 950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3 950</a:t>
                      </a: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Жаппай және бөлшектеп сату, </a:t>
                      </a: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млн. те</a:t>
                      </a: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ң</a:t>
                      </a:r>
                      <a:r>
                        <a:rPr kumimoji="0" lang="ru-RU" sz="1400" kern="12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5 885,6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6 356,4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6 788,6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7 250,3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7 830,3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7 830,3</a:t>
                      </a: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000"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саланың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Техникалық және кәсіби білімімен кадрларды  оқытып шығару, мың адам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0,023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Бір жұмысшының орташа айлық жалақысы, теңге 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204 817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223 848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231 048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238 471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245 927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248 927</a:t>
                      </a: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жалақының индексі, алдағы жылға </a:t>
                      </a: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Зейнеткерлер саны</a:t>
                      </a:r>
                      <a:r>
                        <a:rPr kumimoji="0" lang="ru-RU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kk-KZ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мың адам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2,415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2,478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2,501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2,536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2,581</a:t>
                      </a:r>
                    </a:p>
                  </a:txBody>
                  <a:tcPr marL="30441" marR="3044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2,621</a:t>
                      </a:r>
                    </a:p>
                  </a:txBody>
                  <a:tcPr marL="30441" marR="30441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-71784" y="654018"/>
            <a:ext cx="9361488" cy="114300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Ақсуат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ауданының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әлеуметтік-экономикалық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даму </a:t>
            </a:r>
            <a:r>
              <a:rPr lang="ru-RU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көрсеткіштерінің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болжамы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362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ED383A-8DAE-4F24-BAA5-40CBCB128CA5}" type="slidenum">
              <a:rPr lang="ru-RU" altLang="en-US" smtClean="0"/>
              <a:pPr>
                <a:defRPr/>
              </a:pPr>
              <a:t>3</a:t>
            </a:fld>
            <a:endParaRPr lang="ru-RU" alt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222584"/>
              </p:ext>
            </p:extLst>
          </p:nvPr>
        </p:nvGraphicFramePr>
        <p:xfrm>
          <a:off x="216248" y="1508631"/>
          <a:ext cx="8928992" cy="409586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55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3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22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96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09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en-U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kk-KZ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Меншікті кірістер</a:t>
                      </a:r>
                      <a:endParaRPr kumimoji="0" lang="ru-RU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3 428 670,5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341664,0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5341664,0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9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Субвенция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2 999 423,0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2 277 091,0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578 337,0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8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Жоғары тұрған бюджеттер деңгейінен нысаналы 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</a:t>
                      </a:r>
                      <a:r>
                        <a:rPr kumimoji="0" lang="kk-KZ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тер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Бюджеттік кредиттерді өтеу</a:t>
                      </a:r>
                      <a:endParaRPr kumimoji="0" lang="ru-RU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1 518 266,0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81 732,0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80 529,0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9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Мемлекеттің қаржы активтерін сатудан түсетін түсімдер</a:t>
                      </a:r>
                      <a:endParaRPr kumimoji="0" lang="ru-RU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 қаражаттарының бос қалдықтары</a:t>
                      </a:r>
                      <a:endParaRPr kumimoji="0" lang="ru-RU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96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Қарызды түсуі</a:t>
                      </a:r>
                      <a:endParaRPr kumimoji="0" lang="ru-RU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134 075,0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5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4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sz="14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8 080 434,5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6 700 487,0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6 000 530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936625" y="274638"/>
            <a:ext cx="7956550" cy="1143000"/>
          </a:xfrm>
        </p:spPr>
        <p:txBody>
          <a:bodyPr/>
          <a:lstStyle/>
          <a:p>
            <a:pPr algn="ctr"/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Ақсуат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ауданының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kk-KZ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kk-KZ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endParaRPr lang="ru-RU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946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ED383A-8DAE-4F24-BAA5-40CBCB128CA5}" type="slidenum">
              <a:rPr lang="ru-RU" altLang="en-US" smtClean="0"/>
              <a:pPr>
                <a:defRPr/>
              </a:pPr>
              <a:t>4</a:t>
            </a:fld>
            <a:endParaRPr lang="ru-RU" alt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049729"/>
              </p:ext>
            </p:extLst>
          </p:nvPr>
        </p:nvGraphicFramePr>
        <p:xfrm>
          <a:off x="288256" y="1417638"/>
          <a:ext cx="8784976" cy="505846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396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24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79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75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62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kk-K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lang="ru-RU" sz="16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ТҮСІМДЕР</a:t>
                      </a:r>
                      <a:r>
                        <a:rPr kumimoji="0" lang="ru-RU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- </a:t>
                      </a: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барлығы</a:t>
                      </a:r>
                      <a:endParaRPr kumimoji="0" lang="ru-RU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11 003 421,3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</a:t>
                      </a: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570 512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,0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6 040 530,0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95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Соның ішінде</a:t>
                      </a:r>
                      <a:r>
                        <a:rPr kumimoji="0" lang="ru-RU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 түсімдер</a:t>
                      </a:r>
                      <a:endParaRPr kumimoji="0" lang="ru-RU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3 332 885,5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4 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144</a:t>
                      </a: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149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</a:t>
                      </a:r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784,0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Салықтық емес түсімдер</a:t>
                      </a:r>
                      <a:endParaRPr kumimoji="0" lang="ru-RU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67 947,0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7</a:t>
                      </a: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540,0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880,0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 капиталды сатудан түсетін түсімдер</a:t>
                      </a:r>
                      <a:endParaRPr kumimoji="0" lang="ru-RU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9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Трансферттердің және кредиттердің түсімі</a:t>
                      </a:r>
                      <a:r>
                        <a:rPr kumimoji="0" lang="ru-RU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оның ішінде</a:t>
                      </a:r>
                      <a:r>
                        <a:rPr kumimoji="0" lang="ru-RU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5 833 976,6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2 277 091,0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578 337,0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03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субвенция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2 999 423,0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2 277 091,0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578 337,0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0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Республикалық және облыстық бюджеттерден нысаналы трансферттер және кредиттер </a:t>
                      </a:r>
                      <a:endParaRPr kumimoji="0" lang="ru-RU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2 834 553,6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9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 қаражаттарының бос қалдықтары </a:t>
                      </a:r>
                      <a:endParaRPr kumimoji="0" lang="ru-RU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222 548,2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90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kk-KZ" sz="16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Бюджеттік кредиттерді өтеу</a:t>
                      </a:r>
                      <a:endParaRPr kumimoji="0" lang="ru-RU" sz="16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1 518 226,0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81 732,0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80 529,0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16248" y="274638"/>
            <a:ext cx="8928992" cy="1143000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-202</a:t>
            </a:r>
            <a:r>
              <a:rPr lang="kk-KZ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аудан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түсімінің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құрылымы</a:t>
            </a:r>
            <a:r>
              <a:rPr lang="ru-RU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65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09D089F-B005-4F9F-811B-CCDB16D53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328" y="116632"/>
            <a:ext cx="7956550" cy="360040"/>
          </a:xfrm>
        </p:spPr>
        <p:txBody>
          <a:bodyPr/>
          <a:lstStyle/>
          <a:p>
            <a:pPr algn="ctr"/>
            <a:r>
              <a:rPr lang="kk-KZ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районного бюджета за 2025 год</a:t>
            </a:r>
            <a:endParaRPr lang="ru-KZ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ED383A-8DAE-4F24-BAA5-40CBCB128CA5}" type="slidenum">
              <a:rPr lang="ru-RU" altLang="en-US" smtClean="0"/>
              <a:pPr>
                <a:defRPr/>
              </a:pPr>
              <a:t>5</a:t>
            </a:fld>
            <a:endParaRPr lang="ru-RU" altLang="en-US"/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9FC05BF5-4E08-4182-B1C6-DAE03E5F1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823777"/>
              </p:ext>
            </p:extLst>
          </p:nvPr>
        </p:nvGraphicFramePr>
        <p:xfrm>
          <a:off x="365249" y="443240"/>
          <a:ext cx="8852001" cy="6304176"/>
        </p:xfrm>
        <a:graphic>
          <a:graphicData uri="http://schemas.openxmlformats.org/drawingml/2006/table">
            <a:tbl>
              <a:tblPr/>
              <a:tblGrid>
                <a:gridCol w="5760640">
                  <a:extLst>
                    <a:ext uri="{9D8B030D-6E8A-4147-A177-3AD203B41FA5}">
                      <a16:colId xmlns:a16="http://schemas.microsoft.com/office/drawing/2014/main" val="67895794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83550014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94825505"/>
                    </a:ext>
                  </a:extLst>
                </a:gridCol>
                <a:gridCol w="680763">
                  <a:extLst>
                    <a:ext uri="{9D8B030D-6E8A-4147-A177-3AD203B41FA5}">
                      <a16:colId xmlns:a16="http://schemas.microsoft.com/office/drawing/2014/main" val="3897039097"/>
                    </a:ext>
                  </a:extLst>
                </a:gridCol>
                <a:gridCol w="682406">
                  <a:extLst>
                    <a:ext uri="{9D8B030D-6E8A-4147-A177-3AD203B41FA5}">
                      <a16:colId xmlns:a16="http://schemas.microsoft.com/office/drawing/2014/main" val="2826844130"/>
                    </a:ext>
                  </a:extLst>
                </a:gridCol>
              </a:tblGrid>
              <a:tr h="5483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Наименование 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Утвержденный бюджет на 2025 год 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Скорректированный бюджет на 2025 год 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Исполнение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к исполняемому бюджету, % 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7327023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I. </a:t>
                      </a:r>
                      <a:r>
                        <a:rPr lang="ru-RU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8 782 827</a:t>
                      </a:r>
                      <a:r>
                        <a:rPr lang="kk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8 427 945 ,0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8 685 504</a:t>
                      </a:r>
                      <a:r>
                        <a:rPr lang="kk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,7</a:t>
                      </a:r>
                      <a:endParaRPr lang="ru-KZ" sz="9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9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103,1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0092575"/>
                  </a:ext>
                </a:extLst>
              </a:tr>
              <a:tr h="1702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Налоговые поступления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5 283 812,0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4 027 741,</a:t>
                      </a:r>
                      <a:r>
                        <a:rPr lang="kk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endParaRPr lang="ru-KZ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4 276 885</a:t>
                      </a:r>
                      <a:r>
                        <a:rPr lang="kk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ru-KZ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213642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Неналоговые поступления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62 877</a:t>
                      </a:r>
                      <a:r>
                        <a:rPr lang="kk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74 417,0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75 507,5</a:t>
                      </a:r>
                      <a:endParaRPr lang="ru-KZ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101,</a:t>
                      </a:r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endParaRPr lang="ru-KZ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7265183"/>
                  </a:ext>
                </a:extLst>
              </a:tr>
              <a:tr h="1529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Поступления от продажи основного капитала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18 424,0</a:t>
                      </a:r>
                      <a:endParaRPr lang="ru-KZ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21 253,1</a:t>
                      </a:r>
                      <a:endParaRPr lang="ru-KZ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28 577,9</a:t>
                      </a:r>
                      <a:endParaRPr lang="ru-KZ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134,5</a:t>
                      </a:r>
                      <a:endParaRPr lang="ru-KZ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6072554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Поступления трансфертов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417</a:t>
                      </a:r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714</a:t>
                      </a:r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,0</a:t>
                      </a:r>
                      <a:endParaRPr lang="ru-KZ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4 304 533</a:t>
                      </a:r>
                      <a:r>
                        <a:rPr lang="kk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KZ" sz="8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4 304 533,4</a:t>
                      </a:r>
                      <a:endParaRPr lang="ru-KZ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2199659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II. </a:t>
                      </a:r>
                      <a:r>
                        <a:rPr lang="ru-RU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ЗАТРАТЫ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8 488 787</a:t>
                      </a:r>
                      <a:r>
                        <a:rPr lang="kk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ru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10 116 667</a:t>
                      </a:r>
                      <a:r>
                        <a:rPr lang="kk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,4</a:t>
                      </a:r>
                      <a:endParaRPr lang="ru-KZ" sz="9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10 113 048</a:t>
                      </a:r>
                      <a:r>
                        <a:rPr lang="kk-KZ" sz="9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,7</a:t>
                      </a:r>
                      <a:endParaRPr lang="ru-KZ" sz="9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045832"/>
                  </a:ext>
                </a:extLst>
              </a:tr>
              <a:tr h="1529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Государственные услуги общего характера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1 123 304,0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1 039 683,3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1 039 444,5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362997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Оборона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44 422,0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603 332,9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603 154,3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654319"/>
                  </a:ext>
                </a:extLst>
              </a:tr>
              <a:tr h="2265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Общественный порядок, безопасность, правовая, судебная, уголовно-исполнительная деятельность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17 277,6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17 277,5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75584"/>
                  </a:ext>
                </a:extLst>
              </a:tr>
              <a:tr h="1529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Социальное помощь и социальная обеспечение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1 212 396,0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932 708,1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932 683,2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8259732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1 573 429,0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3 375 567,4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3 076 153,0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91,1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5237748"/>
                  </a:ext>
                </a:extLst>
              </a:tr>
              <a:tr h="1529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Культура, спорт, туризм и информационное пространство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619 567,0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1 829 858,3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1 829 796,7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0851991"/>
                  </a:ext>
                </a:extLst>
              </a:tr>
              <a:tr h="1504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Сельское, водное, лесное, рыбное хозяйство, 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166 265,0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143 536,5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143 535,1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9760425"/>
                  </a:ext>
                </a:extLst>
              </a:tr>
              <a:tr h="22657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Промышленность, архитектурная, градостроительная и и строительная деятельность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125 736,0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144 457,2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144 457,2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332316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Транспорт и коммуникации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1 394 218,0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2 272 943,3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2 272 943,1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807644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Прочие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361 452,0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341 056,0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341 055,9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4376419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Обслуживание долга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5 185,0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5 193,0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5 193,0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3588264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Трансферты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407 152,0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408 831,8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408 831,8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169888"/>
                  </a:ext>
                </a:extLst>
              </a:tr>
              <a:tr h="1757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III. </a:t>
                      </a:r>
                      <a:r>
                        <a:rPr lang="ru-RU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ЧИСТОЕ БЮДЖЕТНОЕ КРЕДИТОВАНИЕ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67 251,0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67 251,0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105 882,1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2270199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Бюджетные кредиты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141 552,0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141 552,0</a:t>
                      </a:r>
                      <a:endParaRPr kumimoji="0" lang="ru-KZ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008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141 552,0</a:t>
                      </a:r>
                      <a:endParaRPr kumimoji="0" lang="ru-KZ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008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047518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Погашение бюджетных кредитов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74 301,0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74 301,0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35 670,0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48,0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210116"/>
                  </a:ext>
                </a:extLst>
              </a:tr>
              <a:tr h="2167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IV. САЛЬДО ПО ОПЕРАЦИЯМ С ФИНАНСОВЫМИ АКТИВАМИ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294 040,0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303 100,0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303 100,0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388938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финансовых активов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294 040,0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303 100,0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303 100,0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3443495"/>
                  </a:ext>
                </a:extLst>
              </a:tr>
              <a:tr h="175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Поступление от продажи финансовых активов государства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5273818"/>
                  </a:ext>
                </a:extLst>
              </a:tr>
              <a:tr h="17574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V. </a:t>
                      </a:r>
                      <a:r>
                        <a:rPr lang="ru-RU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ДЕФИЦИТ (ПРОФИЦИТ) БЮДЖЕТА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67 251,0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-2 </a:t>
                      </a:r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059 073,4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1 836 526,1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637242"/>
                  </a:ext>
                </a:extLst>
              </a:tr>
              <a:tr h="175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VI. НЕНЕФТЯНОЙ ДЕФИЦИТ (ПРОФИЦИТ) БЮДЖЕТА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67 251,0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-2 </a:t>
                      </a:r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059 073,4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1 836 526,1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8759845"/>
                  </a:ext>
                </a:extLst>
              </a:tr>
              <a:tr h="212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VII. ФИНАНСИРОВАНИЕ ДЕФИЦИТА (ИСПОЛЬЗОВАНИЕ ПРОФИЦИТА) БЮДЖЕТА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67 251,0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2 </a:t>
                      </a:r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059 073,4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1 836 526,1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6638574"/>
                  </a:ext>
                </a:extLst>
              </a:tr>
              <a:tr h="1504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Поступление займов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141 552,0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1 577 712,0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1 </a:t>
                      </a:r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577 712,0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9974548"/>
                  </a:ext>
                </a:extLst>
              </a:tr>
              <a:tr h="92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Погашение займов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74 301,0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74 301,0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74 301,0</a:t>
                      </a:r>
                      <a:endParaRPr lang="ru-KZ" sz="1000" b="1" i="0" u="none" strike="noStrike" dirty="0">
                        <a:solidFill>
                          <a:srgbClr val="80008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80008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991828"/>
                  </a:ext>
                </a:extLst>
              </a:tr>
              <a:tr h="1757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Используемые остатки бюджетных средств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555 662,4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333 114,3</a:t>
                      </a:r>
                      <a:endParaRPr lang="ru-KZ" sz="1000" b="1" i="0" u="none" strike="noStrike" dirty="0">
                        <a:solidFill>
                          <a:srgbClr val="008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661376"/>
                  </a:ext>
                </a:extLst>
              </a:tr>
              <a:tr h="1897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Справочно:                    Остатки бюджетных средств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5156" marR="5156" marT="51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4123949"/>
                  </a:ext>
                </a:extLst>
              </a:tr>
              <a:tr h="1667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Остатки бюджетных средств на начало финансового года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555 663,0</a:t>
                      </a:r>
                      <a:endParaRPr lang="ru-KZ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4649616"/>
                  </a:ext>
                </a:extLst>
              </a:tr>
              <a:tr h="1667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effectLst/>
                          <a:latin typeface="Times New Roman" panose="02020603050405020304" pitchFamily="18" charset="0"/>
                        </a:rPr>
                        <a:t>Остатки бюджетных средств на конец отчетного периода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0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222 548,7</a:t>
                      </a:r>
                      <a:endParaRPr lang="ru-KZ" sz="10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56" marR="5156" marT="51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2715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6659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217024" cy="634082"/>
          </a:xfrm>
        </p:spPr>
        <p:txBody>
          <a:bodyPr/>
          <a:lstStyle/>
          <a:p>
            <a:pPr algn="ctr"/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Облыстық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маслихаттың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 </a:t>
            </a:r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08 </a:t>
            </a:r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желтоқсандағы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</a:t>
            </a:r>
            <a:r>
              <a:rPr lang="kk-KZ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32/212-VIII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сессиясымен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берілген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трансферттер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ED383A-8DAE-4F24-BAA5-40CBCB128CA5}" type="slidenum">
              <a:rPr lang="ru-RU" altLang="en-US" smtClean="0"/>
              <a:pPr>
                <a:defRPr/>
              </a:pPr>
              <a:t>6</a:t>
            </a:fld>
            <a:endParaRPr lang="ru-RU" altLang="en-US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35787B8-1997-4729-8EAE-3E3B4F118B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866235"/>
              </p:ext>
            </p:extLst>
          </p:nvPr>
        </p:nvGraphicFramePr>
        <p:xfrm>
          <a:off x="288256" y="750714"/>
          <a:ext cx="8856985" cy="5652176"/>
        </p:xfrm>
        <a:graphic>
          <a:graphicData uri="http://schemas.openxmlformats.org/drawingml/2006/table">
            <a:tbl>
              <a:tblPr firstRow="1" firstCol="1" bandRow="1"/>
              <a:tblGrid>
                <a:gridCol w="569748">
                  <a:extLst>
                    <a:ext uri="{9D8B030D-6E8A-4147-A177-3AD203B41FA5}">
                      <a16:colId xmlns:a16="http://schemas.microsoft.com/office/drawing/2014/main" val="981288839"/>
                    </a:ext>
                  </a:extLst>
                </a:gridCol>
                <a:gridCol w="6888766">
                  <a:extLst>
                    <a:ext uri="{9D8B030D-6E8A-4147-A177-3AD203B41FA5}">
                      <a16:colId xmlns:a16="http://schemas.microsoft.com/office/drawing/2014/main" val="3409779769"/>
                    </a:ext>
                  </a:extLst>
                </a:gridCol>
                <a:gridCol w="1398471">
                  <a:extLst>
                    <a:ext uri="{9D8B030D-6E8A-4147-A177-3AD203B41FA5}">
                      <a16:colId xmlns:a16="http://schemas.microsoft.com/office/drawing/2014/main" val="1208232218"/>
                    </a:ext>
                  </a:extLst>
                </a:gridCol>
              </a:tblGrid>
              <a:tr h="3914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трансферттер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берілгені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жиыны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5 286 448,0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051730"/>
                  </a:ext>
                </a:extLst>
              </a:tr>
              <a:tr h="6581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Аудандардың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бюджеттеріне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атаулы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көмек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төлеуге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берілетін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ағымдағы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нысаналы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трансферттер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(АӘК-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296447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МСК-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32444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328891,0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606551"/>
                  </a:ext>
                </a:extLst>
              </a:tr>
              <a:tr h="793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үгедект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ігі бар азаматтардың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құқықтарын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етуге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өмір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сүру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сапасын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жақсартуға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аудандардың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бюджеттеріне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берілетін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ағымдағы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нысаналы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трансферттер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103896,0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4038176"/>
                  </a:ext>
                </a:extLst>
              </a:tr>
              <a:tr h="793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бюджеттерге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мұқтаж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азаматтардың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жекелеген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санаттарына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(ҰОС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қатысушыларына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11194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көп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аналарға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29323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көмекке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берілетін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ағымдағы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нысаналы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трансферттер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40517,0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447519"/>
                  </a:ext>
                </a:extLst>
              </a:tr>
              <a:tr h="793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медициналық-әлеуметтік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мекемелер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қызметкерлерінің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жалақысын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арттыруға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бюджеттерге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берілетін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ағымдағы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нысаналы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трансферттер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149488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071091"/>
                  </a:ext>
                </a:extLst>
              </a:tr>
              <a:tr h="7938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Бюджеттік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сала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қызметкерлері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берушінің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міндетті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зейнетақы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жарналарын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енгізуге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бюджеттерге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берілетін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ағымдағы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нысаналы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трансферттер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(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Еңбекақыдан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- дан </a:t>
                      </a: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,5%)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47407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680398"/>
                  </a:ext>
                </a:extLst>
              </a:tr>
              <a:tr h="11972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Аудандардың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бюджеттеріне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мәдениет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мұрағат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мекемелеріндегі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ерекше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жағдайлары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лауазымдық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жалақыға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мәдениет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мұрағат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мекемелерінің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басқарушы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персоналына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ақы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белгілеуге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бюджеттен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берілетін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ағымдағы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нысаналы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трансферттердің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сомаларын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бөлу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73718,0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8245778"/>
                  </a:ext>
                </a:extLst>
              </a:tr>
              <a:tr h="208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 қызметшілердің жалақысын көтеруге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76234,0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70" marR="457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443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8633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ED383A-8DAE-4F24-BAA5-40CBCB128CA5}" type="slidenum">
              <a:rPr lang="ru-RU" altLang="en-US" smtClean="0"/>
              <a:pPr>
                <a:defRPr/>
              </a:pPr>
              <a:t>7</a:t>
            </a:fld>
            <a:endParaRPr lang="ru-RU" altLang="en-US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10B3AE7-C8A1-4649-A656-46E7E567F1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580818"/>
              </p:ext>
            </p:extLst>
          </p:nvPr>
        </p:nvGraphicFramePr>
        <p:xfrm>
          <a:off x="288256" y="190500"/>
          <a:ext cx="8712967" cy="6428735"/>
        </p:xfrm>
        <a:graphic>
          <a:graphicData uri="http://schemas.openxmlformats.org/drawingml/2006/table">
            <a:tbl>
              <a:tblPr firstRow="1" firstCol="1" bandRow="1"/>
              <a:tblGrid>
                <a:gridCol w="560483">
                  <a:extLst>
                    <a:ext uri="{9D8B030D-6E8A-4147-A177-3AD203B41FA5}">
                      <a16:colId xmlns:a16="http://schemas.microsoft.com/office/drawing/2014/main" val="744727675"/>
                    </a:ext>
                  </a:extLst>
                </a:gridCol>
                <a:gridCol w="6776752">
                  <a:extLst>
                    <a:ext uri="{9D8B030D-6E8A-4147-A177-3AD203B41FA5}">
                      <a16:colId xmlns:a16="http://schemas.microsoft.com/office/drawing/2014/main" val="2934077905"/>
                    </a:ext>
                  </a:extLst>
                </a:gridCol>
                <a:gridCol w="1375732">
                  <a:extLst>
                    <a:ext uri="{9D8B030D-6E8A-4147-A177-3AD203B41FA5}">
                      <a16:colId xmlns:a16="http://schemas.microsoft.com/office/drawing/2014/main" val="3544398045"/>
                    </a:ext>
                  </a:extLst>
                </a:gridCol>
              </a:tblGrid>
              <a:tr h="6661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 бюджеттен жолаушылар көлігі және автомобиль жолдары саласындағы аудандық бюджеттерге берілетін нысаналы трансферттер, оның ішінде: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1205054,0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344533"/>
                  </a:ext>
                </a:extLst>
              </a:tr>
              <a:tr h="660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.1.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Ойш</a:t>
                      </a:r>
                      <a:r>
                        <a:rPr lang="kk-KZ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ілік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ауылына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кіреберіс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аудандық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маңызы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автожолындағы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Теб</a:t>
                      </a:r>
                      <a:r>
                        <a:rPr lang="kk-KZ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ске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өзені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арқылы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өтетін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көпірді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қайта</a:t>
                      </a:r>
                      <a:r>
                        <a:rPr lang="ru-RU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жаңарту</a:t>
                      </a:r>
                      <a:r>
                        <a:rPr lang="kk-KZ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ды аяқтауға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77411,0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655343"/>
                  </a:ext>
                </a:extLst>
              </a:tr>
              <a:tr h="660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8.2.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Ақсуат ауданы"Ойшілік ауылына кіреберіс" Ку-АК-175"  9+600-14+310, 15+142-20+200 км автомобиль жолын орташа жөндеуге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584591,0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9234475"/>
                  </a:ext>
                </a:extLst>
              </a:tr>
              <a:tr h="43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8.3.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Екпін ауылындағы ішкі көше жолын орташа жөндеуге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93912,0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3799034"/>
                  </a:ext>
                </a:extLst>
              </a:tr>
              <a:tr h="43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8.4.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Ойшілік ауылындағы ішкі көше жолын орташа жөндеуге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119529,0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9476054"/>
                  </a:ext>
                </a:extLst>
              </a:tr>
              <a:tr h="43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8.5.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Құмкөл ауылындағы ішкі көше жолын орташа жөндеуге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105400,0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831523"/>
                  </a:ext>
                </a:extLst>
              </a:tr>
              <a:tr h="43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8.6.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Көкжыра ауылындағы ішкі көше жолын орташа жөндеуге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65386,0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4821188"/>
                  </a:ext>
                </a:extLst>
              </a:tr>
              <a:tr h="4366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8.7.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Кіндікті ауылындағы ішкі көше жолын орташа жөндеуге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158825,0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6179471"/>
                  </a:ext>
                </a:extLst>
              </a:tr>
              <a:tr h="660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 бюджеттен аудандық (бюджеттерге сумен жабдықтау және су бұру жүйесін дамытуға берілетін нысаналы даму трансферттер, оның ішінде: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239 649,0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842336"/>
                  </a:ext>
                </a:extLst>
              </a:tr>
              <a:tr h="631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.1.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Ақсуат ауданы Қызылжұлдыз ауылында су құбыры желілерін құрылысына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170298,0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953541"/>
                  </a:ext>
                </a:extLst>
              </a:tr>
              <a:tr h="4357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.2.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Ақсуат ауданы </a:t>
                      </a: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Қожакелді</a:t>
                      </a:r>
                      <a:r>
                        <a:rPr lang="ru-RU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ауылында су құбыры желілерін </a:t>
                      </a:r>
                      <a:r>
                        <a:rPr lang="kk-KZ" sz="14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құрылысына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69351,0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1296145"/>
                  </a:ext>
                </a:extLst>
              </a:tr>
              <a:tr h="4357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Жайылымдарды басқару және оларды ауданда пайдалану жөніндегі жоспарларды әзірлеу және бекіту</a:t>
                      </a:r>
                      <a:endParaRPr lang="ru-KZ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22 171,0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385" marR="4538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0014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6491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24555</TotalTime>
  <Words>1354</Words>
  <Application>Microsoft Office PowerPoint</Application>
  <PresentationFormat>Произвольный</PresentationFormat>
  <Paragraphs>416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Cambria</vt:lpstr>
      <vt:lpstr>Franklin Gothic Book</vt:lpstr>
      <vt:lpstr>Perpetua</vt:lpstr>
      <vt:lpstr>Times New Roman</vt:lpstr>
      <vt:lpstr>Wingdings</vt:lpstr>
      <vt:lpstr>Wingdings 2</vt:lpstr>
      <vt:lpstr>Справедливость</vt:lpstr>
      <vt:lpstr>АҚСУАТ АУДАНЫНЫҢ 2026-2028 ЖЫЛДАРҒА АРНАЛҒАН АЗАМАТТЫҚ БЮДЖЕТІ</vt:lpstr>
      <vt:lpstr>Құрметті сайттың кірушілері!</vt:lpstr>
      <vt:lpstr>2026-2028 жылға арналған Ақсуат ауданының әлеуметтік-экономикалық даму көрсеткіштерінің болжамы</vt:lpstr>
      <vt:lpstr>Ақсуат ауданының 2026-2028 жылдарға арналған бюджеті</vt:lpstr>
      <vt:lpstr>2026-2028 жылға арналған аудан бюджеті түсімінің құрылымы </vt:lpstr>
      <vt:lpstr>Исполнение районного бюджета за 2025 год</vt:lpstr>
      <vt:lpstr>Облыстық маслихаттың 2025 жылғы 08 желтоқсандағы № 32/212-VIII сессиясымен берілген трансферттер</vt:lpstr>
      <vt:lpstr>Презентация PowerPoint</vt:lpstr>
    </vt:vector>
  </TitlesOfParts>
  <Company>МинФин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MSuleimenov</dc:creator>
  <cp:lastModifiedBy>pcsemei91@outlook.com</cp:lastModifiedBy>
  <cp:revision>2002</cp:revision>
  <cp:lastPrinted>2018-03-14T09:36:23Z</cp:lastPrinted>
  <dcterms:created xsi:type="dcterms:W3CDTF">2004-05-16T04:26:25Z</dcterms:created>
  <dcterms:modified xsi:type="dcterms:W3CDTF">2026-09-14T10:42:47Z</dcterms:modified>
</cp:coreProperties>
</file>