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82" r:id="rId2"/>
    <p:sldId id="288" r:id="rId3"/>
    <p:sldId id="289" r:id="rId4"/>
    <p:sldId id="303" r:id="rId5"/>
    <p:sldId id="290" r:id="rId6"/>
    <p:sldId id="291" r:id="rId7"/>
    <p:sldId id="299" r:id="rId8"/>
    <p:sldId id="296" r:id="rId9"/>
    <p:sldId id="300" r:id="rId10"/>
    <p:sldId id="301" r:id="rId11"/>
    <p:sldId id="295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  <p:sldId id="269" r:id="rId24"/>
    <p:sldId id="270" r:id="rId25"/>
    <p:sldId id="277" r:id="rId26"/>
    <p:sldId id="278" r:id="rId27"/>
    <p:sldId id="279" r:id="rId28"/>
    <p:sldId id="281" r:id="rId29"/>
  </p:sldIdLst>
  <p:sldSz cx="18288000" cy="10287000"/>
  <p:notesSz cx="6761163" cy="9882188"/>
  <p:embeddedFontLst>
    <p:embeddedFont>
      <p:font typeface="Evolventa Bold" panose="020B0604020202020204" charset="0"/>
      <p:regular r:id="rId31"/>
    </p:embeddedFont>
    <p:embeddedFont>
      <p:font typeface="Montserrat Bold" panose="020B0604020202020204" charset="-52"/>
      <p:regular r:id="rId32"/>
    </p:embeddedFont>
    <p:embeddedFont>
      <p:font typeface="HK Grotesk Bold" panose="020B0604020202020204" charset="0"/>
      <p:regular r:id="rId33"/>
    </p:embeddedFont>
    <p:embeddedFont>
      <p:font typeface="Arimo Bold" panose="020B0604020202020204" charset="0"/>
      <p:regular r:id="rId34"/>
    </p:embeddedFont>
    <p:embeddedFont>
      <p:font typeface="Aptos" panose="020B0604020202020204" charset="0"/>
      <p:regular r:id="rId35"/>
      <p:bold r:id="rId36"/>
      <p:italic r:id="rId37"/>
      <p:boldItalic r:id="rId38"/>
    </p:embeddedFont>
    <p:embeddedFont>
      <p:font typeface="Calibri" panose="020F0502020204030204" pitchFamily="34" charset="0"/>
      <p:regular r:id="rId39"/>
      <p:bold r:id="rId40"/>
      <p:italic r:id="rId41"/>
      <p:boldItalic r:id="rId4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636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42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font" Target="fonts/font8.fntdata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font" Target="fonts/font7.fntdata"/><Relationship Id="rId40" Type="http://schemas.openxmlformats.org/officeDocument/2006/relationships/font" Target="fonts/font10.fntdata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050" y="0"/>
            <a:ext cx="2930525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1CBC12-B151-45E0-ABB8-93BDDF3FFA28}" type="datetimeFigureOut">
              <a:rPr lang="ru-RU" smtClean="0"/>
              <a:t>14.04.2026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275" y="4756150"/>
            <a:ext cx="5408613" cy="3890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6888"/>
            <a:ext cx="29305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050" y="9386888"/>
            <a:ext cx="2930525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42E2DE-DEDE-4D0A-8039-30D9D1A907B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6086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42E2DE-DEDE-4D0A-8039-30D9D1A907BF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5332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g"/><Relationship Id="rId5" Type="http://schemas.openxmlformats.org/officeDocument/2006/relationships/image" Target="../media/image8.jpg"/><Relationship Id="rId4" Type="http://schemas.openxmlformats.org/officeDocument/2006/relationships/image" Target="../media/image1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15.png"/><Relationship Id="rId3" Type="http://schemas.openxmlformats.org/officeDocument/2006/relationships/image" Target="../media/image7.png"/><Relationship Id="rId7" Type="http://schemas.openxmlformats.org/officeDocument/2006/relationships/image" Target="../media/image12.png"/><Relationship Id="rId12" Type="http://schemas.openxmlformats.org/officeDocument/2006/relationships/image" Target="../media/image26.sv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14.png"/><Relationship Id="rId5" Type="http://schemas.openxmlformats.org/officeDocument/2006/relationships/image" Target="../media/image11.png"/><Relationship Id="rId10" Type="http://schemas.openxmlformats.org/officeDocument/2006/relationships/image" Target="../media/image24.svg"/><Relationship Id="rId4" Type="http://schemas.openxmlformats.org/officeDocument/2006/relationships/image" Target="../media/image14.svg"/><Relationship Id="rId9" Type="http://schemas.openxmlformats.org/officeDocument/2006/relationships/image" Target="../media/image13.png"/><Relationship Id="rId14" Type="http://schemas.openxmlformats.org/officeDocument/2006/relationships/image" Target="../media/image28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svg"/><Relationship Id="rId7" Type="http://schemas.openxmlformats.org/officeDocument/2006/relationships/image" Target="../media/image32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11" Type="http://schemas.openxmlformats.org/officeDocument/2006/relationships/image" Target="../media/image36.svg"/><Relationship Id="rId5" Type="http://schemas.openxmlformats.org/officeDocument/2006/relationships/image" Target="../media/image30.svg"/><Relationship Id="rId10" Type="http://schemas.openxmlformats.org/officeDocument/2006/relationships/image" Target="../media/image19.png"/><Relationship Id="rId4" Type="http://schemas.openxmlformats.org/officeDocument/2006/relationships/image" Target="../media/image16.png"/><Relationship Id="rId9" Type="http://schemas.openxmlformats.org/officeDocument/2006/relationships/image" Target="../media/image3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13" Type="http://schemas.openxmlformats.org/officeDocument/2006/relationships/image" Target="../media/image26.png"/><Relationship Id="rId18" Type="http://schemas.openxmlformats.org/officeDocument/2006/relationships/image" Target="../media/image50.sv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12" Type="http://schemas.openxmlformats.org/officeDocument/2006/relationships/image" Target="../media/image14.sv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4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7.png"/><Relationship Id="rId5" Type="http://schemas.openxmlformats.org/officeDocument/2006/relationships/image" Target="../media/image22.jpeg"/><Relationship Id="rId15" Type="http://schemas.openxmlformats.org/officeDocument/2006/relationships/image" Target="../media/image27.png"/><Relationship Id="rId10" Type="http://schemas.openxmlformats.org/officeDocument/2006/relationships/image" Target="../media/image44.svg"/><Relationship Id="rId4" Type="http://schemas.openxmlformats.org/officeDocument/2006/relationships/image" Target="../media/image21.jpeg"/><Relationship Id="rId9" Type="http://schemas.openxmlformats.org/officeDocument/2006/relationships/image" Target="../media/image25.png"/><Relationship Id="rId14" Type="http://schemas.openxmlformats.org/officeDocument/2006/relationships/image" Target="../media/image46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svg"/><Relationship Id="rId3" Type="http://schemas.openxmlformats.org/officeDocument/2006/relationships/image" Target="../media/image7.png"/><Relationship Id="rId7" Type="http://schemas.openxmlformats.org/officeDocument/2006/relationships/image" Target="../media/image31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svg"/><Relationship Id="rId5" Type="http://schemas.openxmlformats.org/officeDocument/2006/relationships/image" Target="../media/image30.png"/><Relationship Id="rId4" Type="http://schemas.openxmlformats.org/officeDocument/2006/relationships/image" Target="../media/image1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png"/><Relationship Id="rId7" Type="http://schemas.openxmlformats.org/officeDocument/2006/relationships/image" Target="../media/image59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microsoft.com/office/2007/relationships/hdphoto" Target="../media/hdphoto1.wdp"/><Relationship Id="rId5" Type="http://schemas.openxmlformats.org/officeDocument/2006/relationships/image" Target="../media/image14.svg"/><Relationship Id="rId10" Type="http://schemas.openxmlformats.org/officeDocument/2006/relationships/image" Target="../media/image36.png"/><Relationship Id="rId4" Type="http://schemas.openxmlformats.org/officeDocument/2006/relationships/image" Target="../media/image7.png"/><Relationship Id="rId9" Type="http://schemas.openxmlformats.org/officeDocument/2006/relationships/image" Target="../media/image6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3" Type="http://schemas.openxmlformats.org/officeDocument/2006/relationships/image" Target="../media/image7.png"/><Relationship Id="rId7" Type="http://schemas.openxmlformats.org/officeDocument/2006/relationships/image" Target="../media/image66.sv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" Type="http://schemas.openxmlformats.org/officeDocument/2006/relationships/image" Target="../media/image37.jpeg"/><Relationship Id="rId16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2.jpeg"/><Relationship Id="rId5" Type="http://schemas.openxmlformats.org/officeDocument/2006/relationships/image" Target="../media/image38.jpe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14.svg"/><Relationship Id="rId9" Type="http://schemas.openxmlformats.org/officeDocument/2006/relationships/image" Target="../media/image68.svg"/><Relationship Id="rId14" Type="http://schemas.openxmlformats.org/officeDocument/2006/relationships/image" Target="../media/image4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6.png"/><Relationship Id="rId7" Type="http://schemas.openxmlformats.org/officeDocument/2006/relationships/image" Target="../media/image88.sv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10" Type="http://schemas.openxmlformats.org/officeDocument/2006/relationships/image" Target="../media/image91.svg"/><Relationship Id="rId4" Type="http://schemas.openxmlformats.org/officeDocument/2006/relationships/image" Target="../media/image85.svg"/><Relationship Id="rId9" Type="http://schemas.openxmlformats.org/officeDocument/2006/relationships/image" Target="../media/image6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svg"/><Relationship Id="rId3" Type="http://schemas.openxmlformats.org/officeDocument/2006/relationships/image" Target="../media/image62.png"/><Relationship Id="rId7" Type="http://schemas.openxmlformats.org/officeDocument/2006/relationships/image" Target="../media/image64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svg"/><Relationship Id="rId5" Type="http://schemas.openxmlformats.org/officeDocument/2006/relationships/image" Target="../media/image63.png"/><Relationship Id="rId4" Type="http://schemas.openxmlformats.org/officeDocument/2006/relationships/image" Target="../media/image9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svg"/><Relationship Id="rId3" Type="http://schemas.openxmlformats.org/officeDocument/2006/relationships/image" Target="../media/image66.png"/><Relationship Id="rId7" Type="http://schemas.openxmlformats.org/officeDocument/2006/relationships/image" Target="../media/image68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svg"/><Relationship Id="rId5" Type="http://schemas.openxmlformats.org/officeDocument/2006/relationships/image" Target="../media/image67.png"/><Relationship Id="rId4" Type="http://schemas.openxmlformats.org/officeDocument/2006/relationships/image" Target="../media/image101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sv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svg"/><Relationship Id="rId5" Type="http://schemas.openxmlformats.org/officeDocument/2006/relationships/image" Target="../media/image67.png"/><Relationship Id="rId10" Type="http://schemas.openxmlformats.org/officeDocument/2006/relationships/image" Target="../media/image110.svg"/><Relationship Id="rId4" Type="http://schemas.openxmlformats.org/officeDocument/2006/relationships/image" Target="../media/image101.svg"/><Relationship Id="rId9" Type="http://schemas.openxmlformats.org/officeDocument/2006/relationships/image" Target="../media/image7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svg"/><Relationship Id="rId3" Type="http://schemas.openxmlformats.org/officeDocument/2006/relationships/image" Target="../media/image66.png"/><Relationship Id="rId7" Type="http://schemas.openxmlformats.org/officeDocument/2006/relationships/image" Target="../media/image72.png"/><Relationship Id="rId12" Type="http://schemas.openxmlformats.org/officeDocument/2006/relationships/image" Target="../media/image116.sv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3.svg"/><Relationship Id="rId11" Type="http://schemas.openxmlformats.org/officeDocument/2006/relationships/image" Target="../media/image74.png"/><Relationship Id="rId5" Type="http://schemas.openxmlformats.org/officeDocument/2006/relationships/image" Target="../media/image67.png"/><Relationship Id="rId10" Type="http://schemas.openxmlformats.org/officeDocument/2006/relationships/image" Target="../media/image114.svg"/><Relationship Id="rId4" Type="http://schemas.openxmlformats.org/officeDocument/2006/relationships/image" Target="../media/image101.svg"/><Relationship Id="rId9" Type="http://schemas.openxmlformats.org/officeDocument/2006/relationships/image" Target="../media/image7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svg"/><Relationship Id="rId13" Type="http://schemas.openxmlformats.org/officeDocument/2006/relationships/image" Target="../media/image80.png"/><Relationship Id="rId3" Type="http://schemas.openxmlformats.org/officeDocument/2006/relationships/image" Target="../media/image76.png"/><Relationship Id="rId7" Type="http://schemas.openxmlformats.org/officeDocument/2006/relationships/image" Target="../media/image78.png"/><Relationship Id="rId12" Type="http://schemas.openxmlformats.org/officeDocument/2006/relationships/image" Target="../media/image125.sv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1.svg"/><Relationship Id="rId11" Type="http://schemas.openxmlformats.org/officeDocument/2006/relationships/image" Target="../media/image79.png"/><Relationship Id="rId5" Type="http://schemas.openxmlformats.org/officeDocument/2006/relationships/image" Target="../media/image77.png"/><Relationship Id="rId10" Type="http://schemas.openxmlformats.org/officeDocument/2006/relationships/image" Target="../media/image105.svg"/><Relationship Id="rId4" Type="http://schemas.openxmlformats.org/officeDocument/2006/relationships/image" Target="../media/image119.svg"/><Relationship Id="rId9" Type="http://schemas.openxmlformats.org/officeDocument/2006/relationships/image" Target="../media/image68.png"/><Relationship Id="rId14" Type="http://schemas.openxmlformats.org/officeDocument/2006/relationships/image" Target="../media/image127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1.svg"/><Relationship Id="rId4" Type="http://schemas.openxmlformats.org/officeDocument/2006/relationships/image" Target="../media/image8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7.svg"/><Relationship Id="rId3" Type="http://schemas.openxmlformats.org/officeDocument/2006/relationships/image" Target="../media/image84.png"/><Relationship Id="rId7" Type="http://schemas.openxmlformats.org/officeDocument/2006/relationships/image" Target="../media/image86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5.svg"/><Relationship Id="rId5" Type="http://schemas.openxmlformats.org/officeDocument/2006/relationships/image" Target="../media/image85.png"/><Relationship Id="rId4" Type="http://schemas.openxmlformats.org/officeDocument/2006/relationships/image" Target="../media/image133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2.svg"/><Relationship Id="rId5" Type="http://schemas.openxmlformats.org/officeDocument/2006/relationships/image" Target="../media/image89.png"/><Relationship Id="rId4" Type="http://schemas.openxmlformats.org/officeDocument/2006/relationships/image" Target="../media/image140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svg"/><Relationship Id="rId3" Type="http://schemas.openxmlformats.org/officeDocument/2006/relationships/image" Target="../media/image91.png"/><Relationship Id="rId7" Type="http://schemas.openxmlformats.org/officeDocument/2006/relationships/image" Target="../media/image93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7.svg"/><Relationship Id="rId5" Type="http://schemas.openxmlformats.org/officeDocument/2006/relationships/image" Target="../media/image92.png"/><Relationship Id="rId10" Type="http://schemas.openxmlformats.org/officeDocument/2006/relationships/image" Target="../media/image151.svg"/><Relationship Id="rId4" Type="http://schemas.openxmlformats.org/officeDocument/2006/relationships/image" Target="../media/image145.svg"/><Relationship Id="rId9" Type="http://schemas.openxmlformats.org/officeDocument/2006/relationships/image" Target="../media/image9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svg"/><Relationship Id="rId13" Type="http://schemas.openxmlformats.org/officeDocument/2006/relationships/image" Target="../media/image96.png"/><Relationship Id="rId3" Type="http://schemas.openxmlformats.org/officeDocument/2006/relationships/image" Target="../media/image92.png"/><Relationship Id="rId7" Type="http://schemas.openxmlformats.org/officeDocument/2006/relationships/image" Target="../media/image68.png"/><Relationship Id="rId12" Type="http://schemas.openxmlformats.org/officeDocument/2006/relationships/image" Target="../media/image103.svg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9.svg"/><Relationship Id="rId11" Type="http://schemas.openxmlformats.org/officeDocument/2006/relationships/image" Target="../media/image67.png"/><Relationship Id="rId5" Type="http://schemas.openxmlformats.org/officeDocument/2006/relationships/image" Target="../media/image93.png"/><Relationship Id="rId10" Type="http://schemas.openxmlformats.org/officeDocument/2006/relationships/image" Target="../media/image101.svg"/><Relationship Id="rId4" Type="http://schemas.openxmlformats.org/officeDocument/2006/relationships/image" Target="../media/image147.svg"/><Relationship Id="rId9" Type="http://schemas.openxmlformats.org/officeDocument/2006/relationships/image" Target="../media/image66.png"/><Relationship Id="rId14" Type="http://schemas.openxmlformats.org/officeDocument/2006/relationships/image" Target="../media/image154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1.svg"/><Relationship Id="rId13" Type="http://schemas.openxmlformats.org/officeDocument/2006/relationships/image" Target="../media/image103.png"/><Relationship Id="rId3" Type="http://schemas.openxmlformats.org/officeDocument/2006/relationships/image" Target="../media/image98.png"/><Relationship Id="rId7" Type="http://schemas.openxmlformats.org/officeDocument/2006/relationships/image" Target="../media/image100.png"/><Relationship Id="rId12" Type="http://schemas.openxmlformats.org/officeDocument/2006/relationships/image" Target="../media/image165.sv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9.svg"/><Relationship Id="rId11" Type="http://schemas.openxmlformats.org/officeDocument/2006/relationships/image" Target="../media/image102.png"/><Relationship Id="rId5" Type="http://schemas.openxmlformats.org/officeDocument/2006/relationships/image" Target="../media/image99.png"/><Relationship Id="rId15" Type="http://schemas.openxmlformats.org/officeDocument/2006/relationships/image" Target="../media/image104.png"/><Relationship Id="rId10" Type="http://schemas.openxmlformats.org/officeDocument/2006/relationships/image" Target="../media/image163.svg"/><Relationship Id="rId4" Type="http://schemas.openxmlformats.org/officeDocument/2006/relationships/image" Target="../media/image157.svg"/><Relationship Id="rId9" Type="http://schemas.openxmlformats.org/officeDocument/2006/relationships/image" Target="../media/image101.png"/><Relationship Id="rId14" Type="http://schemas.openxmlformats.org/officeDocument/2006/relationships/image" Target="../media/image167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13" Type="http://schemas.openxmlformats.org/officeDocument/2006/relationships/image" Target="../media/image111.png"/><Relationship Id="rId3" Type="http://schemas.openxmlformats.org/officeDocument/2006/relationships/image" Target="../media/image105.png"/><Relationship Id="rId7" Type="http://schemas.openxmlformats.org/officeDocument/2006/relationships/image" Target="../media/image173.svg"/><Relationship Id="rId12" Type="http://schemas.openxmlformats.org/officeDocument/2006/relationships/image" Target="../media/image178.svg"/><Relationship Id="rId17" Type="http://schemas.openxmlformats.org/officeDocument/2006/relationships/image" Target="../media/image104.png"/><Relationship Id="rId2" Type="http://schemas.openxmlformats.org/officeDocument/2006/relationships/image" Target="../media/image97.png"/><Relationship Id="rId16" Type="http://schemas.openxmlformats.org/officeDocument/2006/relationships/image" Target="../media/image18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7.png"/><Relationship Id="rId11" Type="http://schemas.openxmlformats.org/officeDocument/2006/relationships/image" Target="../media/image110.png"/><Relationship Id="rId5" Type="http://schemas.openxmlformats.org/officeDocument/2006/relationships/image" Target="../media/image171.svg"/><Relationship Id="rId15" Type="http://schemas.openxmlformats.org/officeDocument/2006/relationships/image" Target="../media/image112.png"/><Relationship Id="rId10" Type="http://schemas.openxmlformats.org/officeDocument/2006/relationships/image" Target="../media/image109.png"/><Relationship Id="rId4" Type="http://schemas.openxmlformats.org/officeDocument/2006/relationships/image" Target="../media/image106.png"/><Relationship Id="rId9" Type="http://schemas.openxmlformats.org/officeDocument/2006/relationships/image" Target="../media/image175.svg"/><Relationship Id="rId14" Type="http://schemas.openxmlformats.org/officeDocument/2006/relationships/image" Target="../media/image180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5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2.svg"/><Relationship Id="rId3" Type="http://schemas.openxmlformats.org/officeDocument/2006/relationships/image" Target="../media/image116.png"/><Relationship Id="rId7" Type="http://schemas.openxmlformats.org/officeDocument/2006/relationships/image" Target="../media/image120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40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77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4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2705ABE9-5ADF-4C40-AFEC-C1CC30AF9C32}"/>
              </a:ext>
            </a:extLst>
          </p:cNvPr>
          <p:cNvSpPr/>
          <p:nvPr/>
        </p:nvSpPr>
        <p:spPr>
          <a:xfrm>
            <a:off x="76200" y="3110650"/>
            <a:ext cx="8305800" cy="3541074"/>
          </a:xfrm>
          <a:prstGeom prst="roundRect">
            <a:avLst>
              <a:gd name="adj" fmla="val 1667"/>
            </a:avLst>
          </a:prstGeom>
          <a:solidFill>
            <a:schemeClr val="accent1">
              <a:lumMod val="60000"/>
              <a:lumOff val="40000"/>
              <a:alpha val="54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latin typeface="Aptos" panose="020B0004020202020204" pitchFamily="34" charset="0"/>
            </a:endParaRPr>
          </a:p>
        </p:txBody>
      </p:sp>
      <p:sp>
        <p:nvSpPr>
          <p:cNvPr id="26" name="Прямоугольник: скругленные углы 14">
            <a:extLst>
              <a:ext uri="{FF2B5EF4-FFF2-40B4-BE49-F238E27FC236}">
                <a16:creationId xmlns:a16="http://schemas.microsoft.com/office/drawing/2014/main" id="{2705ABE9-5ADF-4C40-AFEC-C1CC30AF9C32}"/>
              </a:ext>
            </a:extLst>
          </p:cNvPr>
          <p:cNvSpPr/>
          <p:nvPr/>
        </p:nvSpPr>
        <p:spPr>
          <a:xfrm>
            <a:off x="0" y="7938757"/>
            <a:ext cx="18396908" cy="1585837"/>
          </a:xfrm>
          <a:prstGeom prst="roundRect">
            <a:avLst>
              <a:gd name="adj" fmla="val 1667"/>
            </a:avLst>
          </a:prstGeom>
          <a:solidFill>
            <a:schemeClr val="tx2">
              <a:lumMod val="60000"/>
              <a:lumOff val="40000"/>
              <a:alpha val="54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KZ" dirty="0">
              <a:latin typeface="Aptos" panose="020B00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7EB2174-B26F-B9FC-0B65-06A83FEE6884}"/>
              </a:ext>
            </a:extLst>
          </p:cNvPr>
          <p:cNvSpPr txBox="1"/>
          <p:nvPr/>
        </p:nvSpPr>
        <p:spPr>
          <a:xfrm>
            <a:off x="519544" y="2881461"/>
            <a:ext cx="8660579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i="0" dirty="0"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/>
            </a:r>
            <a:br>
              <a:rPr lang="ru-RU" sz="3200" b="1" i="0" dirty="0">
                <a:solidFill>
                  <a:srgbClr val="002060"/>
                </a:solidFill>
                <a:effectLst/>
                <a:latin typeface="Aptos" panose="020B0004020202020204" pitchFamily="34" charset="0"/>
              </a:rPr>
            </a:br>
            <a:r>
              <a:rPr lang="ru-RU" sz="3200" b="1" i="0" dirty="0"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 </a:t>
            </a:r>
            <a:endParaRPr lang="ru-RU" b="1" i="0" dirty="0">
              <a:solidFill>
                <a:srgbClr val="002060"/>
              </a:solidFill>
              <a:effectLst/>
              <a:latin typeface="Aptos" panose="020B00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4000" b="0" i="0" dirty="0" smtClean="0"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>Принадлежат каждому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rgbClr val="002060"/>
                </a:solidFill>
                <a:latin typeface="Aptos" panose="020B0004020202020204" pitchFamily="34" charset="0"/>
              </a:rPr>
              <a:t>Не могут </a:t>
            </a:r>
            <a:r>
              <a:rPr lang="ru-RU" sz="4000" dirty="0">
                <a:solidFill>
                  <a:srgbClr val="002060"/>
                </a:solidFill>
                <a:latin typeface="Aptos" panose="020B0004020202020204" pitchFamily="34" charset="0"/>
              </a:rPr>
              <a:t>быть </a:t>
            </a:r>
            <a:r>
              <a:rPr lang="ru-RU" sz="4000" dirty="0" smtClean="0">
                <a:solidFill>
                  <a:srgbClr val="002060"/>
                </a:solidFill>
                <a:latin typeface="Aptos" panose="020B0004020202020204" pitchFamily="34" charset="0"/>
              </a:rPr>
              <a:t>отняты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4000" dirty="0" smtClean="0">
                <a:solidFill>
                  <a:srgbClr val="002060"/>
                </a:solidFill>
                <a:latin typeface="Aptos" panose="020B0004020202020204" pitchFamily="34" charset="0"/>
              </a:rPr>
              <a:t>Действуют </a:t>
            </a:r>
            <a:r>
              <a:rPr lang="ru-RU" sz="4000" dirty="0">
                <a:solidFill>
                  <a:srgbClr val="002060"/>
                </a:solidFill>
                <a:latin typeface="Aptos" panose="020B0004020202020204" pitchFamily="34" charset="0"/>
              </a:rPr>
              <a:t>для всех</a:t>
            </a:r>
            <a:r>
              <a:rPr lang="ru-RU" sz="2400" b="0" i="0" dirty="0" smtClean="0">
                <a:solidFill>
                  <a:srgbClr val="002060"/>
                </a:solidFill>
                <a:effectLst/>
                <a:latin typeface="Aptos" panose="020B0004020202020204" pitchFamily="34" charset="0"/>
              </a:rPr>
              <a:t/>
            </a:r>
            <a:br>
              <a:rPr lang="ru-RU" sz="2400" b="0" i="0" dirty="0" smtClean="0">
                <a:solidFill>
                  <a:srgbClr val="002060"/>
                </a:solidFill>
                <a:effectLst/>
                <a:latin typeface="Aptos" panose="020B0004020202020204" pitchFamily="34" charset="0"/>
              </a:rPr>
            </a:br>
            <a:endParaRPr lang="ru-RU" sz="2400" b="0" i="0" dirty="0">
              <a:solidFill>
                <a:srgbClr val="002060"/>
              </a:solidFill>
              <a:effectLst/>
              <a:latin typeface="Aptos" panose="020B00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79EDF7F4-5782-D2BE-6ABF-6ACA43E1FE7F}"/>
              </a:ext>
            </a:extLst>
          </p:cNvPr>
          <p:cNvSpPr txBox="1"/>
          <p:nvPr/>
        </p:nvSpPr>
        <p:spPr>
          <a:xfrm>
            <a:off x="9180124" y="4089483"/>
            <a:ext cx="806736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10000" b="1" i="0" dirty="0" smtClean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40+</a:t>
            </a:r>
            <a:r>
              <a:rPr lang="en-US" sz="10000" b="1" i="0" dirty="0" smtClean="0">
                <a:solidFill>
                  <a:srgbClr val="FF0000"/>
                </a:solidFill>
                <a:effectLst/>
                <a:latin typeface="Aptos" panose="020B0004020202020204" pitchFamily="34" charset="0"/>
              </a:rPr>
              <a:t> </a:t>
            </a:r>
            <a:r>
              <a:rPr lang="ru-RU" sz="4000" b="1" i="0" cap="all" dirty="0" smtClean="0">
                <a:effectLst/>
                <a:latin typeface="Aptos" panose="020B0004020202020204" pitchFamily="34" charset="0"/>
              </a:rPr>
              <a:t>прав </a:t>
            </a:r>
            <a:r>
              <a:rPr lang="ru-RU" sz="4000" b="1" i="0" cap="all" dirty="0">
                <a:effectLst/>
                <a:latin typeface="Aptos" panose="020B0004020202020204" pitchFamily="34" charset="0"/>
              </a:rPr>
              <a:t>человека</a:t>
            </a:r>
          </a:p>
          <a:p>
            <a:pPr algn="l"/>
            <a:endParaRPr lang="ru-RU" sz="2800" b="1" i="0" cap="all" dirty="0">
              <a:solidFill>
                <a:srgbClr val="FF0000"/>
              </a:solidFill>
              <a:effectLst/>
              <a:latin typeface="Aptos" panose="020B0004020202020204" pitchFamily="34" charset="0"/>
            </a:endParaRPr>
          </a:p>
        </p:txBody>
      </p:sp>
      <p:pic>
        <p:nvPicPr>
          <p:cNvPr id="1028" name="Picture 4" descr="значок прав человека. монохромный знак из коллекции прав ...">
            <a:extLst>
              <a:ext uri="{FF2B5EF4-FFF2-40B4-BE49-F238E27FC236}">
                <a16:creationId xmlns:a16="http://schemas.microsoft.com/office/drawing/2014/main" id="{C7D9C75D-5559-D136-FF23-B56FBFCDED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00" y="419100"/>
            <a:ext cx="2133600" cy="2133600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032E4F6-7E1E-4B17-B508-5F1F03EBD3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04698" y="-196953"/>
            <a:ext cx="11583404" cy="202404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F1A11F6-6590-4568-8B60-50DCFC23B0CE}"/>
              </a:ext>
            </a:extLst>
          </p:cNvPr>
          <p:cNvSpPr txBox="1"/>
          <p:nvPr/>
        </p:nvSpPr>
        <p:spPr>
          <a:xfrm>
            <a:off x="3743131" y="815071"/>
            <a:ext cx="115834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i="0" dirty="0">
                <a:solidFill>
                  <a:schemeClr val="bg1"/>
                </a:solidFill>
                <a:effectLst/>
                <a:latin typeface="Arimo Bold" panose="020B0604020202020204" charset="0"/>
                <a:cs typeface="Arimo Bold" panose="020B0604020202020204" charset="0"/>
              </a:rPr>
              <a:t>ФУНДАМЕНТАЛЬНЫЕ ПРАВА ЧЕЛОВЕКА</a:t>
            </a:r>
          </a:p>
        </p:txBody>
      </p:sp>
      <p:sp>
        <p:nvSpPr>
          <p:cNvPr id="18" name="TextBox 7"/>
          <p:cNvSpPr txBox="1"/>
          <p:nvPr/>
        </p:nvSpPr>
        <p:spPr>
          <a:xfrm>
            <a:off x="17606682" y="9580905"/>
            <a:ext cx="79022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D65F579-0E8D-AC61-C2E2-8882C67E15C8}"/>
              </a:ext>
            </a:extLst>
          </p:cNvPr>
          <p:cNvSpPr txBox="1"/>
          <p:nvPr/>
        </p:nvSpPr>
        <p:spPr>
          <a:xfrm>
            <a:off x="111636" y="8841582"/>
            <a:ext cx="6324600" cy="769441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2200" b="0" i="0" dirty="0" smtClean="0">
                <a:solidFill>
                  <a:srgbClr val="0F0F0F"/>
                </a:solidFill>
                <a:effectLst/>
                <a:latin typeface="Aptos" panose="020B0004020202020204" pitchFamily="34" charset="0"/>
              </a:rPr>
              <a:t>Право на жизнь</a:t>
            </a:r>
          </a:p>
          <a:p>
            <a:pPr algn="l"/>
            <a:endParaRPr lang="ru-RU" sz="2200" dirty="0" smtClean="0">
              <a:solidFill>
                <a:srgbClr val="0F0F0F"/>
              </a:solidFill>
              <a:latin typeface="Aptos" panose="020B00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983267" y="8079582"/>
            <a:ext cx="46262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F0F0F"/>
                </a:solidFill>
                <a:latin typeface="Aptos" panose="020B0004020202020204" pitchFamily="34" charset="0"/>
              </a:rPr>
              <a:t> Основные</a:t>
            </a:r>
            <a:r>
              <a:rPr lang="en-US" sz="4000" b="1" dirty="0">
                <a:solidFill>
                  <a:srgbClr val="0F0F0F"/>
                </a:solidFill>
                <a:latin typeface="Aptos" panose="020B0004020202020204" pitchFamily="34" charset="0"/>
              </a:rPr>
              <a:t> </a:t>
            </a:r>
            <a:r>
              <a:rPr lang="ru-RU" sz="4000" b="1" dirty="0">
                <a:solidFill>
                  <a:srgbClr val="0F0F0F"/>
                </a:solidFill>
                <a:latin typeface="Aptos" panose="020B0004020202020204" pitchFamily="34" charset="0"/>
              </a:rPr>
              <a:t>права</a:t>
            </a:r>
            <a:endParaRPr lang="ru-RU" sz="4000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65F579-0E8D-AC61-C2E2-8882C67E15C8}"/>
              </a:ext>
            </a:extLst>
          </p:cNvPr>
          <p:cNvSpPr txBox="1"/>
          <p:nvPr/>
        </p:nvSpPr>
        <p:spPr>
          <a:xfrm>
            <a:off x="2900853" y="8843028"/>
            <a:ext cx="6324600" cy="769441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2200" b="0" i="0" dirty="0" smtClean="0">
                <a:solidFill>
                  <a:srgbClr val="0F0F0F"/>
                </a:solidFill>
                <a:effectLst/>
                <a:latin typeface="Aptos" panose="020B0004020202020204" pitchFamily="34" charset="0"/>
              </a:rPr>
              <a:t>Право на здоровье</a:t>
            </a:r>
          </a:p>
          <a:p>
            <a:pPr algn="l"/>
            <a:endParaRPr lang="ru-RU" sz="2200" dirty="0" smtClean="0">
              <a:solidFill>
                <a:srgbClr val="0F0F0F"/>
              </a:solidFill>
              <a:latin typeface="Aptos" panose="020B00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D65F579-0E8D-AC61-C2E2-8882C67E15C8}"/>
              </a:ext>
            </a:extLst>
          </p:cNvPr>
          <p:cNvSpPr txBox="1"/>
          <p:nvPr/>
        </p:nvSpPr>
        <p:spPr>
          <a:xfrm>
            <a:off x="6098416" y="8808303"/>
            <a:ext cx="6819736" cy="830997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2400" dirty="0" smtClean="0">
                <a:solidFill>
                  <a:srgbClr val="0F0F0F"/>
                </a:solidFill>
                <a:latin typeface="Aptos" panose="020B0004020202020204" pitchFamily="34" charset="0"/>
              </a:rPr>
              <a:t>Неприкосновенность</a:t>
            </a:r>
            <a:endParaRPr lang="ru-RU" sz="2400" b="0" i="0" dirty="0" smtClean="0">
              <a:solidFill>
                <a:srgbClr val="0F0F0F"/>
              </a:solidFill>
              <a:effectLst/>
              <a:latin typeface="Aptos" panose="020B0004020202020204" pitchFamily="34" charset="0"/>
            </a:endParaRPr>
          </a:p>
          <a:p>
            <a:pPr algn="l"/>
            <a:endParaRPr lang="ru-RU" sz="2400" dirty="0" smtClean="0">
              <a:solidFill>
                <a:srgbClr val="0F0F0F"/>
              </a:solidFill>
              <a:latin typeface="Aptos" panose="020B00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65F579-0E8D-AC61-C2E2-8882C67E15C8}"/>
              </a:ext>
            </a:extLst>
          </p:cNvPr>
          <p:cNvSpPr txBox="1"/>
          <p:nvPr/>
        </p:nvSpPr>
        <p:spPr>
          <a:xfrm>
            <a:off x="10361849" y="8806375"/>
            <a:ext cx="6819736" cy="769441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rgbClr val="0F0F0F"/>
                </a:solidFill>
                <a:latin typeface="Aptos" panose="020B0004020202020204" pitchFamily="34" charset="0"/>
              </a:rPr>
              <a:t>Свобода от рабства</a:t>
            </a:r>
            <a:endParaRPr lang="ru-RU" sz="2200" b="0" i="0" dirty="0" smtClean="0">
              <a:solidFill>
                <a:srgbClr val="0F0F0F"/>
              </a:solidFill>
              <a:effectLst/>
              <a:latin typeface="Aptos" panose="020B0004020202020204" pitchFamily="34" charset="0"/>
            </a:endParaRPr>
          </a:p>
          <a:p>
            <a:pPr algn="l"/>
            <a:endParaRPr lang="ru-RU" sz="2200" dirty="0" smtClean="0">
              <a:solidFill>
                <a:srgbClr val="0F0F0F"/>
              </a:solidFill>
              <a:latin typeface="Aptos" panose="020B00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D65F579-0E8D-AC61-C2E2-8882C67E15C8}"/>
              </a:ext>
            </a:extLst>
          </p:cNvPr>
          <p:cNvSpPr txBox="1"/>
          <p:nvPr/>
        </p:nvSpPr>
        <p:spPr>
          <a:xfrm>
            <a:off x="14366389" y="8806375"/>
            <a:ext cx="6819736" cy="769441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285750" indent="-285750" algn="l">
              <a:buFont typeface="Wingdings" panose="05000000000000000000" pitchFamily="2" charset="2"/>
              <a:buChar char="ü"/>
            </a:pPr>
            <a:r>
              <a:rPr lang="ru-RU" sz="2200" dirty="0" smtClean="0">
                <a:solidFill>
                  <a:srgbClr val="0F0F0F"/>
                </a:solidFill>
                <a:latin typeface="Aptos" panose="020B0004020202020204" pitchFamily="34" charset="0"/>
              </a:rPr>
              <a:t>Свобода от пыток</a:t>
            </a:r>
            <a:endParaRPr lang="ru-RU" sz="2200" b="0" i="0" dirty="0" smtClean="0">
              <a:solidFill>
                <a:srgbClr val="0F0F0F"/>
              </a:solidFill>
              <a:effectLst/>
              <a:latin typeface="Aptos" panose="020B0004020202020204" pitchFamily="34" charset="0"/>
            </a:endParaRPr>
          </a:p>
          <a:p>
            <a:pPr algn="l"/>
            <a:endParaRPr lang="ru-RU" sz="2200" dirty="0" smtClean="0">
              <a:solidFill>
                <a:srgbClr val="0F0F0F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38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_611_1\Downloads\Дизайн без названия (3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22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7"/>
          <p:cNvSpPr txBox="1"/>
          <p:nvPr/>
        </p:nvSpPr>
        <p:spPr>
          <a:xfrm>
            <a:off x="17606682" y="9580905"/>
            <a:ext cx="79022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482550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-858582">
            <a:off x="-5930296" y="779813"/>
            <a:ext cx="812800" cy="666116"/>
            <a:chOff x="0" y="0"/>
            <a:chExt cx="812800" cy="6661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666116"/>
            </a:xfrm>
            <a:custGeom>
              <a:avLst/>
              <a:gdLst/>
              <a:ahLst/>
              <a:cxnLst/>
              <a:rect l="l" t="t" r="r" b="b"/>
              <a:pathLst>
                <a:path w="812800" h="666116">
                  <a:moveTo>
                    <a:pt x="609600" y="0"/>
                  </a:moveTo>
                  <a:lnTo>
                    <a:pt x="0" y="0"/>
                  </a:lnTo>
                  <a:lnTo>
                    <a:pt x="203200" y="666116"/>
                  </a:lnTo>
                  <a:lnTo>
                    <a:pt x="812800" y="666116"/>
                  </a:lnTo>
                  <a:lnTo>
                    <a:pt x="609600" y="0"/>
                  </a:lnTo>
                  <a:close/>
                </a:path>
              </a:pathLst>
            </a:custGeom>
            <a:blipFill>
              <a:blip r:embed="rId2">
                <a:alphaModFix amt="21999"/>
              </a:blip>
              <a:stretch>
                <a:fillRect l="-11388" r="-11388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2514600" y="-176265"/>
            <a:ext cx="12344399" cy="2086092"/>
          </a:xfrm>
          <a:custGeom>
            <a:avLst/>
            <a:gdLst/>
            <a:ahLst/>
            <a:cxnLst/>
            <a:rect l="l" t="t" r="r" b="b"/>
            <a:pathLst>
              <a:path w="9203345" h="2086092">
                <a:moveTo>
                  <a:pt x="0" y="0"/>
                </a:moveTo>
                <a:lnTo>
                  <a:pt x="9203346" y="0"/>
                </a:lnTo>
                <a:lnTo>
                  <a:pt x="9203346" y="2086091"/>
                </a:lnTo>
                <a:lnTo>
                  <a:pt x="0" y="20860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581400" y="828680"/>
            <a:ext cx="10668000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  <a:spcBef>
                <a:spcPct val="0"/>
              </a:spcBef>
            </a:pPr>
            <a:r>
              <a:rPr lang="ru-RU" sz="3257" b="1" spc="-68" dirty="0">
                <a:solidFill>
                  <a:srgbClr val="FCFDFD"/>
                </a:solidFill>
                <a:latin typeface="Arimo Bold"/>
                <a:ea typeface="Arimo Bold"/>
                <a:cs typeface="Arimo Bold"/>
                <a:sym typeface="Arimo Bold"/>
              </a:rPr>
              <a:t>АБСОЛЮТНЫЕ И НЕАБСОЛЮТНЫЕ ПРАВА</a:t>
            </a:r>
            <a:r>
              <a:rPr lang="en-US" sz="3257" b="1" spc="-68" dirty="0">
                <a:solidFill>
                  <a:srgbClr val="FCFDFD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2133600" y="2947121"/>
            <a:ext cx="4800600" cy="2389775"/>
            <a:chOff x="-673957" y="980166"/>
            <a:chExt cx="10281629" cy="1231107"/>
          </a:xfrm>
        </p:grpSpPr>
        <p:sp>
          <p:nvSpPr>
            <p:cNvPr id="10" name="TextBox 10"/>
            <p:cNvSpPr txBox="1"/>
            <p:nvPr/>
          </p:nvSpPr>
          <p:spPr>
            <a:xfrm>
              <a:off x="-673957" y="1031722"/>
              <a:ext cx="10281629" cy="63421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156"/>
                </a:lnSpc>
              </a:pPr>
              <a:r>
                <a:rPr lang="ru-RU" sz="3200" b="1" spc="-22" dirty="0">
                  <a:solidFill>
                    <a:srgbClr val="001454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АБСОЛЮТНЫЕ ПРАВА</a:t>
              </a:r>
            </a:p>
            <a:p>
              <a:pPr algn="ctr">
                <a:lnSpc>
                  <a:spcPts val="3156"/>
                </a:lnSpc>
              </a:pPr>
              <a:r>
                <a:rPr lang="ru-RU" sz="3200" b="1" spc="-22" dirty="0">
                  <a:solidFill>
                    <a:srgbClr val="001454"/>
                  </a:solidFill>
                  <a:latin typeface="Arimo Bold"/>
                  <a:ea typeface="Arimo Bold"/>
                  <a:cs typeface="Arimo Bold"/>
                  <a:sym typeface="Arimo Bold"/>
                </a:rPr>
                <a:t> </a:t>
              </a:r>
            </a:p>
            <a:p>
              <a:pPr algn="ctr">
                <a:lnSpc>
                  <a:spcPts val="3156"/>
                </a:lnSpc>
              </a:pPr>
              <a:r>
                <a:rPr lang="ru-RU" sz="2254" b="1" spc="-22" dirty="0">
                  <a:solidFill>
                    <a:srgbClr val="001454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НЕ МОГУТ БЫТЬ </a:t>
              </a:r>
              <a:r>
                <a:rPr lang="ru-RU" sz="2254" b="1" spc="-22" dirty="0" smtClean="0">
                  <a:solidFill>
                    <a:srgbClr val="001454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НАРУШЕНЫ</a:t>
              </a:r>
              <a:endParaRPr lang="ru-RU" sz="2254" b="1" spc="-22" dirty="0">
                <a:solidFill>
                  <a:srgbClr val="001454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40421" y="980166"/>
              <a:ext cx="8109729" cy="123110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57"/>
                </a:lnSpc>
                <a:spcBef>
                  <a:spcPct val="0"/>
                </a:spcBef>
              </a:pPr>
              <a:endParaRPr lang="en-US" sz="6066" b="1" dirty="0">
                <a:solidFill>
                  <a:srgbClr val="001454"/>
                </a:solidFill>
                <a:latin typeface="HK Grotesk Bold"/>
                <a:ea typeface="HK Grotesk Bold"/>
                <a:cs typeface="HK Grotesk Bold"/>
                <a:sym typeface="HK Grotesk Bold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0363200" y="2654238"/>
            <a:ext cx="5790692" cy="1617845"/>
            <a:chOff x="0" y="126982"/>
            <a:chExt cx="7720923" cy="2009896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627065"/>
              <a:ext cx="6705600" cy="509813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156"/>
                </a:lnSpc>
              </a:pPr>
              <a:r>
                <a:rPr lang="ru-RU" sz="2254" b="1" spc="-22" dirty="0">
                  <a:solidFill>
                    <a:srgbClr val="001454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МОГУТ БЫТЬ </a:t>
              </a:r>
              <a:r>
                <a:rPr lang="ru-RU" sz="2254" b="1" spc="-22" dirty="0" smtClean="0">
                  <a:solidFill>
                    <a:srgbClr val="001454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ОГРАНИЧЕНЫ</a:t>
              </a:r>
              <a:endParaRPr lang="en-US" sz="2254" b="1" spc="-22" dirty="0">
                <a:solidFill>
                  <a:srgbClr val="001454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126982"/>
              <a:ext cx="7720923" cy="104789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57"/>
                </a:lnSpc>
                <a:spcBef>
                  <a:spcPct val="0"/>
                </a:spcBef>
              </a:pPr>
              <a:r>
                <a:rPr lang="ru-RU" sz="3200" b="1" dirty="0">
                  <a:solidFill>
                    <a:srgbClr val="001454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НЕАБСОЛЮТНЫЕ ПРАВА</a:t>
              </a:r>
              <a:endParaRPr lang="en-US" sz="3200" b="1" dirty="0">
                <a:solidFill>
                  <a:srgbClr val="001454"/>
                </a:solidFill>
                <a:latin typeface="HK Grotesk Bold"/>
                <a:ea typeface="HK Grotesk Bold"/>
                <a:cs typeface="HK Grotesk Bold"/>
                <a:sym typeface="HK Grotesk Bold"/>
              </a:endParaRPr>
            </a:p>
          </p:txBody>
        </p:sp>
      </p:grpSp>
      <p:pic>
        <p:nvPicPr>
          <p:cNvPr id="25" name="object 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010846" y="5883147"/>
            <a:ext cx="3352800" cy="3385243"/>
          </a:xfrm>
          <a:prstGeom prst="rect">
            <a:avLst/>
          </a:prstGeom>
        </p:spPr>
      </p:pic>
      <p:pic>
        <p:nvPicPr>
          <p:cNvPr id="26" name="object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515600" y="6328726"/>
            <a:ext cx="3963351" cy="2494084"/>
          </a:xfrm>
          <a:prstGeom prst="rect">
            <a:avLst/>
          </a:prstGeom>
        </p:spPr>
      </p:pic>
      <p:sp>
        <p:nvSpPr>
          <p:cNvPr id="27" name="TextBox 7"/>
          <p:cNvSpPr txBox="1"/>
          <p:nvPr/>
        </p:nvSpPr>
        <p:spPr>
          <a:xfrm>
            <a:off x="17068800" y="9268391"/>
            <a:ext cx="79022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4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  <p:extLst>
      <p:ext uri="{BB962C8B-B14F-4D97-AF65-F5344CB8AC3E}">
        <p14:creationId xmlns:p14="http://schemas.microsoft.com/office/powerpoint/2010/main" val="1029044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11" r="-111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147827" y="-285302"/>
            <a:ext cx="7992346" cy="1811598"/>
          </a:xfrm>
          <a:custGeom>
            <a:avLst/>
            <a:gdLst/>
            <a:ahLst/>
            <a:cxnLst/>
            <a:rect l="l" t="t" r="r" b="b"/>
            <a:pathLst>
              <a:path w="7992346" h="1811598">
                <a:moveTo>
                  <a:pt x="0" y="0"/>
                </a:moveTo>
                <a:lnTo>
                  <a:pt x="7992346" y="0"/>
                </a:lnTo>
                <a:lnTo>
                  <a:pt x="7992346" y="1811598"/>
                </a:lnTo>
                <a:lnTo>
                  <a:pt x="0" y="181159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100051" y="6114812"/>
            <a:ext cx="1566769" cy="2506830"/>
          </a:xfrm>
          <a:custGeom>
            <a:avLst/>
            <a:gdLst/>
            <a:ahLst/>
            <a:cxnLst/>
            <a:rect l="l" t="t" r="r" b="b"/>
            <a:pathLst>
              <a:path w="1566769" h="2506830">
                <a:moveTo>
                  <a:pt x="0" y="0"/>
                </a:moveTo>
                <a:lnTo>
                  <a:pt x="1566768" y="0"/>
                </a:lnTo>
                <a:lnTo>
                  <a:pt x="1566768" y="2506829"/>
                </a:lnTo>
                <a:lnTo>
                  <a:pt x="0" y="250682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5775880" y="3996711"/>
            <a:ext cx="1566769" cy="2506830"/>
          </a:xfrm>
          <a:custGeom>
            <a:avLst/>
            <a:gdLst/>
            <a:ahLst/>
            <a:cxnLst/>
            <a:rect l="l" t="t" r="r" b="b"/>
            <a:pathLst>
              <a:path w="1566769" h="2506830">
                <a:moveTo>
                  <a:pt x="0" y="0"/>
                </a:moveTo>
                <a:lnTo>
                  <a:pt x="1566769" y="0"/>
                </a:lnTo>
                <a:lnTo>
                  <a:pt x="1566769" y="2506830"/>
                </a:lnTo>
                <a:lnTo>
                  <a:pt x="0" y="250683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5436702" y="4438813"/>
            <a:ext cx="2245125" cy="8113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52"/>
              </a:lnSpc>
            </a:pPr>
            <a:r>
              <a:rPr lang="en-US" sz="2443" b="1" spc="95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2013</a:t>
            </a:r>
          </a:p>
          <a:p>
            <a:pPr algn="ctr">
              <a:lnSpc>
                <a:spcPts val="2052"/>
              </a:lnSpc>
            </a:pPr>
            <a:r>
              <a:rPr lang="en-US" sz="2443" b="1" spc="95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-</a:t>
            </a:r>
          </a:p>
          <a:p>
            <a:pPr marL="0" lvl="0" indent="0" algn="ctr">
              <a:lnSpc>
                <a:spcPts val="2052"/>
              </a:lnSpc>
            </a:pPr>
            <a:r>
              <a:rPr lang="en-US" sz="2443" b="1" spc="95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2014</a:t>
            </a:r>
          </a:p>
        </p:txBody>
      </p:sp>
      <p:sp>
        <p:nvSpPr>
          <p:cNvPr id="7" name="Freeform 7"/>
          <p:cNvSpPr/>
          <p:nvPr/>
        </p:nvSpPr>
        <p:spPr>
          <a:xfrm>
            <a:off x="13395657" y="1526296"/>
            <a:ext cx="1566769" cy="2506830"/>
          </a:xfrm>
          <a:custGeom>
            <a:avLst/>
            <a:gdLst/>
            <a:ahLst/>
            <a:cxnLst/>
            <a:rect l="l" t="t" r="r" b="b"/>
            <a:pathLst>
              <a:path w="1566769" h="2506830">
                <a:moveTo>
                  <a:pt x="0" y="0"/>
                </a:moveTo>
                <a:lnTo>
                  <a:pt x="1566769" y="0"/>
                </a:lnTo>
                <a:lnTo>
                  <a:pt x="1566769" y="2506830"/>
                </a:lnTo>
                <a:lnTo>
                  <a:pt x="0" y="250683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883435" y="4075372"/>
            <a:ext cx="12334993" cy="4738693"/>
          </a:xfrm>
          <a:custGeom>
            <a:avLst/>
            <a:gdLst/>
            <a:ahLst/>
            <a:cxnLst/>
            <a:rect l="l" t="t" r="r" b="b"/>
            <a:pathLst>
              <a:path w="12334993" h="4738693">
                <a:moveTo>
                  <a:pt x="0" y="0"/>
                </a:moveTo>
                <a:lnTo>
                  <a:pt x="12334992" y="0"/>
                </a:lnTo>
                <a:lnTo>
                  <a:pt x="12334992" y="4738693"/>
                </a:lnTo>
                <a:lnTo>
                  <a:pt x="0" y="473869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921204" y="3866620"/>
            <a:ext cx="1566769" cy="2506830"/>
          </a:xfrm>
          <a:custGeom>
            <a:avLst/>
            <a:gdLst/>
            <a:ahLst/>
            <a:cxnLst/>
            <a:rect l="l" t="t" r="r" b="b"/>
            <a:pathLst>
              <a:path w="1566769" h="2506830">
                <a:moveTo>
                  <a:pt x="0" y="0"/>
                </a:moveTo>
                <a:lnTo>
                  <a:pt x="1566769" y="0"/>
                </a:lnTo>
                <a:lnTo>
                  <a:pt x="1566769" y="2506830"/>
                </a:lnTo>
                <a:lnTo>
                  <a:pt x="0" y="250683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668715" y="8937890"/>
            <a:ext cx="7535973" cy="9015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83"/>
              </a:lnSpc>
            </a:pPr>
            <a:r>
              <a:rPr lang="en-US" sz="2714" b="1" spc="135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УЧРЕЖДЕНА ДОЛЖНОСТЬ ОМБУДСМЕНА 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6394875" y="563347"/>
            <a:ext cx="5318365" cy="764814"/>
            <a:chOff x="0" y="0"/>
            <a:chExt cx="7091153" cy="1019752"/>
          </a:xfrm>
        </p:grpSpPr>
        <p:sp>
          <p:nvSpPr>
            <p:cNvPr id="13" name="TextBox 13"/>
            <p:cNvSpPr txBox="1"/>
            <p:nvPr/>
          </p:nvSpPr>
          <p:spPr>
            <a:xfrm>
              <a:off x="0" y="-67707"/>
              <a:ext cx="7091153" cy="97345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5895"/>
                </a:lnSpc>
                <a:spcBef>
                  <a:spcPct val="0"/>
                </a:spcBef>
              </a:pPr>
              <a:r>
                <a:rPr lang="en-US" sz="4500" b="1" spc="135">
                  <a:solidFill>
                    <a:srgbClr val="FFFFFF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ИСТОРИЯ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924370"/>
              <a:ext cx="7091153" cy="9600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669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-1884552" y="6630297"/>
            <a:ext cx="7535973" cy="5685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439"/>
              </a:lnSpc>
              <a:spcBef>
                <a:spcPct val="0"/>
              </a:spcBef>
            </a:pPr>
            <a:r>
              <a:rPr lang="en-US" sz="3441" b="1" spc="134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2002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283621" y="7151188"/>
            <a:ext cx="6354447" cy="8348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5"/>
              </a:lnSpc>
            </a:pPr>
            <a:r>
              <a:rPr lang="en-US" sz="2714" b="1" spc="13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НПМ ПО МОДЕЛИ </a:t>
            </a:r>
            <a:endParaRPr lang="en-US" sz="2714" b="1" spc="135" dirty="0" smtClean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  <a:p>
            <a:pPr algn="l">
              <a:lnSpc>
                <a:spcPts val="3285"/>
              </a:lnSpc>
            </a:pPr>
            <a:r>
              <a:rPr lang="en-US" sz="2714" b="1" spc="135" dirty="0" smtClean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«</a:t>
            </a:r>
            <a:r>
              <a:rPr lang="en-US" sz="2714" b="1" spc="13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ОМБУДСМЕН+»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7394343" y="4368923"/>
            <a:ext cx="6603252" cy="552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326"/>
              </a:lnSpc>
              <a:spcBef>
                <a:spcPct val="0"/>
              </a:spcBef>
            </a:pPr>
            <a:r>
              <a:rPr lang="en-US" sz="3353" b="1" spc="13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2021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0958557" y="6736538"/>
            <a:ext cx="4874201" cy="1244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5"/>
              </a:lnSpc>
            </a:pPr>
            <a:r>
              <a:rPr lang="en-US" sz="2714" b="1" spc="13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ЗАКОН</a:t>
            </a:r>
          </a:p>
          <a:p>
            <a:pPr algn="l">
              <a:lnSpc>
                <a:spcPts val="3285"/>
              </a:lnSpc>
            </a:pPr>
            <a:r>
              <a:rPr lang="en-US" sz="2714" b="1" spc="13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 «ОБ УПОЛНОМОЧЕННОМ </a:t>
            </a:r>
          </a:p>
          <a:p>
            <a:pPr algn="l">
              <a:lnSpc>
                <a:spcPts val="3285"/>
              </a:lnSpc>
            </a:pPr>
            <a:r>
              <a:rPr lang="en-US" sz="2714" b="1" spc="13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ПО ПРАВАМ ЧЕЛОВЕКА»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3684487" y="1903109"/>
            <a:ext cx="989109" cy="601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14"/>
              </a:lnSpc>
              <a:spcBef>
                <a:spcPct val="0"/>
              </a:spcBef>
            </a:pPr>
            <a:r>
              <a:rPr lang="en-US" sz="3438" b="1" spc="34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2022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266052" y="4164501"/>
            <a:ext cx="4228284" cy="8347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85"/>
              </a:lnSpc>
            </a:pPr>
            <a:r>
              <a:rPr lang="en-US" sz="2714" b="1" spc="135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КОНСТИТУЦИОННЫЙ </a:t>
            </a:r>
          </a:p>
          <a:p>
            <a:pPr algn="l">
              <a:lnSpc>
                <a:spcPts val="3285"/>
              </a:lnSpc>
            </a:pPr>
            <a:r>
              <a:rPr lang="en-US" sz="2714" b="1" spc="135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ЗАКОН </a:t>
            </a:r>
          </a:p>
        </p:txBody>
      </p:sp>
      <p:sp>
        <p:nvSpPr>
          <p:cNvPr id="21" name="TextBox 7"/>
          <p:cNvSpPr txBox="1"/>
          <p:nvPr/>
        </p:nvSpPr>
        <p:spPr>
          <a:xfrm>
            <a:off x="17449800" y="9648977"/>
            <a:ext cx="40922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5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  <p:extLst>
      <p:ext uri="{BB962C8B-B14F-4D97-AF65-F5344CB8AC3E}">
        <p14:creationId xmlns:p14="http://schemas.microsoft.com/office/powerpoint/2010/main" val="524657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971800" y="-104869"/>
            <a:ext cx="12573000" cy="1748568"/>
          </a:xfrm>
          <a:custGeom>
            <a:avLst/>
            <a:gdLst/>
            <a:ahLst/>
            <a:cxnLst/>
            <a:rect l="l" t="t" r="r" b="b"/>
            <a:pathLst>
              <a:path w="7714270" h="1748568">
                <a:moveTo>
                  <a:pt x="0" y="0"/>
                </a:moveTo>
                <a:lnTo>
                  <a:pt x="7714270" y="0"/>
                </a:lnTo>
                <a:lnTo>
                  <a:pt x="7714270" y="1748568"/>
                </a:lnTo>
                <a:lnTo>
                  <a:pt x="0" y="174856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332455" y="4876606"/>
            <a:ext cx="1105945" cy="939072"/>
          </a:xfrm>
          <a:custGeom>
            <a:avLst/>
            <a:gdLst/>
            <a:ahLst/>
            <a:cxnLst/>
            <a:rect l="l" t="t" r="r" b="b"/>
            <a:pathLst>
              <a:path w="896814" h="939072">
                <a:moveTo>
                  <a:pt x="0" y="0"/>
                </a:moveTo>
                <a:lnTo>
                  <a:pt x="896814" y="0"/>
                </a:lnTo>
                <a:lnTo>
                  <a:pt x="896814" y="939072"/>
                </a:lnTo>
                <a:lnTo>
                  <a:pt x="0" y="9390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269295" y="2978217"/>
            <a:ext cx="1128357" cy="1155832"/>
          </a:xfrm>
          <a:custGeom>
            <a:avLst/>
            <a:gdLst/>
            <a:ahLst/>
            <a:cxnLst/>
            <a:rect l="l" t="t" r="r" b="b"/>
            <a:pathLst>
              <a:path w="866892" h="1022881">
                <a:moveTo>
                  <a:pt x="0" y="0"/>
                </a:moveTo>
                <a:lnTo>
                  <a:pt x="866892" y="0"/>
                </a:lnTo>
                <a:lnTo>
                  <a:pt x="866892" y="1022881"/>
                </a:lnTo>
                <a:lnTo>
                  <a:pt x="0" y="102288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332455" y="6603146"/>
            <a:ext cx="1378581" cy="1040500"/>
          </a:xfrm>
          <a:custGeom>
            <a:avLst/>
            <a:gdLst/>
            <a:ahLst/>
            <a:cxnLst/>
            <a:rect l="l" t="t" r="r" b="b"/>
            <a:pathLst>
              <a:path w="791590" h="765864">
                <a:moveTo>
                  <a:pt x="0" y="0"/>
                </a:moveTo>
                <a:lnTo>
                  <a:pt x="791590" y="0"/>
                </a:lnTo>
                <a:lnTo>
                  <a:pt x="791590" y="765863"/>
                </a:lnTo>
                <a:lnTo>
                  <a:pt x="0" y="76586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397652" y="3487108"/>
            <a:ext cx="6280565" cy="628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ru-RU" sz="3500" b="1" dirty="0">
                <a:solidFill>
                  <a:schemeClr val="tx2">
                    <a:lumMod val="50000"/>
                  </a:schemeClr>
                </a:solidFill>
                <a:latin typeface="Arimo Bold"/>
                <a:ea typeface="Arimo Bold"/>
                <a:cs typeface="Arimo Bold"/>
                <a:sym typeface="Arimo Bold"/>
              </a:rPr>
              <a:t>ВЫЯВЛЕНИЕ ПРОБЛЕМ</a:t>
            </a:r>
            <a:endParaRPr lang="en-US" sz="3500" b="1" dirty="0">
              <a:solidFill>
                <a:schemeClr val="tx2">
                  <a:lumMod val="50000"/>
                </a:schemeClr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2" name="Freeform 12"/>
          <p:cNvSpPr/>
          <p:nvPr/>
        </p:nvSpPr>
        <p:spPr>
          <a:xfrm>
            <a:off x="13106400" y="5162025"/>
            <a:ext cx="2819400" cy="2362200"/>
          </a:xfrm>
          <a:custGeom>
            <a:avLst/>
            <a:gdLst/>
            <a:ahLst/>
            <a:cxnLst/>
            <a:rect l="l" t="t" r="r" b="b"/>
            <a:pathLst>
              <a:path w="834591" h="834591">
                <a:moveTo>
                  <a:pt x="0" y="0"/>
                </a:moveTo>
                <a:lnTo>
                  <a:pt x="834591" y="0"/>
                </a:lnTo>
                <a:lnTo>
                  <a:pt x="834591" y="834592"/>
                </a:lnTo>
                <a:lnTo>
                  <a:pt x="0" y="8345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xmlns="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2438400" y="664640"/>
            <a:ext cx="13106399" cy="7181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ru-RU" sz="3999" b="1" spc="39" dirty="0">
                <a:solidFill>
                  <a:srgbClr val="FAFCFC"/>
                </a:solidFill>
                <a:latin typeface="Arimo Bold"/>
                <a:ea typeface="Arimo Bold"/>
                <a:cs typeface="Arimo Bold"/>
                <a:sym typeface="Arimo Bold"/>
              </a:rPr>
              <a:t>Рассмотрение жалоб и превенция пыток </a:t>
            </a:r>
            <a:endParaRPr lang="en-US" sz="3999" b="1" spc="39" dirty="0">
              <a:solidFill>
                <a:srgbClr val="FAFCFC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2763371" y="6828443"/>
            <a:ext cx="7848600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620"/>
              </a:lnSpc>
              <a:spcBef>
                <a:spcPct val="0"/>
              </a:spcBef>
            </a:pPr>
            <a:r>
              <a:rPr lang="ru-RU" sz="3500" b="1" dirty="0" smtClean="0">
                <a:solidFill>
                  <a:schemeClr val="tx2">
                    <a:lumMod val="75000"/>
                  </a:schemeClr>
                </a:solidFill>
                <a:latin typeface="Arimo Bold"/>
                <a:ea typeface="Arimo Bold"/>
                <a:cs typeface="Arimo Bold"/>
                <a:sym typeface="Arimo Bold"/>
              </a:rPr>
              <a:t>КОРРЕКЦИ</a:t>
            </a:r>
            <a:r>
              <a:rPr lang="ru-RU" sz="3500" b="1" dirty="0">
                <a:solidFill>
                  <a:schemeClr val="tx2">
                    <a:lumMod val="75000"/>
                  </a:schemeClr>
                </a:solidFill>
                <a:latin typeface="Arimo Bold"/>
                <a:ea typeface="Arimo Bold"/>
                <a:cs typeface="Arimo Bold"/>
                <a:sym typeface="Arimo Bold"/>
              </a:rPr>
              <a:t>Я</a:t>
            </a:r>
            <a:r>
              <a:rPr lang="ru-RU" sz="3300" b="1" dirty="0" smtClean="0">
                <a:solidFill>
                  <a:schemeClr val="tx2">
                    <a:lumMod val="75000"/>
                  </a:schemeClr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ru-RU" sz="3300" b="1" dirty="0">
                <a:solidFill>
                  <a:schemeClr val="tx2">
                    <a:lumMod val="75000"/>
                  </a:schemeClr>
                </a:solidFill>
                <a:latin typeface="Arimo Bold"/>
                <a:ea typeface="Arimo Bold"/>
                <a:cs typeface="Arimo Bold"/>
                <a:sym typeface="Arimo Bold"/>
              </a:rPr>
              <a:t>ЗАКОНОДАТЕЛЬСТВА</a:t>
            </a:r>
            <a:endParaRPr lang="en-US" sz="3300" b="1" dirty="0">
              <a:solidFill>
                <a:srgbClr val="001454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971293" y="3529277"/>
            <a:ext cx="7089614" cy="57708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  <a:spcBef>
                <a:spcPct val="0"/>
              </a:spcBef>
            </a:pPr>
            <a:r>
              <a:rPr lang="ru-RU" sz="3500" b="1" dirty="0">
                <a:solidFill>
                  <a:srgbClr val="001454"/>
                </a:solidFill>
                <a:latin typeface="Arimo Bold"/>
                <a:ea typeface="Arimo Bold"/>
                <a:cs typeface="Arimo Bold"/>
                <a:sym typeface="Arimo Bold"/>
              </a:rPr>
              <a:t>ПРЕВЕНЦИЯ ПЫТОК</a:t>
            </a:r>
            <a:endParaRPr lang="en-US" sz="3500" b="1" dirty="0">
              <a:solidFill>
                <a:srgbClr val="001454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31" name="TextBox 7"/>
          <p:cNvSpPr txBox="1"/>
          <p:nvPr/>
        </p:nvSpPr>
        <p:spPr>
          <a:xfrm>
            <a:off x="17449800" y="9648977"/>
            <a:ext cx="40922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6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sp>
        <p:nvSpPr>
          <p:cNvPr id="32" name="TextBox 10"/>
          <p:cNvSpPr txBox="1"/>
          <p:nvPr/>
        </p:nvSpPr>
        <p:spPr>
          <a:xfrm>
            <a:off x="2711035" y="5172379"/>
            <a:ext cx="7503458" cy="628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ru-RU" sz="3500" b="1" dirty="0">
                <a:solidFill>
                  <a:schemeClr val="tx2">
                    <a:lumMod val="50000"/>
                  </a:schemeClr>
                </a:solidFill>
                <a:latin typeface="Arimo Bold"/>
                <a:ea typeface="Arimo Bold"/>
                <a:cs typeface="Arimo Bold"/>
                <a:sym typeface="Arimo Bold"/>
              </a:rPr>
              <a:t>НАПРАВЛЕНИЕ РЕКОМЕНДАЦИЙ</a:t>
            </a:r>
            <a:endParaRPr lang="en-US" sz="3500" b="1" dirty="0">
              <a:solidFill>
                <a:schemeClr val="tx2">
                  <a:lumMod val="50000"/>
                </a:schemeClr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2964983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882773" y="-190409"/>
            <a:ext cx="10728577" cy="7159013"/>
          </a:xfrm>
          <a:custGeom>
            <a:avLst/>
            <a:gdLst/>
            <a:ahLst/>
            <a:cxnLst/>
            <a:rect l="l" t="t" r="r" b="b"/>
            <a:pathLst>
              <a:path w="10728577" h="7159013">
                <a:moveTo>
                  <a:pt x="0" y="0"/>
                </a:moveTo>
                <a:lnTo>
                  <a:pt x="10728577" y="0"/>
                </a:lnTo>
                <a:lnTo>
                  <a:pt x="10728577" y="7159013"/>
                </a:lnTo>
                <a:lnTo>
                  <a:pt x="0" y="715901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2000"/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9042504" y="0"/>
            <a:ext cx="9239396" cy="4533078"/>
          </a:xfrm>
          <a:custGeom>
            <a:avLst/>
            <a:gdLst/>
            <a:ahLst/>
            <a:cxnLst/>
            <a:rect l="l" t="t" r="r" b="b"/>
            <a:pathLst>
              <a:path w="9239396" h="4533078">
                <a:moveTo>
                  <a:pt x="0" y="0"/>
                </a:moveTo>
                <a:lnTo>
                  <a:pt x="9239396" y="0"/>
                </a:lnTo>
                <a:lnTo>
                  <a:pt x="9239396" y="4533078"/>
                </a:lnTo>
                <a:lnTo>
                  <a:pt x="0" y="45330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7000"/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7934333" y="4540063"/>
            <a:ext cx="10353667" cy="5924708"/>
          </a:xfrm>
          <a:custGeom>
            <a:avLst/>
            <a:gdLst/>
            <a:ahLst/>
            <a:cxnLst/>
            <a:rect l="l" t="t" r="r" b="b"/>
            <a:pathLst>
              <a:path w="10353667" h="5924708">
                <a:moveTo>
                  <a:pt x="0" y="0"/>
                </a:moveTo>
                <a:lnTo>
                  <a:pt x="10353668" y="0"/>
                </a:lnTo>
                <a:lnTo>
                  <a:pt x="10353668" y="5924707"/>
                </a:lnTo>
                <a:lnTo>
                  <a:pt x="0" y="592470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18000"/>
            </a:blip>
            <a:stretch>
              <a:fillRect l="-10388" r="-11687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742237" y="2247899"/>
            <a:ext cx="9398617" cy="5735311"/>
          </a:xfrm>
          <a:custGeom>
            <a:avLst/>
            <a:gdLst/>
            <a:ahLst/>
            <a:cxnLst/>
            <a:rect l="l" t="t" r="r" b="b"/>
            <a:pathLst>
              <a:path w="9439776" h="5286274">
                <a:moveTo>
                  <a:pt x="0" y="0"/>
                </a:moveTo>
                <a:lnTo>
                  <a:pt x="9439776" y="0"/>
                </a:lnTo>
                <a:lnTo>
                  <a:pt x="9439776" y="5286274"/>
                </a:lnTo>
                <a:lnTo>
                  <a:pt x="0" y="528627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-47253" y="6495650"/>
            <a:ext cx="8062724" cy="3955774"/>
          </a:xfrm>
          <a:custGeom>
            <a:avLst/>
            <a:gdLst/>
            <a:ahLst/>
            <a:cxnLst/>
            <a:rect l="l" t="t" r="r" b="b"/>
            <a:pathLst>
              <a:path w="8062724" h="3955774">
                <a:moveTo>
                  <a:pt x="0" y="0"/>
                </a:moveTo>
                <a:lnTo>
                  <a:pt x="8062724" y="0"/>
                </a:lnTo>
                <a:lnTo>
                  <a:pt x="8062724" y="3955774"/>
                </a:lnTo>
                <a:lnTo>
                  <a:pt x="0" y="39557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12000"/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747110" y="2784936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3566442" y="6633361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2860052" y="5656566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7"/>
                </a:lnTo>
                <a:lnTo>
                  <a:pt x="0" y="488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559893" y="5479579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9576938" y="4180926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10678199" y="3839863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9920052" y="3271196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566442" y="5929369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7"/>
                </a:lnTo>
                <a:lnTo>
                  <a:pt x="0" y="488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4359809" y="6238412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5923286" y="5783980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7"/>
                </a:lnTo>
                <a:lnTo>
                  <a:pt x="0" y="488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5742311" y="6100505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5221152" y="6173568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7"/>
                </a:lnTo>
                <a:lnTo>
                  <a:pt x="0" y="488397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3904514" y="2540737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3679384" y="4944073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7" name="Freeform 27"/>
          <p:cNvSpPr/>
          <p:nvPr/>
        </p:nvSpPr>
        <p:spPr>
          <a:xfrm>
            <a:off x="14585693" y="4247992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8" name="Freeform 28"/>
          <p:cNvSpPr/>
          <p:nvPr/>
        </p:nvSpPr>
        <p:spPr>
          <a:xfrm>
            <a:off x="14301699" y="3759594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9" name="Freeform 29"/>
          <p:cNvSpPr/>
          <p:nvPr/>
        </p:nvSpPr>
        <p:spPr>
          <a:xfrm>
            <a:off x="13792326" y="3144899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0" name="Freeform 30"/>
          <p:cNvSpPr/>
          <p:nvPr/>
        </p:nvSpPr>
        <p:spPr>
          <a:xfrm>
            <a:off x="15334094" y="3144899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6460102" y="4003793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5810344" y="3759594"/>
            <a:ext cx="225884" cy="488398"/>
          </a:xfrm>
          <a:custGeom>
            <a:avLst/>
            <a:gdLst/>
            <a:ahLst/>
            <a:cxnLst/>
            <a:rect l="l" t="t" r="r" b="b"/>
            <a:pathLst>
              <a:path w="225884" h="488398">
                <a:moveTo>
                  <a:pt x="0" y="0"/>
                </a:moveTo>
                <a:lnTo>
                  <a:pt x="225884" y="0"/>
                </a:lnTo>
                <a:lnTo>
                  <a:pt x="225884" y="488398"/>
                </a:lnTo>
                <a:lnTo>
                  <a:pt x="0" y="4883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6604541" y="945122"/>
            <a:ext cx="5814625" cy="991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72"/>
              </a:lnSpc>
            </a:pPr>
            <a:endParaRPr/>
          </a:p>
        </p:txBody>
      </p:sp>
      <p:sp>
        <p:nvSpPr>
          <p:cNvPr id="34" name="Freeform 34"/>
          <p:cNvSpPr/>
          <p:nvPr/>
        </p:nvSpPr>
        <p:spPr>
          <a:xfrm>
            <a:off x="2514600" y="-360030"/>
            <a:ext cx="13634570" cy="1866804"/>
          </a:xfrm>
          <a:custGeom>
            <a:avLst/>
            <a:gdLst/>
            <a:ahLst/>
            <a:cxnLst/>
            <a:rect l="l" t="t" r="r" b="b"/>
            <a:pathLst>
              <a:path w="8235899" h="1866804">
                <a:moveTo>
                  <a:pt x="0" y="0"/>
                </a:moveTo>
                <a:lnTo>
                  <a:pt x="8235899" y="0"/>
                </a:lnTo>
                <a:lnTo>
                  <a:pt x="8235899" y="1866804"/>
                </a:lnTo>
                <a:lnTo>
                  <a:pt x="0" y="186680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6" name="TextBox 36"/>
          <p:cNvSpPr txBox="1"/>
          <p:nvPr/>
        </p:nvSpPr>
        <p:spPr>
          <a:xfrm>
            <a:off x="1376860" y="3330361"/>
            <a:ext cx="7322395" cy="6283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00" b="1" spc="34" dirty="0" smtClean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ПОВЫШАЮТ </a:t>
            </a:r>
            <a:r>
              <a:rPr lang="ru-RU" sz="3400" b="1" spc="34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КАЧЕСТВО РАБОТЫ</a:t>
            </a:r>
            <a:endParaRPr lang="en-US" sz="3400" b="1" spc="34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39" name="TextBox 39"/>
          <p:cNvSpPr txBox="1"/>
          <p:nvPr/>
        </p:nvSpPr>
        <p:spPr>
          <a:xfrm>
            <a:off x="8153998" y="8040360"/>
            <a:ext cx="10488937" cy="14126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92"/>
              </a:lnSpc>
            </a:pPr>
            <a:r>
              <a:rPr lang="en-US" sz="4580" b="1" spc="4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ПРЕДСТАВИТЕЛИ</a:t>
            </a:r>
          </a:p>
          <a:p>
            <a:pPr algn="ctr">
              <a:lnSpc>
                <a:spcPts val="5864"/>
              </a:lnSpc>
            </a:pPr>
            <a:r>
              <a:rPr lang="en-US" sz="5380" b="1" spc="53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 ВО ВСЕХ РЕГИОНАХ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295780" y="6325654"/>
            <a:ext cx="1005919" cy="1795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  <a:spcBef>
                <a:spcPct val="0"/>
              </a:spcBef>
            </a:pPr>
            <a:r>
              <a:rPr lang="en-US" sz="999" b="1" spc="9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ТУРКЕСТАН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3507329" y="5491391"/>
            <a:ext cx="794370" cy="1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  <a:spcBef>
                <a:spcPct val="0"/>
              </a:spcBef>
            </a:pPr>
            <a:r>
              <a:rPr lang="en-US" sz="999" b="1" spc="9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ЖЕЗКАЗГАН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5764430" y="6541249"/>
            <a:ext cx="543595" cy="1651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"/>
              </a:lnSpc>
              <a:spcBef>
                <a:spcPct val="0"/>
              </a:spcBef>
            </a:pPr>
            <a:r>
              <a:rPr lang="en-US" sz="999" b="1" spc="9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КОНАЕВ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971800" y="672318"/>
            <a:ext cx="12838544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126"/>
              </a:lnSpc>
            </a:pPr>
            <a:r>
              <a:rPr lang="ru-RU" sz="3200" b="1" spc="26" dirty="0">
                <a:solidFill>
                  <a:srgbClr val="FDFEFE"/>
                </a:solidFill>
                <a:latin typeface="Arimo Bold"/>
                <a:ea typeface="Arimo Bold"/>
                <a:cs typeface="Arimo Bold"/>
                <a:sym typeface="Arimo Bold"/>
              </a:rPr>
              <a:t>РЕГИОНАЛЬНЫЕ ПРЕДСТАВИТЕЛЕЙ УПОЛНОМОЧЕННОГО </a:t>
            </a:r>
            <a:endParaRPr lang="en-US" sz="3200" b="1" spc="26" dirty="0">
              <a:solidFill>
                <a:srgbClr val="FDFEFE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46" name="TextBox 7"/>
          <p:cNvSpPr txBox="1"/>
          <p:nvPr/>
        </p:nvSpPr>
        <p:spPr>
          <a:xfrm>
            <a:off x="17373600" y="9510151"/>
            <a:ext cx="767254" cy="4488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7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sp>
        <p:nvSpPr>
          <p:cNvPr id="47" name="Rectangle 1"/>
          <p:cNvSpPr>
            <a:spLocks noChangeArrowheads="1"/>
          </p:cNvSpPr>
          <p:nvPr/>
        </p:nvSpPr>
        <p:spPr bwMode="auto">
          <a:xfrm>
            <a:off x="0" y="0"/>
            <a:ext cx="18288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8" name="Freeform 3"/>
          <p:cNvSpPr/>
          <p:nvPr/>
        </p:nvSpPr>
        <p:spPr>
          <a:xfrm>
            <a:off x="208430" y="2888452"/>
            <a:ext cx="1168430" cy="1253885"/>
          </a:xfrm>
          <a:custGeom>
            <a:avLst/>
            <a:gdLst/>
            <a:ahLst/>
            <a:cxnLst/>
            <a:rect l="l" t="t" r="r" b="b"/>
            <a:pathLst>
              <a:path w="1370037" h="1579294">
                <a:moveTo>
                  <a:pt x="0" y="0"/>
                </a:moveTo>
                <a:lnTo>
                  <a:pt x="1370037" y="0"/>
                </a:lnTo>
                <a:lnTo>
                  <a:pt x="1370037" y="1579293"/>
                </a:lnTo>
                <a:lnTo>
                  <a:pt x="0" y="157929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49" name="TextBox 36"/>
          <p:cNvSpPr txBox="1"/>
          <p:nvPr/>
        </p:nvSpPr>
        <p:spPr>
          <a:xfrm>
            <a:off x="1135899" y="5413209"/>
            <a:ext cx="6743774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00" b="1" spc="34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ВЫЯВЛЯЮТ НАРУШЕНИЯ</a:t>
            </a:r>
            <a:endParaRPr lang="en-US" sz="3400" b="1" spc="34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50" name="Freeform 10"/>
          <p:cNvSpPr/>
          <p:nvPr/>
        </p:nvSpPr>
        <p:spPr>
          <a:xfrm>
            <a:off x="211745" y="7003573"/>
            <a:ext cx="1337717" cy="1142076"/>
          </a:xfrm>
          <a:custGeom>
            <a:avLst/>
            <a:gdLst/>
            <a:ahLst/>
            <a:cxnLst/>
            <a:rect l="l" t="t" r="r" b="b"/>
            <a:pathLst>
              <a:path w="1337717" h="1142076">
                <a:moveTo>
                  <a:pt x="0" y="0"/>
                </a:moveTo>
                <a:lnTo>
                  <a:pt x="1337717" y="0"/>
                </a:lnTo>
                <a:lnTo>
                  <a:pt x="1337717" y="1142076"/>
                </a:lnTo>
                <a:lnTo>
                  <a:pt x="0" y="114207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51" name="Freeform 11"/>
          <p:cNvSpPr/>
          <p:nvPr/>
        </p:nvSpPr>
        <p:spPr>
          <a:xfrm>
            <a:off x="278766" y="4995292"/>
            <a:ext cx="1162394" cy="1159972"/>
          </a:xfrm>
          <a:custGeom>
            <a:avLst/>
            <a:gdLst/>
            <a:ahLst/>
            <a:cxnLst/>
            <a:rect l="l" t="t" r="r" b="b"/>
            <a:pathLst>
              <a:path w="1162394" h="1159972">
                <a:moveTo>
                  <a:pt x="0" y="0"/>
                </a:moveTo>
                <a:lnTo>
                  <a:pt x="1162394" y="0"/>
                </a:lnTo>
                <a:lnTo>
                  <a:pt x="1162394" y="1159972"/>
                </a:lnTo>
                <a:lnTo>
                  <a:pt x="0" y="1159972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a:blipFill>
        </p:spPr>
      </p:sp>
      <p:sp>
        <p:nvSpPr>
          <p:cNvPr id="54" name="TextBox 36"/>
          <p:cNvSpPr txBox="1"/>
          <p:nvPr/>
        </p:nvSpPr>
        <p:spPr>
          <a:xfrm>
            <a:off x="1190559" y="7486852"/>
            <a:ext cx="6743774" cy="5734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ru-RU" sz="3400" b="1" spc="34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ВНОСЯТ РЕКОМЕНДАЦИИ</a:t>
            </a:r>
            <a:endParaRPr lang="en-US" sz="3400" b="1" spc="34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8838132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3464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927272" y="-108181"/>
            <a:ext cx="10433456" cy="2158345"/>
          </a:xfrm>
          <a:custGeom>
            <a:avLst/>
            <a:gdLst/>
            <a:ahLst/>
            <a:cxnLst/>
            <a:rect l="l" t="t" r="r" b="b"/>
            <a:pathLst>
              <a:path w="9522112" h="2158345">
                <a:moveTo>
                  <a:pt x="0" y="0"/>
                </a:moveTo>
                <a:lnTo>
                  <a:pt x="9522112" y="0"/>
                </a:lnTo>
                <a:lnTo>
                  <a:pt x="9522112" y="2158345"/>
                </a:lnTo>
                <a:lnTo>
                  <a:pt x="0" y="215834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656537" y="6680395"/>
            <a:ext cx="1409098" cy="1386200"/>
          </a:xfrm>
          <a:custGeom>
            <a:avLst/>
            <a:gdLst/>
            <a:ahLst/>
            <a:cxnLst/>
            <a:rect l="l" t="t" r="r" b="b"/>
            <a:pathLst>
              <a:path w="1409098" h="1386200">
                <a:moveTo>
                  <a:pt x="0" y="0"/>
                </a:moveTo>
                <a:lnTo>
                  <a:pt x="1409098" y="0"/>
                </a:lnTo>
                <a:lnTo>
                  <a:pt x="1409098" y="1386200"/>
                </a:lnTo>
                <a:lnTo>
                  <a:pt x="0" y="13862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56537" y="4111892"/>
            <a:ext cx="1481624" cy="1468660"/>
          </a:xfrm>
          <a:custGeom>
            <a:avLst/>
            <a:gdLst/>
            <a:ahLst/>
            <a:cxnLst/>
            <a:rect l="l" t="t" r="r" b="b"/>
            <a:pathLst>
              <a:path w="1481624" h="1468660">
                <a:moveTo>
                  <a:pt x="0" y="0"/>
                </a:moveTo>
                <a:lnTo>
                  <a:pt x="1481624" y="0"/>
                </a:lnTo>
                <a:lnTo>
                  <a:pt x="1481624" y="1468660"/>
                </a:lnTo>
                <a:lnTo>
                  <a:pt x="0" y="146866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4343400" y="948328"/>
            <a:ext cx="10310322" cy="5625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39"/>
              </a:lnSpc>
              <a:spcBef>
                <a:spcPct val="0"/>
              </a:spcBef>
            </a:pPr>
            <a:r>
              <a:rPr lang="ru-RU" sz="3460" b="1" spc="-72" dirty="0">
                <a:solidFill>
                  <a:srgbClr val="FAFCFC"/>
                </a:solidFill>
                <a:latin typeface="Arimo Bold"/>
                <a:ea typeface="Arimo Bold"/>
                <a:cs typeface="Arimo Bold"/>
                <a:sym typeface="Arimo Bold"/>
              </a:rPr>
              <a:t>ПРАВОВОЕ ПРОСВЕЩЕНИЕ </a:t>
            </a:r>
            <a:r>
              <a:rPr lang="en-US" sz="3457" b="1" spc="-72" dirty="0">
                <a:solidFill>
                  <a:srgbClr val="FAFCFC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656537" y="2612072"/>
            <a:ext cx="8021278" cy="6890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spc="-39" dirty="0">
                <a:solidFill>
                  <a:srgbClr val="001454"/>
                </a:solidFill>
                <a:latin typeface="Arimo Bold"/>
                <a:ea typeface="Arimo Bold"/>
                <a:cs typeface="Arimo Bold"/>
                <a:sym typeface="Arimo Bold"/>
              </a:rPr>
              <a:t>ВЕДЕТСЯ</a:t>
            </a:r>
            <a:r>
              <a:rPr lang="en-US" sz="3999" b="1" spc="-39" dirty="0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  <a:r>
              <a:rPr lang="en-US" sz="3999" b="1" spc="-39" dirty="0">
                <a:solidFill>
                  <a:srgbClr val="E7191F"/>
                </a:solidFill>
                <a:latin typeface="Arimo Bold"/>
                <a:ea typeface="Arimo Bold"/>
                <a:cs typeface="Arimo Bold"/>
                <a:sym typeface="Arimo Bold"/>
              </a:rPr>
              <a:t>СИСТЕМНАЯ РАБОТА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3429000" y="4726160"/>
            <a:ext cx="9611474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ru-RU" sz="3600" b="1" spc="-30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ФОРМИРОВАНИЕ ПРАВОВОЙ КУЛЬТУРЫ</a:t>
            </a:r>
            <a:r>
              <a:rPr lang="en-US" sz="3600" b="1" spc="-30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3352800" y="7119491"/>
            <a:ext cx="10789602" cy="5386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ru-RU" sz="3600" b="1" spc="-30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ЮРИДИЧЕСКАЯ ГРАМОТНОСТЬ НАСЕЛЕНИЯ</a:t>
            </a:r>
            <a:endParaRPr lang="en-US" sz="3600" b="1" spc="-30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1" name="TextBox 7"/>
          <p:cNvSpPr txBox="1"/>
          <p:nvPr/>
        </p:nvSpPr>
        <p:spPr>
          <a:xfrm>
            <a:off x="17449800" y="9648977"/>
            <a:ext cx="40922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8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  <p:extLst>
      <p:ext uri="{BB962C8B-B14F-4D97-AF65-F5344CB8AC3E}">
        <p14:creationId xmlns:p14="http://schemas.microsoft.com/office/powerpoint/2010/main" val="3684793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-858582">
            <a:off x="-5429372" y="-1152827"/>
            <a:ext cx="17437593" cy="14290665"/>
            <a:chOff x="0" y="0"/>
            <a:chExt cx="812800" cy="66611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666116"/>
            </a:xfrm>
            <a:custGeom>
              <a:avLst/>
              <a:gdLst/>
              <a:ahLst/>
              <a:cxnLst/>
              <a:rect l="l" t="t" r="r" b="b"/>
              <a:pathLst>
                <a:path w="812800" h="666116">
                  <a:moveTo>
                    <a:pt x="609600" y="0"/>
                  </a:moveTo>
                  <a:lnTo>
                    <a:pt x="0" y="0"/>
                  </a:lnTo>
                  <a:lnTo>
                    <a:pt x="203200" y="666116"/>
                  </a:lnTo>
                  <a:lnTo>
                    <a:pt x="812800" y="666116"/>
                  </a:lnTo>
                  <a:lnTo>
                    <a:pt x="609600" y="0"/>
                  </a:lnTo>
                  <a:close/>
                </a:path>
              </a:pathLst>
            </a:custGeom>
            <a:blipFill>
              <a:blip r:embed="rId2">
                <a:alphaModFix amt="21999"/>
              </a:blip>
              <a:stretch>
                <a:fillRect l="-11388" r="-11388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4542327" y="-176265"/>
            <a:ext cx="9203345" cy="2086092"/>
          </a:xfrm>
          <a:custGeom>
            <a:avLst/>
            <a:gdLst/>
            <a:ahLst/>
            <a:cxnLst/>
            <a:rect l="l" t="t" r="r" b="b"/>
            <a:pathLst>
              <a:path w="9203345" h="2086092">
                <a:moveTo>
                  <a:pt x="0" y="0"/>
                </a:moveTo>
                <a:lnTo>
                  <a:pt x="9203346" y="0"/>
                </a:lnTo>
                <a:lnTo>
                  <a:pt x="9203346" y="2086091"/>
                </a:lnTo>
                <a:lnTo>
                  <a:pt x="0" y="208609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046706" y="828680"/>
            <a:ext cx="8457066" cy="582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  <a:spcBef>
                <a:spcPct val="0"/>
              </a:spcBef>
            </a:pPr>
            <a:r>
              <a:rPr lang="en-US" sz="3257" b="1" spc="-68">
                <a:solidFill>
                  <a:srgbClr val="FCFDFD"/>
                </a:solidFill>
                <a:latin typeface="Arimo Bold"/>
                <a:ea typeface="Arimo Bold"/>
                <a:cs typeface="Arimo Bold"/>
                <a:sym typeface="Arimo Bold"/>
              </a:rPr>
              <a:t>ИССЛЕДОВАТЕЛЬСКАЯ ДЕЯТЕЛЬНОСТЬ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793248" y="2104469"/>
            <a:ext cx="6439576" cy="2433195"/>
            <a:chOff x="0" y="24279"/>
            <a:chExt cx="8586101" cy="3244259"/>
          </a:xfrm>
        </p:grpSpPr>
        <p:sp>
          <p:nvSpPr>
            <p:cNvPr id="10" name="TextBox 10"/>
            <p:cNvSpPr txBox="1"/>
            <p:nvPr/>
          </p:nvSpPr>
          <p:spPr>
            <a:xfrm>
              <a:off x="0" y="1627064"/>
              <a:ext cx="8586101" cy="16414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156"/>
                </a:lnSpc>
              </a:pPr>
              <a:r>
                <a:rPr lang="ru-RU" sz="2254" b="1" spc="-22" dirty="0">
                  <a:solidFill>
                    <a:srgbClr val="001454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ЕЖЕГОДНО ПРЕДСТАВЛЯЕМ ГЛАВЕ ГОСУДАРСТВА ДОКЛАД О ПРАВОЗАЩИТНОЙ ДЕЯТЕЛЬНОСТИ</a:t>
              </a:r>
              <a:endParaRPr lang="en-US" sz="2254" b="1" spc="-22" dirty="0">
                <a:solidFill>
                  <a:srgbClr val="001454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24279"/>
              <a:ext cx="8109729" cy="1210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57"/>
                </a:lnSpc>
                <a:spcBef>
                  <a:spcPct val="0"/>
                </a:spcBef>
              </a:pPr>
              <a:r>
                <a:rPr lang="en-US" sz="6066" b="1">
                  <a:solidFill>
                    <a:srgbClr val="001454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01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866964" y="3306558"/>
            <a:ext cx="5799627" cy="2022827"/>
            <a:chOff x="0" y="97644"/>
            <a:chExt cx="7732837" cy="2697102"/>
          </a:xfrm>
        </p:grpSpPr>
        <p:sp>
          <p:nvSpPr>
            <p:cNvPr id="13" name="TextBox 13"/>
            <p:cNvSpPr txBox="1"/>
            <p:nvPr/>
          </p:nvSpPr>
          <p:spPr>
            <a:xfrm>
              <a:off x="0" y="1700429"/>
              <a:ext cx="7732837" cy="10943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3156"/>
                </a:lnSpc>
                <a:spcBef>
                  <a:spcPct val="0"/>
                </a:spcBef>
              </a:pPr>
              <a:r>
                <a:rPr lang="ru-RU" sz="2254" b="1" spc="-22" dirty="0">
                  <a:solidFill>
                    <a:srgbClr val="001454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ГОТОВИМ СПЕЦДОКЛАДЫ ПО СИСТЕМНОЙ ПРОБЛЕМАТИКЕ</a:t>
              </a:r>
              <a:endParaRPr lang="en-US" sz="2254" b="1" spc="-22" dirty="0">
                <a:solidFill>
                  <a:srgbClr val="001454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97644"/>
              <a:ext cx="7732837" cy="1210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57"/>
                </a:lnSpc>
                <a:spcBef>
                  <a:spcPct val="0"/>
                </a:spcBef>
              </a:pPr>
              <a:r>
                <a:rPr lang="en-US" sz="6066" b="1" dirty="0">
                  <a:solidFill>
                    <a:srgbClr val="001454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02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4430143" y="5826246"/>
            <a:ext cx="6734991" cy="1575653"/>
            <a:chOff x="0" y="24279"/>
            <a:chExt cx="8979989" cy="2100869"/>
          </a:xfrm>
        </p:grpSpPr>
        <p:sp>
          <p:nvSpPr>
            <p:cNvPr id="16" name="TextBox 16"/>
            <p:cNvSpPr txBox="1"/>
            <p:nvPr/>
          </p:nvSpPr>
          <p:spPr>
            <a:xfrm>
              <a:off x="0" y="1627063"/>
              <a:ext cx="8979989" cy="498085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156"/>
                </a:lnSpc>
                <a:spcBef>
                  <a:spcPct val="0"/>
                </a:spcBef>
              </a:pPr>
              <a:r>
                <a:rPr lang="ru-RU" sz="2254" b="1" spc="-22" dirty="0">
                  <a:solidFill>
                    <a:srgbClr val="001454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ПРОВОДИМ ИССЛЕДОВАНИЯ</a:t>
              </a:r>
              <a:endParaRPr lang="en-US" sz="2254" b="1" spc="-22" dirty="0">
                <a:solidFill>
                  <a:srgbClr val="001454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24279"/>
              <a:ext cx="8261157" cy="1210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57"/>
                </a:lnSpc>
                <a:spcBef>
                  <a:spcPct val="0"/>
                </a:spcBef>
              </a:pPr>
              <a:r>
                <a:rPr lang="en-US" sz="6066" b="1" dirty="0">
                  <a:solidFill>
                    <a:srgbClr val="001454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03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1468608" y="6653291"/>
            <a:ext cx="6390418" cy="2433195"/>
            <a:chOff x="0" y="24279"/>
            <a:chExt cx="8520558" cy="3244259"/>
          </a:xfrm>
        </p:grpSpPr>
        <p:sp>
          <p:nvSpPr>
            <p:cNvPr id="19" name="TextBox 19"/>
            <p:cNvSpPr txBox="1"/>
            <p:nvPr/>
          </p:nvSpPr>
          <p:spPr>
            <a:xfrm>
              <a:off x="0" y="1627064"/>
              <a:ext cx="8520558" cy="1641474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3156"/>
                </a:lnSpc>
              </a:pPr>
              <a:r>
                <a:rPr lang="ru-RU" sz="2254" b="1" spc="-22" dirty="0">
                  <a:solidFill>
                    <a:srgbClr val="001454"/>
                  </a:solidFill>
                  <a:latin typeface="Arimo Bold"/>
                  <a:ea typeface="Arimo Bold"/>
                  <a:cs typeface="Arimo Bold"/>
                  <a:sym typeface="Arimo Bold"/>
                </a:rPr>
                <a:t>РАЗРАБАТЫВАЕМ РЕКОМЕНДАЦИИ И ПРЕДЛОЖЕНИЯ </a:t>
              </a:r>
              <a:r>
                <a:rPr lang="ru-RU" sz="2254" b="1" spc="-22" dirty="0" smtClean="0">
                  <a:solidFill>
                    <a:srgbClr val="001454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ПО СОВЕРШЕНСТВОВАНИЮ </a:t>
              </a:r>
              <a:r>
                <a:rPr lang="ru-RU" sz="2254" b="1" spc="-22" dirty="0">
                  <a:solidFill>
                    <a:srgbClr val="001454"/>
                  </a:solidFill>
                  <a:latin typeface="Arimo Bold"/>
                  <a:ea typeface="Arimo Bold"/>
                  <a:cs typeface="Arimo Bold"/>
                  <a:sym typeface="Arimo Bold"/>
                </a:rPr>
                <a:t>ЗАКОНОДАТЕЛЬСТВА</a:t>
              </a:r>
              <a:endParaRPr lang="en-US" sz="2254" b="1" spc="-22" dirty="0">
                <a:solidFill>
                  <a:srgbClr val="001454"/>
                </a:solidFill>
                <a:latin typeface="Arimo Bold"/>
                <a:ea typeface="Arimo Bold"/>
                <a:cs typeface="Arimo Bold"/>
                <a:sym typeface="Arimo Bold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24279"/>
              <a:ext cx="7720923" cy="121087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7157"/>
                </a:lnSpc>
                <a:spcBef>
                  <a:spcPct val="0"/>
                </a:spcBef>
              </a:pPr>
              <a:r>
                <a:rPr lang="en-US" sz="6066" b="1">
                  <a:solidFill>
                    <a:srgbClr val="001454"/>
                  </a:solidFill>
                  <a:latin typeface="HK Grotesk Bold"/>
                  <a:ea typeface="HK Grotesk Bold"/>
                  <a:cs typeface="HK Grotesk Bold"/>
                  <a:sym typeface="HK Grotesk Bold"/>
                </a:rPr>
                <a:t>04</a:t>
              </a:r>
            </a:p>
          </p:txBody>
        </p:sp>
      </p:grpSp>
      <p:sp>
        <p:nvSpPr>
          <p:cNvPr id="21" name="AutoShape 21"/>
          <p:cNvSpPr/>
          <p:nvPr/>
        </p:nvSpPr>
        <p:spPr>
          <a:xfrm>
            <a:off x="1793248" y="3097670"/>
            <a:ext cx="1298170" cy="0"/>
          </a:xfrm>
          <a:prstGeom prst="line">
            <a:avLst/>
          </a:prstGeom>
          <a:ln w="57150" cap="flat">
            <a:solidFill>
              <a:srgbClr val="E7191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2" name="AutoShape 22"/>
          <p:cNvSpPr/>
          <p:nvPr/>
        </p:nvSpPr>
        <p:spPr>
          <a:xfrm>
            <a:off x="4430143" y="6782117"/>
            <a:ext cx="1298170" cy="0"/>
          </a:xfrm>
          <a:prstGeom prst="line">
            <a:avLst/>
          </a:prstGeom>
          <a:ln w="57150" cap="flat">
            <a:solidFill>
              <a:srgbClr val="E7191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3" name="AutoShape 23"/>
          <p:cNvSpPr/>
          <p:nvPr/>
        </p:nvSpPr>
        <p:spPr>
          <a:xfrm>
            <a:off x="9866964" y="4209137"/>
            <a:ext cx="1298170" cy="0"/>
          </a:xfrm>
          <a:prstGeom prst="line">
            <a:avLst/>
          </a:prstGeom>
          <a:ln w="57150" cap="flat">
            <a:solidFill>
              <a:srgbClr val="E7191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AutoShape 24"/>
          <p:cNvSpPr/>
          <p:nvPr/>
        </p:nvSpPr>
        <p:spPr>
          <a:xfrm>
            <a:off x="11468608" y="7629525"/>
            <a:ext cx="1298170" cy="0"/>
          </a:xfrm>
          <a:prstGeom prst="line">
            <a:avLst/>
          </a:prstGeom>
          <a:ln w="57150" cap="flat">
            <a:solidFill>
              <a:srgbClr val="E7191F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5" name="TextBox 7"/>
          <p:cNvSpPr txBox="1"/>
          <p:nvPr/>
        </p:nvSpPr>
        <p:spPr>
          <a:xfrm>
            <a:off x="17449800" y="9648977"/>
            <a:ext cx="40922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9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  <p:extLst>
      <p:ext uri="{BB962C8B-B14F-4D97-AF65-F5344CB8AC3E}">
        <p14:creationId xmlns:p14="http://schemas.microsoft.com/office/powerpoint/2010/main" val="1288460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001083" y="-248760"/>
            <a:ext cx="21003235" cy="11789816"/>
          </a:xfrm>
          <a:custGeom>
            <a:avLst/>
            <a:gdLst/>
            <a:ahLst/>
            <a:cxnLst/>
            <a:rect l="l" t="t" r="r" b="b"/>
            <a:pathLst>
              <a:path w="21003235" h="11789816">
                <a:moveTo>
                  <a:pt x="0" y="0"/>
                </a:moveTo>
                <a:lnTo>
                  <a:pt x="21003235" y="0"/>
                </a:lnTo>
                <a:lnTo>
                  <a:pt x="21003235" y="11789816"/>
                </a:lnTo>
                <a:lnTo>
                  <a:pt x="0" y="117898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999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809861">
            <a:off x="2735520" y="2685002"/>
            <a:ext cx="3421395" cy="2297894"/>
          </a:xfrm>
          <a:custGeom>
            <a:avLst/>
            <a:gdLst/>
            <a:ahLst/>
            <a:cxnLst/>
            <a:rect l="l" t="t" r="r" b="b"/>
            <a:pathLst>
              <a:path w="3683071" h="2153062">
                <a:moveTo>
                  <a:pt x="0" y="0"/>
                </a:moveTo>
                <a:lnTo>
                  <a:pt x="3683071" y="0"/>
                </a:lnTo>
                <a:lnTo>
                  <a:pt x="3683071" y="2153062"/>
                </a:lnTo>
                <a:lnTo>
                  <a:pt x="0" y="21530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2057850" y="5152825"/>
            <a:ext cx="455609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46"/>
              </a:lnSpc>
            </a:pPr>
            <a:r>
              <a:rPr lang="ru-RU" sz="3275" b="1" spc="-5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ЭКСПЕРТНЫЙ СОВЕТ</a:t>
            </a:r>
            <a:endParaRPr lang="en-US" sz="3275" b="1" spc="-55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6113146" y="7350762"/>
            <a:ext cx="2387389" cy="13992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709"/>
              </a:lnSpc>
            </a:pPr>
            <a:endParaRPr lang="en-US" sz="8924" b="1" spc="-151" dirty="0">
              <a:solidFill>
                <a:srgbClr val="001454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20" name="Freeform 20"/>
          <p:cNvSpPr/>
          <p:nvPr/>
        </p:nvSpPr>
        <p:spPr>
          <a:xfrm>
            <a:off x="3048000" y="-248760"/>
            <a:ext cx="11810999" cy="2026596"/>
          </a:xfrm>
          <a:custGeom>
            <a:avLst/>
            <a:gdLst/>
            <a:ahLst/>
            <a:cxnLst/>
            <a:rect l="l" t="t" r="r" b="b"/>
            <a:pathLst>
              <a:path w="8940866" h="2026596">
                <a:moveTo>
                  <a:pt x="0" y="0"/>
                </a:moveTo>
                <a:lnTo>
                  <a:pt x="8940866" y="0"/>
                </a:lnTo>
                <a:lnTo>
                  <a:pt x="8940866" y="2026596"/>
                </a:lnTo>
                <a:lnTo>
                  <a:pt x="0" y="202659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3276600" y="712903"/>
            <a:ext cx="11277599" cy="5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  <a:spcBef>
                <a:spcPct val="0"/>
              </a:spcBef>
            </a:pPr>
            <a:r>
              <a:rPr lang="ru-RU" sz="3257" b="1" spc="-68" dirty="0">
                <a:solidFill>
                  <a:srgbClr val="FCFDFD"/>
                </a:solidFill>
                <a:latin typeface="Arimo Bold"/>
                <a:ea typeface="Arimo Bold"/>
                <a:cs typeface="Arimo Bold"/>
                <a:sym typeface="Arimo Bold"/>
              </a:rPr>
              <a:t>ВЗАИМОДЕЙСТВИЕ С ОБЩЕСТВЕННОСТЬЮ</a:t>
            </a:r>
            <a:endParaRPr lang="en-US" sz="3257" b="1" spc="-68" dirty="0">
              <a:solidFill>
                <a:srgbClr val="FCFDFD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22" name="TextBox 7"/>
          <p:cNvSpPr txBox="1"/>
          <p:nvPr/>
        </p:nvSpPr>
        <p:spPr>
          <a:xfrm>
            <a:off x="17449800" y="9639300"/>
            <a:ext cx="40922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1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0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sp>
        <p:nvSpPr>
          <p:cNvPr id="23" name="Freeform 4"/>
          <p:cNvSpPr/>
          <p:nvPr/>
        </p:nvSpPr>
        <p:spPr>
          <a:xfrm>
            <a:off x="3016624" y="6684304"/>
            <a:ext cx="1944548" cy="1752600"/>
          </a:xfrm>
          <a:custGeom>
            <a:avLst/>
            <a:gdLst/>
            <a:ahLst/>
            <a:cxnLst/>
            <a:rect l="l" t="t" r="r" b="b"/>
            <a:pathLst>
              <a:path w="1386720" h="963140">
                <a:moveTo>
                  <a:pt x="0" y="0"/>
                </a:moveTo>
                <a:lnTo>
                  <a:pt x="1386721" y="0"/>
                </a:lnTo>
                <a:lnTo>
                  <a:pt x="1386721" y="963141"/>
                </a:lnTo>
                <a:lnTo>
                  <a:pt x="0" y="9631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3"/>
          <p:cNvSpPr/>
          <p:nvPr/>
        </p:nvSpPr>
        <p:spPr>
          <a:xfrm>
            <a:off x="10175678" y="2884805"/>
            <a:ext cx="2006452" cy="1679494"/>
          </a:xfrm>
          <a:custGeom>
            <a:avLst/>
            <a:gdLst/>
            <a:ahLst/>
            <a:cxnLst/>
            <a:rect l="l" t="t" r="r" b="b"/>
            <a:pathLst>
              <a:path w="1266595" h="1266595">
                <a:moveTo>
                  <a:pt x="0" y="0"/>
                </a:moveTo>
                <a:lnTo>
                  <a:pt x="1266595" y="0"/>
                </a:lnTo>
                <a:lnTo>
                  <a:pt x="1266595" y="1266596"/>
                </a:lnTo>
                <a:lnTo>
                  <a:pt x="0" y="126659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1"/>
          <p:cNvSpPr/>
          <p:nvPr/>
        </p:nvSpPr>
        <p:spPr>
          <a:xfrm>
            <a:off x="10363200" y="6684304"/>
            <a:ext cx="2057400" cy="1588590"/>
          </a:xfrm>
          <a:custGeom>
            <a:avLst/>
            <a:gdLst/>
            <a:ahLst/>
            <a:cxnLst/>
            <a:rect l="l" t="t" r="r" b="b"/>
            <a:pathLst>
              <a:path w="992877" h="724800">
                <a:moveTo>
                  <a:pt x="0" y="0"/>
                </a:moveTo>
                <a:lnTo>
                  <a:pt x="992877" y="0"/>
                </a:lnTo>
                <a:lnTo>
                  <a:pt x="992877" y="724800"/>
                </a:lnTo>
                <a:lnTo>
                  <a:pt x="0" y="72480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307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  <a:ln>
            <a:solidFill>
              <a:schemeClr val="tx2">
                <a:lumMod val="75000"/>
              </a:schemeClr>
            </a:solidFill>
          </a:ln>
        </p:spPr>
      </p:sp>
      <p:sp>
        <p:nvSpPr>
          <p:cNvPr id="27" name="TextBox 11"/>
          <p:cNvSpPr txBox="1"/>
          <p:nvPr/>
        </p:nvSpPr>
        <p:spPr>
          <a:xfrm>
            <a:off x="1600200" y="8932685"/>
            <a:ext cx="6324599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46"/>
              </a:lnSpc>
            </a:pPr>
            <a:r>
              <a:rPr lang="ru-RU" sz="3275" b="1" spc="-5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КООРДИНАЦИОННЫЙ СОВЕТ</a:t>
            </a:r>
            <a:endParaRPr lang="en-US" sz="3275" b="1" spc="-55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28" name="TextBox 11"/>
          <p:cNvSpPr txBox="1"/>
          <p:nvPr/>
        </p:nvSpPr>
        <p:spPr>
          <a:xfrm>
            <a:off x="9904083" y="8932684"/>
            <a:ext cx="4556093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46"/>
              </a:lnSpc>
            </a:pPr>
            <a:r>
              <a:rPr lang="ru-RU" sz="3275" b="1" spc="-5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УЧЕНАЯ КОМИССИЯ</a:t>
            </a:r>
            <a:endParaRPr lang="en-US" sz="3275" b="1" spc="-55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  <p:sp>
        <p:nvSpPr>
          <p:cNvPr id="29" name="TextBox 11"/>
          <p:cNvSpPr txBox="1"/>
          <p:nvPr/>
        </p:nvSpPr>
        <p:spPr>
          <a:xfrm>
            <a:off x="9998106" y="5108456"/>
            <a:ext cx="5699094" cy="3847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46"/>
              </a:lnSpc>
            </a:pPr>
            <a:r>
              <a:rPr lang="ru-RU" sz="3275" b="1" spc="-55" dirty="0">
                <a:solidFill>
                  <a:srgbClr val="011453"/>
                </a:solidFill>
                <a:latin typeface="Arimo Bold"/>
                <a:ea typeface="Arimo Bold"/>
                <a:cs typeface="Arimo Bold"/>
                <a:sym typeface="Arimo Bold"/>
              </a:rPr>
              <a:t>МОЛОДЕЖНАЯ КОМИССИЯ</a:t>
            </a:r>
            <a:endParaRPr lang="en-US" sz="3275" b="1" spc="-55" dirty="0">
              <a:solidFill>
                <a:srgbClr val="011453"/>
              </a:solidFill>
              <a:latin typeface="Arimo Bold"/>
              <a:ea typeface="Arimo Bold"/>
              <a:cs typeface="Arimo Bold"/>
              <a:sym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19639798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0916" y="114300"/>
            <a:ext cx="18501315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22" b="-9222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751395" y="-296064"/>
            <a:ext cx="8785210" cy="1991314"/>
          </a:xfrm>
          <a:custGeom>
            <a:avLst/>
            <a:gdLst/>
            <a:ahLst/>
            <a:cxnLst/>
            <a:rect l="l" t="t" r="r" b="b"/>
            <a:pathLst>
              <a:path w="8785210" h="1991314">
                <a:moveTo>
                  <a:pt x="0" y="0"/>
                </a:moveTo>
                <a:lnTo>
                  <a:pt x="8785210" y="0"/>
                </a:lnTo>
                <a:lnTo>
                  <a:pt x="8785210" y="1991314"/>
                </a:lnTo>
                <a:lnTo>
                  <a:pt x="0" y="19913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391094" y="416613"/>
            <a:ext cx="3272987" cy="2332466"/>
          </a:xfrm>
          <a:custGeom>
            <a:avLst/>
            <a:gdLst/>
            <a:ahLst/>
            <a:cxnLst/>
            <a:rect l="l" t="t" r="r" b="b"/>
            <a:pathLst>
              <a:path w="3272987" h="2332466">
                <a:moveTo>
                  <a:pt x="0" y="0"/>
                </a:moveTo>
                <a:lnTo>
                  <a:pt x="3272987" y="0"/>
                </a:lnTo>
                <a:lnTo>
                  <a:pt x="3272987" y="2332466"/>
                </a:lnTo>
                <a:lnTo>
                  <a:pt x="0" y="23324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0986" r="-5704"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3703325" y="5639264"/>
            <a:ext cx="2096140" cy="1496043"/>
          </a:xfrm>
          <a:custGeom>
            <a:avLst/>
            <a:gdLst/>
            <a:ahLst/>
            <a:cxnLst/>
            <a:rect l="l" t="t" r="r" b="b"/>
            <a:pathLst>
              <a:path w="1537355" h="991594">
                <a:moveTo>
                  <a:pt x="0" y="0"/>
                </a:moveTo>
                <a:lnTo>
                  <a:pt x="1537355" y="0"/>
                </a:lnTo>
                <a:lnTo>
                  <a:pt x="1537355" y="991594"/>
                </a:lnTo>
                <a:lnTo>
                  <a:pt x="0" y="99159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703325" y="2538735"/>
            <a:ext cx="2096140" cy="1955557"/>
          </a:xfrm>
          <a:custGeom>
            <a:avLst/>
            <a:gdLst/>
            <a:ahLst/>
            <a:cxnLst/>
            <a:rect l="l" t="t" r="r" b="b"/>
            <a:pathLst>
              <a:path w="1177447" h="1080308">
                <a:moveTo>
                  <a:pt x="0" y="0"/>
                </a:moveTo>
                <a:lnTo>
                  <a:pt x="1177447" y="0"/>
                </a:lnTo>
                <a:lnTo>
                  <a:pt x="1177447" y="1080308"/>
                </a:lnTo>
                <a:lnTo>
                  <a:pt x="0" y="10803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391094" y="7885247"/>
            <a:ext cx="3272987" cy="2177911"/>
          </a:xfrm>
          <a:custGeom>
            <a:avLst/>
            <a:gdLst/>
            <a:ahLst/>
            <a:cxnLst/>
            <a:rect l="l" t="t" r="r" b="b"/>
            <a:pathLst>
              <a:path w="3272987" h="2177911">
                <a:moveTo>
                  <a:pt x="0" y="0"/>
                </a:moveTo>
                <a:lnTo>
                  <a:pt x="3272987" y="0"/>
                </a:lnTo>
                <a:lnTo>
                  <a:pt x="3272987" y="2177911"/>
                </a:lnTo>
                <a:lnTo>
                  <a:pt x="0" y="217791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-5929" r="-12367"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91094" y="3015402"/>
            <a:ext cx="3272987" cy="2461645"/>
          </a:xfrm>
          <a:custGeom>
            <a:avLst/>
            <a:gdLst/>
            <a:ahLst/>
            <a:cxnLst/>
            <a:rect l="l" t="t" r="r" b="b"/>
            <a:pathLst>
              <a:path w="3272987" h="2461645">
                <a:moveTo>
                  <a:pt x="0" y="0"/>
                </a:moveTo>
                <a:lnTo>
                  <a:pt x="3272987" y="0"/>
                </a:lnTo>
                <a:lnTo>
                  <a:pt x="3272987" y="2461645"/>
                </a:lnTo>
                <a:lnTo>
                  <a:pt x="0" y="246164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r="-33603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321470" y="2872881"/>
            <a:ext cx="3019027" cy="2203038"/>
          </a:xfrm>
          <a:custGeom>
            <a:avLst/>
            <a:gdLst/>
            <a:ahLst/>
            <a:cxnLst/>
            <a:rect l="l" t="t" r="r" b="b"/>
            <a:pathLst>
              <a:path w="3019027" h="2203038">
                <a:moveTo>
                  <a:pt x="0" y="0"/>
                </a:moveTo>
                <a:lnTo>
                  <a:pt x="3019027" y="0"/>
                </a:lnTo>
                <a:lnTo>
                  <a:pt x="3019027" y="2203038"/>
                </a:lnTo>
                <a:lnTo>
                  <a:pt x="0" y="2203038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r="-9526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21470" y="5319631"/>
            <a:ext cx="3019027" cy="1937909"/>
          </a:xfrm>
          <a:custGeom>
            <a:avLst/>
            <a:gdLst/>
            <a:ahLst/>
            <a:cxnLst/>
            <a:rect l="l" t="t" r="r" b="b"/>
            <a:pathLst>
              <a:path w="3019027" h="1937909">
                <a:moveTo>
                  <a:pt x="0" y="0"/>
                </a:moveTo>
                <a:lnTo>
                  <a:pt x="3019027" y="0"/>
                </a:lnTo>
                <a:lnTo>
                  <a:pt x="3019027" y="1937910"/>
                </a:lnTo>
                <a:lnTo>
                  <a:pt x="0" y="193791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-2782" r="-2782" b="-23341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4400319" y="8217678"/>
            <a:ext cx="4452339" cy="1942804"/>
          </a:xfrm>
          <a:custGeom>
            <a:avLst/>
            <a:gdLst/>
            <a:ahLst/>
            <a:cxnLst/>
            <a:rect l="l" t="t" r="r" b="b"/>
            <a:pathLst>
              <a:path w="4452339" h="1942804">
                <a:moveTo>
                  <a:pt x="0" y="0"/>
                </a:moveTo>
                <a:lnTo>
                  <a:pt x="4452339" y="0"/>
                </a:lnTo>
                <a:lnTo>
                  <a:pt x="4452339" y="1942803"/>
                </a:lnTo>
                <a:lnTo>
                  <a:pt x="0" y="1942803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t="-37863" b="-34014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321470" y="368809"/>
            <a:ext cx="3019027" cy="2169926"/>
          </a:xfrm>
          <a:custGeom>
            <a:avLst/>
            <a:gdLst/>
            <a:ahLst/>
            <a:cxnLst/>
            <a:rect l="l" t="t" r="r" b="b"/>
            <a:pathLst>
              <a:path w="3019027" h="2169926">
                <a:moveTo>
                  <a:pt x="0" y="0"/>
                </a:moveTo>
                <a:lnTo>
                  <a:pt x="3019027" y="0"/>
                </a:lnTo>
                <a:lnTo>
                  <a:pt x="3019027" y="2169926"/>
                </a:lnTo>
                <a:lnTo>
                  <a:pt x="0" y="216992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321470" y="7559596"/>
            <a:ext cx="3019027" cy="1905761"/>
          </a:xfrm>
          <a:custGeom>
            <a:avLst/>
            <a:gdLst/>
            <a:ahLst/>
            <a:cxnLst/>
            <a:rect l="l" t="t" r="r" b="b"/>
            <a:pathLst>
              <a:path w="3019027" h="1905761">
                <a:moveTo>
                  <a:pt x="0" y="0"/>
                </a:moveTo>
                <a:lnTo>
                  <a:pt x="3019027" y="0"/>
                </a:lnTo>
                <a:lnTo>
                  <a:pt x="3019027" y="1905761"/>
                </a:lnTo>
                <a:lnTo>
                  <a:pt x="0" y="1905761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9299385" y="8217678"/>
            <a:ext cx="4070555" cy="1942804"/>
          </a:xfrm>
          <a:custGeom>
            <a:avLst/>
            <a:gdLst/>
            <a:ahLst/>
            <a:cxnLst/>
            <a:rect l="l" t="t" r="r" b="b"/>
            <a:pathLst>
              <a:path w="4070555" h="1942804">
                <a:moveTo>
                  <a:pt x="0" y="0"/>
                </a:moveTo>
                <a:lnTo>
                  <a:pt x="4070555" y="0"/>
                </a:lnTo>
                <a:lnTo>
                  <a:pt x="4070555" y="1942803"/>
                </a:lnTo>
                <a:lnTo>
                  <a:pt x="0" y="1942803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38939" b="-18199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4368966" y="5612990"/>
            <a:ext cx="3295115" cy="2136313"/>
          </a:xfrm>
          <a:custGeom>
            <a:avLst/>
            <a:gdLst/>
            <a:ahLst/>
            <a:cxnLst/>
            <a:rect l="l" t="t" r="r" b="b"/>
            <a:pathLst>
              <a:path w="3295115" h="2136313">
                <a:moveTo>
                  <a:pt x="0" y="0"/>
                </a:moveTo>
                <a:lnTo>
                  <a:pt x="3295115" y="0"/>
                </a:lnTo>
                <a:lnTo>
                  <a:pt x="3295115" y="2136313"/>
                </a:lnTo>
                <a:lnTo>
                  <a:pt x="0" y="2136313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t="-1382" b="-1382"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5105287" y="697374"/>
            <a:ext cx="8153626" cy="4879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70"/>
              </a:lnSpc>
              <a:spcBef>
                <a:spcPct val="0"/>
              </a:spcBef>
            </a:pPr>
            <a:r>
              <a:rPr lang="en-US" sz="2764" b="1" spc="-58">
                <a:solidFill>
                  <a:srgbClr val="FCFDFD"/>
                </a:solidFill>
                <a:latin typeface="Arimo Bold"/>
                <a:ea typeface="Arimo Bold"/>
                <a:cs typeface="Arimo Bold"/>
                <a:sym typeface="Arimo Bold"/>
              </a:rPr>
              <a:t>МЕЖДУНАРОДНОЕ СОТРУДНИЧЕСТВО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151190" y="5905500"/>
            <a:ext cx="8374108" cy="10464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ru-RU" sz="3400" spc="-39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Взаимодействие </a:t>
            </a:r>
            <a:r>
              <a:rPr lang="ru-RU" sz="3400" spc="-39" dirty="0" smtClean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с</a:t>
            </a:r>
            <a:r>
              <a:rPr lang="ru-RU" sz="3400" spc="-39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 </a:t>
            </a:r>
            <a:r>
              <a:rPr lang="ru-RU" sz="3400" spc="-39" dirty="0" smtClean="0">
                <a:solidFill>
                  <a:srgbClr val="ED1C24"/>
                </a:solidFill>
                <a:latin typeface="Intro"/>
                <a:ea typeface="Intro"/>
                <a:cs typeface="Intro"/>
                <a:sym typeface="Intro"/>
              </a:rPr>
              <a:t>международным </a:t>
            </a:r>
            <a:r>
              <a:rPr lang="ru-RU" sz="3400" spc="-39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сообществом</a:t>
            </a:r>
            <a:endParaRPr lang="en-US" sz="3400" spc="-39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6182564" y="3226417"/>
            <a:ext cx="8618501" cy="1146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ru-RU" sz="3400" spc="-32" dirty="0">
                <a:solidFill>
                  <a:schemeClr val="tx2">
                    <a:lumMod val="75000"/>
                  </a:schemeClr>
                </a:solidFill>
                <a:latin typeface="Intro"/>
                <a:ea typeface="Intro"/>
                <a:cs typeface="Intro"/>
                <a:sym typeface="Intro"/>
              </a:rPr>
              <a:t>Представляет </a:t>
            </a:r>
            <a:r>
              <a:rPr lang="ru-RU" sz="3400" spc="-32" dirty="0">
                <a:solidFill>
                  <a:srgbClr val="C00000"/>
                </a:solidFill>
                <a:latin typeface="Intro"/>
                <a:ea typeface="Intro"/>
                <a:cs typeface="Intro"/>
                <a:sym typeface="Intro"/>
              </a:rPr>
              <a:t>Казахстан</a:t>
            </a:r>
            <a:r>
              <a:rPr lang="ru-RU" sz="3400" spc="-32" dirty="0">
                <a:solidFill>
                  <a:schemeClr val="tx2">
                    <a:lumMod val="75000"/>
                  </a:schemeClr>
                </a:solidFill>
                <a:latin typeface="Intro"/>
                <a:ea typeface="Intro"/>
                <a:cs typeface="Intro"/>
                <a:sym typeface="Intro"/>
              </a:rPr>
              <a:t> на международных площадках</a:t>
            </a:r>
            <a:endParaRPr lang="en-US" sz="3400" spc="-32" dirty="0">
              <a:solidFill>
                <a:schemeClr val="tx2">
                  <a:lumMod val="75000"/>
                </a:schemeClr>
              </a:solidFill>
              <a:latin typeface="Intro"/>
              <a:ea typeface="Intro"/>
              <a:cs typeface="Intro"/>
              <a:sym typeface="Intro"/>
            </a:endParaRPr>
          </a:p>
        </p:txBody>
      </p:sp>
      <p:sp>
        <p:nvSpPr>
          <p:cNvPr id="26" name="TextBox 7"/>
          <p:cNvSpPr txBox="1"/>
          <p:nvPr/>
        </p:nvSpPr>
        <p:spPr>
          <a:xfrm>
            <a:off x="17449800" y="9648977"/>
            <a:ext cx="40922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1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1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  <p:extLst>
      <p:ext uri="{BB962C8B-B14F-4D97-AF65-F5344CB8AC3E}">
        <p14:creationId xmlns:p14="http://schemas.microsoft.com/office/powerpoint/2010/main" val="13742515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5514976" y="3556301"/>
            <a:ext cx="7561519" cy="5041013"/>
          </a:xfrm>
          <a:custGeom>
            <a:avLst/>
            <a:gdLst/>
            <a:ahLst/>
            <a:cxnLst/>
            <a:rect l="l" t="t" r="r" b="b"/>
            <a:pathLst>
              <a:path w="7561519" h="5041013">
                <a:moveTo>
                  <a:pt x="0" y="0"/>
                </a:moveTo>
                <a:lnTo>
                  <a:pt x="7561519" y="0"/>
                </a:lnTo>
                <a:lnTo>
                  <a:pt x="7561519" y="5041013"/>
                </a:lnTo>
                <a:lnTo>
                  <a:pt x="0" y="50410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70546" y="1376087"/>
            <a:ext cx="16484054" cy="67967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320"/>
              </a:lnSpc>
              <a:spcBef>
                <a:spcPct val="0"/>
              </a:spcBef>
            </a:pPr>
            <a:r>
              <a:rPr lang="en-US" sz="3800" b="1" spc="216" dirty="0">
                <a:solidFill>
                  <a:srgbClr val="001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ЧЕЛОВЕК — В ЦЕНТРЕ ГОСУДАРСТВЕННОЙ</a:t>
            </a:r>
            <a:r>
              <a:rPr lang="kk-KZ" sz="3800" b="1" spc="216" dirty="0">
                <a:solidFill>
                  <a:srgbClr val="001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 </a:t>
            </a:r>
            <a:r>
              <a:rPr lang="en-US" sz="3800" b="1" spc="216" dirty="0">
                <a:solidFill>
                  <a:srgbClr val="001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ПОЛИТИКИ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34543" y="2663945"/>
            <a:ext cx="17553457" cy="698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sz="3999" b="1" spc="227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Жизнь, права и свободы– высшие ценности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00975" y="8737283"/>
            <a:ext cx="14006439" cy="9182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40"/>
              </a:lnSpc>
              <a:spcBef>
                <a:spcPct val="0"/>
              </a:spcBef>
            </a:pPr>
            <a:r>
              <a:rPr lang="en-US" sz="5100" b="1" spc="29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Человекоцентричность и приоритет прав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449800" y="9648977"/>
            <a:ext cx="40922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1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2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374222" y="876300"/>
            <a:ext cx="16380378" cy="1219200"/>
            <a:chOff x="0" y="-57150"/>
            <a:chExt cx="1790632" cy="1478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790632" cy="90728"/>
            </a:xfrm>
            <a:custGeom>
              <a:avLst/>
              <a:gdLst/>
              <a:ahLst/>
              <a:cxnLst/>
              <a:rect l="l" t="t" r="r" b="b"/>
              <a:pathLst>
                <a:path w="1790632" h="90728">
                  <a:moveTo>
                    <a:pt x="9231" y="0"/>
                  </a:moveTo>
                  <a:lnTo>
                    <a:pt x="1781401" y="0"/>
                  </a:lnTo>
                  <a:cubicBezTo>
                    <a:pt x="1783849" y="0"/>
                    <a:pt x="1786197" y="973"/>
                    <a:pt x="1787928" y="2704"/>
                  </a:cubicBezTo>
                  <a:cubicBezTo>
                    <a:pt x="1789659" y="4435"/>
                    <a:pt x="1790632" y="6783"/>
                    <a:pt x="1790632" y="9231"/>
                  </a:cubicBezTo>
                  <a:lnTo>
                    <a:pt x="1790632" y="81497"/>
                  </a:lnTo>
                  <a:cubicBezTo>
                    <a:pt x="1790632" y="86595"/>
                    <a:pt x="1786499" y="90728"/>
                    <a:pt x="1781401" y="90728"/>
                  </a:cubicBezTo>
                  <a:lnTo>
                    <a:pt x="9231" y="90728"/>
                  </a:lnTo>
                  <a:cubicBezTo>
                    <a:pt x="4133" y="90728"/>
                    <a:pt x="0" y="86595"/>
                    <a:pt x="0" y="81497"/>
                  </a:cubicBezTo>
                  <a:lnTo>
                    <a:pt x="0" y="9231"/>
                  </a:lnTo>
                  <a:cubicBezTo>
                    <a:pt x="0" y="4133"/>
                    <a:pt x="4133" y="0"/>
                    <a:pt x="9231" y="0"/>
                  </a:cubicBezTo>
                  <a:close/>
                </a:path>
              </a:pathLst>
            </a:custGeom>
            <a:solidFill>
              <a:srgbClr val="113862">
                <a:alpha val="6667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1790632" cy="1478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00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103399" y="2876336"/>
            <a:ext cx="14383467" cy="1420362"/>
            <a:chOff x="0" y="0"/>
            <a:chExt cx="1572338" cy="15526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72338" cy="155268"/>
            </a:xfrm>
            <a:custGeom>
              <a:avLst/>
              <a:gdLst/>
              <a:ahLst/>
              <a:cxnLst/>
              <a:rect l="l" t="t" r="r" b="b"/>
              <a:pathLst>
                <a:path w="1572338" h="155268">
                  <a:moveTo>
                    <a:pt x="10513" y="0"/>
                  </a:moveTo>
                  <a:lnTo>
                    <a:pt x="1561825" y="0"/>
                  </a:lnTo>
                  <a:cubicBezTo>
                    <a:pt x="1567631" y="0"/>
                    <a:pt x="1572338" y="4707"/>
                    <a:pt x="1572338" y="10513"/>
                  </a:cubicBezTo>
                  <a:lnTo>
                    <a:pt x="1572338" y="144755"/>
                  </a:lnTo>
                  <a:cubicBezTo>
                    <a:pt x="1572338" y="147543"/>
                    <a:pt x="1571230" y="150217"/>
                    <a:pt x="1569259" y="152189"/>
                  </a:cubicBezTo>
                  <a:cubicBezTo>
                    <a:pt x="1567287" y="154160"/>
                    <a:pt x="1564614" y="155268"/>
                    <a:pt x="1561825" y="155268"/>
                  </a:cubicBezTo>
                  <a:lnTo>
                    <a:pt x="10513" y="155268"/>
                  </a:lnTo>
                  <a:cubicBezTo>
                    <a:pt x="7725" y="155268"/>
                    <a:pt x="5051" y="154160"/>
                    <a:pt x="3079" y="152189"/>
                  </a:cubicBezTo>
                  <a:cubicBezTo>
                    <a:pt x="1108" y="150217"/>
                    <a:pt x="0" y="147543"/>
                    <a:pt x="0" y="144755"/>
                  </a:cubicBezTo>
                  <a:lnTo>
                    <a:pt x="0" y="10513"/>
                  </a:lnTo>
                  <a:cubicBezTo>
                    <a:pt x="0" y="7725"/>
                    <a:pt x="1108" y="5051"/>
                    <a:pt x="3079" y="3079"/>
                  </a:cubicBezTo>
                  <a:cubicBezTo>
                    <a:pt x="5051" y="1108"/>
                    <a:pt x="7725" y="0"/>
                    <a:pt x="10513" y="0"/>
                  </a:cubicBezTo>
                  <a:close/>
                </a:path>
              </a:pathLst>
            </a:custGeom>
            <a:solidFill>
              <a:srgbClr val="113862">
                <a:alpha val="7843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572338" cy="21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sp>
        <p:nvSpPr>
          <p:cNvPr id="6" name="AutoShape 6"/>
          <p:cNvSpPr/>
          <p:nvPr/>
        </p:nvSpPr>
        <p:spPr>
          <a:xfrm flipH="1" flipV="1">
            <a:off x="5608516" y="3022276"/>
            <a:ext cx="0" cy="1128482"/>
          </a:xfrm>
          <a:prstGeom prst="line">
            <a:avLst/>
          </a:prstGeom>
          <a:ln w="38100" cap="flat">
            <a:solidFill>
              <a:srgbClr val="003B6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2103399" y="5607977"/>
            <a:ext cx="14578757" cy="1960649"/>
            <a:chOff x="0" y="0"/>
            <a:chExt cx="1593686" cy="21433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93686" cy="214330"/>
            </a:xfrm>
            <a:custGeom>
              <a:avLst/>
              <a:gdLst/>
              <a:ahLst/>
              <a:cxnLst/>
              <a:rect l="l" t="t" r="r" b="b"/>
              <a:pathLst>
                <a:path w="1593686" h="214330">
                  <a:moveTo>
                    <a:pt x="10372" y="0"/>
                  </a:moveTo>
                  <a:lnTo>
                    <a:pt x="1583314" y="0"/>
                  </a:lnTo>
                  <a:cubicBezTo>
                    <a:pt x="1589043" y="0"/>
                    <a:pt x="1593686" y="4644"/>
                    <a:pt x="1593686" y="10372"/>
                  </a:cubicBezTo>
                  <a:lnTo>
                    <a:pt x="1593686" y="203958"/>
                  </a:lnTo>
                  <a:cubicBezTo>
                    <a:pt x="1593686" y="206709"/>
                    <a:pt x="1592593" y="209347"/>
                    <a:pt x="1590648" y="211292"/>
                  </a:cubicBezTo>
                  <a:cubicBezTo>
                    <a:pt x="1588703" y="213237"/>
                    <a:pt x="1586065" y="214330"/>
                    <a:pt x="1583314" y="214330"/>
                  </a:cubicBezTo>
                  <a:lnTo>
                    <a:pt x="10372" y="214330"/>
                  </a:lnTo>
                  <a:cubicBezTo>
                    <a:pt x="4644" y="214330"/>
                    <a:pt x="0" y="209686"/>
                    <a:pt x="0" y="203958"/>
                  </a:cubicBezTo>
                  <a:lnTo>
                    <a:pt x="0" y="10372"/>
                  </a:lnTo>
                  <a:cubicBezTo>
                    <a:pt x="0" y="4644"/>
                    <a:pt x="4644" y="0"/>
                    <a:pt x="10372" y="0"/>
                  </a:cubicBezTo>
                  <a:close/>
                </a:path>
              </a:pathLst>
            </a:custGeom>
            <a:solidFill>
              <a:srgbClr val="113862">
                <a:alpha val="7843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57150"/>
              <a:ext cx="1593686" cy="2714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sp>
        <p:nvSpPr>
          <p:cNvPr id="10" name="AutoShape 10"/>
          <p:cNvSpPr/>
          <p:nvPr/>
        </p:nvSpPr>
        <p:spPr>
          <a:xfrm flipV="1">
            <a:off x="5608516" y="5753917"/>
            <a:ext cx="0" cy="1814709"/>
          </a:xfrm>
          <a:prstGeom prst="line">
            <a:avLst/>
          </a:prstGeom>
          <a:ln w="38100" cap="flat">
            <a:solidFill>
              <a:srgbClr val="003B6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Freeform 11"/>
          <p:cNvSpPr/>
          <p:nvPr/>
        </p:nvSpPr>
        <p:spPr>
          <a:xfrm>
            <a:off x="14705837" y="3067499"/>
            <a:ext cx="1585498" cy="1083260"/>
          </a:xfrm>
          <a:custGeom>
            <a:avLst/>
            <a:gdLst/>
            <a:ahLst/>
            <a:cxnLst/>
            <a:rect l="l" t="t" r="r" b="b"/>
            <a:pathLst>
              <a:path w="1585498" h="1083260">
                <a:moveTo>
                  <a:pt x="0" y="0"/>
                </a:moveTo>
                <a:lnTo>
                  <a:pt x="1585499" y="0"/>
                </a:lnTo>
                <a:lnTo>
                  <a:pt x="1585499" y="1083259"/>
                </a:lnTo>
                <a:lnTo>
                  <a:pt x="0" y="108325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4309492" y="5984058"/>
            <a:ext cx="1981844" cy="1318003"/>
          </a:xfrm>
          <a:custGeom>
            <a:avLst/>
            <a:gdLst/>
            <a:ahLst/>
            <a:cxnLst/>
            <a:rect l="l" t="t" r="r" b="b"/>
            <a:pathLst>
              <a:path w="1981844" h="1318003">
                <a:moveTo>
                  <a:pt x="0" y="0"/>
                </a:moveTo>
                <a:lnTo>
                  <a:pt x="1981844" y="0"/>
                </a:lnTo>
                <a:lnTo>
                  <a:pt x="1981844" y="1318003"/>
                </a:lnTo>
                <a:lnTo>
                  <a:pt x="0" y="131800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5860987" y="5811229"/>
            <a:ext cx="8690555" cy="16733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9"/>
              </a:lnSpc>
              <a:spcBef>
                <a:spcPct val="0"/>
              </a:spcBef>
            </a:pPr>
            <a:r>
              <a:rPr lang="en-US" sz="3120" b="1" spc="177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Соблюдение и защита прав и свобод  — один из основополагающих принципов деятельности государства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8700" y="929426"/>
            <a:ext cx="16184601" cy="632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sz="4500" b="1" spc="225">
                <a:solidFill>
                  <a:srgbClr val="001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ПРИОРИТЕТ ПРАВ ЧЕЛОВЕКА В КОНСТИТУЦИИ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203872" y="3360678"/>
            <a:ext cx="3362242" cy="4969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855"/>
              </a:lnSpc>
              <a:spcBef>
                <a:spcPct val="0"/>
              </a:spcBef>
            </a:pPr>
            <a:r>
              <a:rPr lang="en-US" sz="3473" b="1" spc="59" dirty="0">
                <a:solidFill>
                  <a:srgbClr val="001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ПРЕАМБУЛА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755090" y="3276903"/>
            <a:ext cx="9205536" cy="5493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69"/>
              </a:lnSpc>
              <a:spcBef>
                <a:spcPct val="0"/>
              </a:spcBef>
            </a:pPr>
            <a:r>
              <a:rPr lang="en-US" sz="3120" b="1" spc="177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Неукоснительное соблюдение прав и свобод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302387" y="6371291"/>
            <a:ext cx="3163254" cy="579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1"/>
              </a:lnSpc>
              <a:spcBef>
                <a:spcPct val="0"/>
              </a:spcBef>
            </a:pPr>
            <a:r>
              <a:rPr lang="en-US" sz="4073" b="1" spc="69" dirty="0">
                <a:solidFill>
                  <a:srgbClr val="001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СТАТЬЯ 3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449800" y="9648977"/>
            <a:ext cx="40922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1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3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373254" y="2381987"/>
            <a:ext cx="14331726" cy="1304493"/>
            <a:chOff x="0" y="0"/>
            <a:chExt cx="1461330" cy="1330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461330" cy="133012"/>
            </a:xfrm>
            <a:custGeom>
              <a:avLst/>
              <a:gdLst/>
              <a:ahLst/>
              <a:cxnLst/>
              <a:rect l="l" t="t" r="r" b="b"/>
              <a:pathLst>
                <a:path w="1461330" h="133012">
                  <a:moveTo>
                    <a:pt x="10551" y="0"/>
                  </a:moveTo>
                  <a:lnTo>
                    <a:pt x="1450780" y="0"/>
                  </a:lnTo>
                  <a:cubicBezTo>
                    <a:pt x="1453578" y="0"/>
                    <a:pt x="1456261" y="1112"/>
                    <a:pt x="1458240" y="3090"/>
                  </a:cubicBezTo>
                  <a:cubicBezTo>
                    <a:pt x="1460219" y="5069"/>
                    <a:pt x="1461330" y="7752"/>
                    <a:pt x="1461330" y="10551"/>
                  </a:cubicBezTo>
                  <a:lnTo>
                    <a:pt x="1461330" y="122462"/>
                  </a:lnTo>
                  <a:cubicBezTo>
                    <a:pt x="1461330" y="125260"/>
                    <a:pt x="1460219" y="127943"/>
                    <a:pt x="1458240" y="129922"/>
                  </a:cubicBezTo>
                  <a:cubicBezTo>
                    <a:pt x="1456261" y="131901"/>
                    <a:pt x="1453578" y="133012"/>
                    <a:pt x="1450780" y="133012"/>
                  </a:cubicBezTo>
                  <a:lnTo>
                    <a:pt x="10551" y="133012"/>
                  </a:lnTo>
                  <a:cubicBezTo>
                    <a:pt x="7752" y="133012"/>
                    <a:pt x="5069" y="131901"/>
                    <a:pt x="3090" y="129922"/>
                  </a:cubicBezTo>
                  <a:cubicBezTo>
                    <a:pt x="1112" y="127943"/>
                    <a:pt x="0" y="125260"/>
                    <a:pt x="0" y="122462"/>
                  </a:cubicBezTo>
                  <a:lnTo>
                    <a:pt x="0" y="10551"/>
                  </a:lnTo>
                  <a:cubicBezTo>
                    <a:pt x="0" y="7752"/>
                    <a:pt x="1112" y="5069"/>
                    <a:pt x="3090" y="3090"/>
                  </a:cubicBezTo>
                  <a:cubicBezTo>
                    <a:pt x="5069" y="1112"/>
                    <a:pt x="7752" y="0"/>
                    <a:pt x="10551" y="0"/>
                  </a:cubicBezTo>
                  <a:close/>
                </a:path>
              </a:pathLst>
            </a:custGeom>
            <a:solidFill>
              <a:srgbClr val="113862">
                <a:alpha val="1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461330" cy="19016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440079" y="5097426"/>
            <a:ext cx="14547797" cy="1420362"/>
            <a:chOff x="0" y="0"/>
            <a:chExt cx="1590302" cy="1552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590302" cy="155268"/>
            </a:xfrm>
            <a:custGeom>
              <a:avLst/>
              <a:gdLst/>
              <a:ahLst/>
              <a:cxnLst/>
              <a:rect l="l" t="t" r="r" b="b"/>
              <a:pathLst>
                <a:path w="1590302" h="155268">
                  <a:moveTo>
                    <a:pt x="10394" y="0"/>
                  </a:moveTo>
                  <a:lnTo>
                    <a:pt x="1579908" y="0"/>
                  </a:lnTo>
                  <a:cubicBezTo>
                    <a:pt x="1585648" y="0"/>
                    <a:pt x="1590302" y="4654"/>
                    <a:pt x="1590302" y="10394"/>
                  </a:cubicBezTo>
                  <a:lnTo>
                    <a:pt x="1590302" y="144874"/>
                  </a:lnTo>
                  <a:cubicBezTo>
                    <a:pt x="1590302" y="147630"/>
                    <a:pt x="1589207" y="150274"/>
                    <a:pt x="1587258" y="152223"/>
                  </a:cubicBezTo>
                  <a:cubicBezTo>
                    <a:pt x="1585308" y="154173"/>
                    <a:pt x="1582665" y="155268"/>
                    <a:pt x="1579908" y="155268"/>
                  </a:cubicBezTo>
                  <a:lnTo>
                    <a:pt x="10394" y="155268"/>
                  </a:lnTo>
                  <a:cubicBezTo>
                    <a:pt x="4654" y="155268"/>
                    <a:pt x="0" y="150614"/>
                    <a:pt x="0" y="144874"/>
                  </a:cubicBezTo>
                  <a:lnTo>
                    <a:pt x="0" y="10394"/>
                  </a:lnTo>
                  <a:cubicBezTo>
                    <a:pt x="0" y="7637"/>
                    <a:pt x="1095" y="4994"/>
                    <a:pt x="3044" y="3044"/>
                  </a:cubicBezTo>
                  <a:cubicBezTo>
                    <a:pt x="4994" y="1095"/>
                    <a:pt x="7637" y="0"/>
                    <a:pt x="10394" y="0"/>
                  </a:cubicBezTo>
                  <a:close/>
                </a:path>
              </a:pathLst>
            </a:custGeom>
            <a:solidFill>
              <a:srgbClr val="113862">
                <a:alpha val="13725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590302" cy="21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 flipH="1" flipV="1">
            <a:off x="6163626" y="5290455"/>
            <a:ext cx="0" cy="1128482"/>
          </a:xfrm>
          <a:prstGeom prst="line">
            <a:avLst/>
          </a:prstGeom>
          <a:ln w="38100" cap="flat">
            <a:solidFill>
              <a:srgbClr val="003B6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AutoShape 10"/>
          <p:cNvSpPr/>
          <p:nvPr/>
        </p:nvSpPr>
        <p:spPr>
          <a:xfrm flipH="1" flipV="1">
            <a:off x="9477954" y="5310041"/>
            <a:ext cx="0" cy="1128482"/>
          </a:xfrm>
          <a:prstGeom prst="line">
            <a:avLst/>
          </a:prstGeom>
          <a:ln w="38100" cap="flat">
            <a:solidFill>
              <a:srgbClr val="003B6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1" name="AutoShape 11"/>
          <p:cNvSpPr/>
          <p:nvPr/>
        </p:nvSpPr>
        <p:spPr>
          <a:xfrm flipV="1">
            <a:off x="13494141" y="5268876"/>
            <a:ext cx="0" cy="1128482"/>
          </a:xfrm>
          <a:prstGeom prst="line">
            <a:avLst/>
          </a:prstGeom>
          <a:ln w="38100" cap="flat">
            <a:solidFill>
              <a:srgbClr val="003B6E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2" name="Freeform 12"/>
          <p:cNvSpPr/>
          <p:nvPr/>
        </p:nvSpPr>
        <p:spPr>
          <a:xfrm>
            <a:off x="8728805" y="7230026"/>
            <a:ext cx="2001025" cy="1544365"/>
          </a:xfrm>
          <a:custGeom>
            <a:avLst/>
            <a:gdLst/>
            <a:ahLst/>
            <a:cxnLst/>
            <a:rect l="l" t="t" r="r" b="b"/>
            <a:pathLst>
              <a:path w="2001025" h="1544365">
                <a:moveTo>
                  <a:pt x="0" y="0"/>
                </a:moveTo>
                <a:lnTo>
                  <a:pt x="2001025" y="0"/>
                </a:lnTo>
                <a:lnTo>
                  <a:pt x="2001025" y="1544365"/>
                </a:lnTo>
                <a:lnTo>
                  <a:pt x="0" y="154436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2537584" y="8859942"/>
            <a:ext cx="14383467" cy="779197"/>
          </a:xfrm>
          <a:custGeom>
            <a:avLst/>
            <a:gdLst/>
            <a:ahLst/>
            <a:cxnLst/>
            <a:rect l="l" t="t" r="r" b="b"/>
            <a:pathLst>
              <a:path w="14383467" h="779197">
                <a:moveTo>
                  <a:pt x="0" y="0"/>
                </a:moveTo>
                <a:lnTo>
                  <a:pt x="14383467" y="0"/>
                </a:lnTo>
                <a:lnTo>
                  <a:pt x="14383467" y="779198"/>
                </a:lnTo>
                <a:lnTo>
                  <a:pt x="0" y="7791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5547" t="-30385" r="-7294" b="-122177"/>
            </a:stretch>
          </a:blipFill>
        </p:spPr>
      </p:sp>
      <p:sp>
        <p:nvSpPr>
          <p:cNvPr id="14" name="Freeform 14"/>
          <p:cNvSpPr/>
          <p:nvPr/>
        </p:nvSpPr>
        <p:spPr>
          <a:xfrm rot="2453138">
            <a:off x="11267037" y="7127152"/>
            <a:ext cx="2429217" cy="1955520"/>
          </a:xfrm>
          <a:custGeom>
            <a:avLst/>
            <a:gdLst/>
            <a:ahLst/>
            <a:cxnLst/>
            <a:rect l="l" t="t" r="r" b="b"/>
            <a:pathLst>
              <a:path w="2429217" h="1955520">
                <a:moveTo>
                  <a:pt x="0" y="0"/>
                </a:moveTo>
                <a:lnTo>
                  <a:pt x="2429217" y="0"/>
                </a:lnTo>
                <a:lnTo>
                  <a:pt x="2429217" y="1955520"/>
                </a:lnTo>
                <a:lnTo>
                  <a:pt x="0" y="195552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5132611" y="2654515"/>
            <a:ext cx="11082805" cy="7999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4"/>
              </a:lnSpc>
            </a:pPr>
            <a:r>
              <a:rPr lang="en-US" sz="5400" b="1" spc="307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Человек и гражданин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563736" y="9024709"/>
            <a:ext cx="13305574" cy="45537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22"/>
              </a:lnSpc>
              <a:spcBef>
                <a:spcPct val="0"/>
              </a:spcBef>
            </a:pPr>
            <a:r>
              <a:rPr lang="en-US" sz="3173" b="1" spc="53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Баланс между частными и общественными интересами</a:t>
            </a:r>
          </a:p>
        </p:txBody>
      </p:sp>
      <p:sp>
        <p:nvSpPr>
          <p:cNvPr id="17" name="Freeform 17"/>
          <p:cNvSpPr/>
          <p:nvPr/>
        </p:nvSpPr>
        <p:spPr>
          <a:xfrm rot="8448147" flipV="1">
            <a:off x="5461610" y="7182193"/>
            <a:ext cx="2567071" cy="2066492"/>
          </a:xfrm>
          <a:custGeom>
            <a:avLst/>
            <a:gdLst/>
            <a:ahLst/>
            <a:cxnLst/>
            <a:rect l="l" t="t" r="r" b="b"/>
            <a:pathLst>
              <a:path w="2567071" h="2066492">
                <a:moveTo>
                  <a:pt x="0" y="2066492"/>
                </a:moveTo>
                <a:lnTo>
                  <a:pt x="2567070" y="2066492"/>
                </a:lnTo>
                <a:lnTo>
                  <a:pt x="2567070" y="0"/>
                </a:lnTo>
                <a:lnTo>
                  <a:pt x="0" y="0"/>
                </a:lnTo>
                <a:lnTo>
                  <a:pt x="0" y="2066492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18" name="AutoShape 18"/>
          <p:cNvSpPr/>
          <p:nvPr/>
        </p:nvSpPr>
        <p:spPr>
          <a:xfrm flipH="1" flipV="1">
            <a:off x="6163626" y="2557998"/>
            <a:ext cx="0" cy="1128482"/>
          </a:xfrm>
          <a:prstGeom prst="line">
            <a:avLst/>
          </a:prstGeom>
          <a:ln w="38100" cap="flat">
            <a:solidFill>
              <a:srgbClr val="003B6E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9" name="Group 19"/>
          <p:cNvGrpSpPr/>
          <p:nvPr/>
        </p:nvGrpSpPr>
        <p:grpSpPr>
          <a:xfrm rot="-10800000">
            <a:off x="7309606" y="3696005"/>
            <a:ext cx="6947923" cy="1315696"/>
            <a:chOff x="0" y="0"/>
            <a:chExt cx="2883381" cy="546013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2883381" cy="546013"/>
            </a:xfrm>
            <a:custGeom>
              <a:avLst/>
              <a:gdLst/>
              <a:ahLst/>
              <a:cxnLst/>
              <a:rect l="l" t="t" r="r" b="b"/>
              <a:pathLst>
                <a:path w="2883381" h="546013">
                  <a:moveTo>
                    <a:pt x="1441690" y="0"/>
                  </a:moveTo>
                  <a:lnTo>
                    <a:pt x="2883381" y="546013"/>
                  </a:lnTo>
                  <a:lnTo>
                    <a:pt x="0" y="546013"/>
                  </a:lnTo>
                  <a:lnTo>
                    <a:pt x="1441690" y="0"/>
                  </a:lnTo>
                  <a:close/>
                </a:path>
              </a:pathLst>
            </a:custGeom>
            <a:solidFill>
              <a:srgbClr val="972626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450528" y="253506"/>
              <a:ext cx="1982324" cy="2535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61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3198234" y="7230026"/>
            <a:ext cx="1322609" cy="1438930"/>
          </a:xfrm>
          <a:custGeom>
            <a:avLst/>
            <a:gdLst/>
            <a:ahLst/>
            <a:cxnLst/>
            <a:rect l="l" t="t" r="r" b="b"/>
            <a:pathLst>
              <a:path w="1322609" h="1438930">
                <a:moveTo>
                  <a:pt x="0" y="0"/>
                </a:moveTo>
                <a:lnTo>
                  <a:pt x="1322609" y="0"/>
                </a:lnTo>
                <a:lnTo>
                  <a:pt x="1322609" y="1438930"/>
                </a:lnTo>
                <a:lnTo>
                  <a:pt x="0" y="143893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b="-16349"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4233461" y="7351709"/>
            <a:ext cx="2130841" cy="1317247"/>
          </a:xfrm>
          <a:custGeom>
            <a:avLst/>
            <a:gdLst/>
            <a:ahLst/>
            <a:cxnLst/>
            <a:rect l="l" t="t" r="r" b="b"/>
            <a:pathLst>
              <a:path w="2130841" h="1317247">
                <a:moveTo>
                  <a:pt x="0" y="0"/>
                </a:moveTo>
                <a:lnTo>
                  <a:pt x="2130841" y="0"/>
                </a:lnTo>
                <a:lnTo>
                  <a:pt x="2130841" y="1317247"/>
                </a:lnTo>
                <a:lnTo>
                  <a:pt x="0" y="131724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2939216" y="6087189"/>
            <a:ext cx="3102099" cy="3513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669"/>
              </a:lnSpc>
            </a:pPr>
            <a:r>
              <a:rPr lang="en-US" sz="2404" b="1" spc="137">
                <a:solidFill>
                  <a:srgbClr val="972626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Конституция 2026 г.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6988425" y="5542352"/>
            <a:ext cx="2155575" cy="675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b="1" spc="216" dirty="0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Права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2939216" y="3200653"/>
            <a:ext cx="3163254" cy="3715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80"/>
              </a:lnSpc>
            </a:pPr>
            <a:r>
              <a:rPr lang="en-US" sz="2504" b="1" spc="142">
                <a:solidFill>
                  <a:srgbClr val="972626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Конституция 1995 г.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192329" y="5542352"/>
            <a:ext cx="3265136" cy="675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320"/>
              </a:lnSpc>
              <a:spcBef>
                <a:spcPct val="0"/>
              </a:spcBef>
            </a:pPr>
            <a:r>
              <a:rPr lang="en-US" sz="3800" b="1" spc="216" dirty="0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Свободы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722741" y="5542352"/>
            <a:ext cx="3265136" cy="6674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9"/>
              </a:lnSpc>
              <a:spcBef>
                <a:spcPct val="0"/>
              </a:spcBef>
            </a:pPr>
            <a:r>
              <a:rPr lang="en-US" sz="3720" b="1" spc="212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Обязанности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000371" y="2596098"/>
            <a:ext cx="3163254" cy="579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1"/>
              </a:lnSpc>
              <a:spcBef>
                <a:spcPct val="0"/>
              </a:spcBef>
            </a:pPr>
            <a:r>
              <a:rPr lang="en-US" sz="4073" b="1" spc="69">
                <a:solidFill>
                  <a:srgbClr val="001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РАЗДЕЛ II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385653" y="847455"/>
            <a:ext cx="16184601" cy="632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95"/>
              </a:lnSpc>
              <a:spcBef>
                <a:spcPct val="0"/>
              </a:spcBef>
            </a:pPr>
            <a:r>
              <a:rPr lang="en-US" sz="4500" b="1" spc="225">
                <a:solidFill>
                  <a:srgbClr val="001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ПРИОРИТЕТ ПРАВ ЧЕЛОВЕКА В КОНСТИТУЦИИ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2962271" y="5452055"/>
            <a:ext cx="3163254" cy="579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21"/>
              </a:lnSpc>
              <a:spcBef>
                <a:spcPct val="0"/>
              </a:spcBef>
            </a:pPr>
            <a:r>
              <a:rPr lang="en-US" sz="4073" b="1" spc="69">
                <a:solidFill>
                  <a:srgbClr val="00145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РАЗДЕЛ II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570254" y="9648977"/>
            <a:ext cx="41294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1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4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35911" y="2324328"/>
            <a:ext cx="7206120" cy="1046327"/>
            <a:chOff x="0" y="-13860"/>
            <a:chExt cx="1273301" cy="184883"/>
          </a:xfrm>
        </p:grpSpPr>
        <p:sp>
          <p:nvSpPr>
            <p:cNvPr id="4" name="Freeform 4"/>
            <p:cNvSpPr/>
            <p:nvPr/>
          </p:nvSpPr>
          <p:spPr>
            <a:xfrm>
              <a:off x="0" y="-13860"/>
              <a:ext cx="1273301" cy="184883"/>
            </a:xfrm>
            <a:custGeom>
              <a:avLst/>
              <a:gdLst/>
              <a:ahLst/>
              <a:cxnLst/>
              <a:rect l="l" t="t" r="r" b="b"/>
              <a:pathLst>
                <a:path w="1273301" h="184883">
                  <a:moveTo>
                    <a:pt x="0" y="0"/>
                  </a:moveTo>
                  <a:lnTo>
                    <a:pt x="1273301" y="0"/>
                  </a:lnTo>
                  <a:lnTo>
                    <a:pt x="1273301" y="184883"/>
                  </a:lnTo>
                  <a:lnTo>
                    <a:pt x="0" y="184883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19936"/>
              <a:ext cx="1273301" cy="137258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297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1995 г.</a:t>
              </a:r>
              <a:r>
                <a:rPr lang="kk-KZ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</a:t>
              </a: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</a:t>
              </a:r>
              <a:endParaRPr lang="kk-KZ" sz="3000" b="1" spc="171" dirty="0">
                <a:solidFill>
                  <a:srgbClr val="FDFEFE"/>
                </a:solidFill>
                <a:latin typeface="Evolve Sans Bold"/>
                <a:ea typeface="Evolve Sans Bold"/>
                <a:cs typeface="Evolve Sans Bold"/>
                <a:sym typeface="Evolve Sans Bold"/>
              </a:endParaRPr>
            </a:p>
            <a:p>
              <a:pPr algn="ctr">
                <a:lnSpc>
                  <a:spcPts val="297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(</a:t>
              </a:r>
              <a:r>
                <a:rPr lang="en-US" sz="3000" b="1" spc="171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Статья</a:t>
              </a: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12, </a:t>
              </a:r>
              <a:r>
                <a:rPr lang="en-US" sz="3000" b="1" spc="171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пункт</a:t>
              </a: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2)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35911" y="3367838"/>
            <a:ext cx="7206120" cy="1593038"/>
            <a:chOff x="0" y="0"/>
            <a:chExt cx="1273301" cy="2814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73301" cy="281485"/>
            </a:xfrm>
            <a:custGeom>
              <a:avLst/>
              <a:gdLst/>
              <a:ahLst/>
              <a:cxnLst/>
              <a:rect l="l" t="t" r="r" b="b"/>
              <a:pathLst>
                <a:path w="1273301" h="281485">
                  <a:moveTo>
                    <a:pt x="0" y="0"/>
                  </a:moveTo>
                  <a:lnTo>
                    <a:pt x="1273301" y="0"/>
                  </a:lnTo>
                  <a:lnTo>
                    <a:pt x="1273301" y="281485"/>
                  </a:lnTo>
                  <a:lnTo>
                    <a:pt x="0" y="281485"/>
                  </a:lnTo>
                  <a:close/>
                </a:path>
              </a:pathLst>
            </a:custGeom>
            <a:solidFill>
              <a:srgbClr val="EEF0F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273301" cy="33863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0" y="2324329"/>
            <a:ext cx="7689948" cy="1110796"/>
            <a:chOff x="0" y="0"/>
            <a:chExt cx="1387046" cy="18620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87046" cy="186208"/>
            </a:xfrm>
            <a:custGeom>
              <a:avLst/>
              <a:gdLst/>
              <a:ahLst/>
              <a:cxnLst/>
              <a:rect l="l" t="t" r="r" b="b"/>
              <a:pathLst>
                <a:path w="1387046" h="186208">
                  <a:moveTo>
                    <a:pt x="0" y="0"/>
                  </a:moveTo>
                  <a:lnTo>
                    <a:pt x="1387046" y="0"/>
                  </a:lnTo>
                  <a:lnTo>
                    <a:pt x="1387046" y="186208"/>
                  </a:lnTo>
                  <a:lnTo>
                    <a:pt x="0" y="186208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29649"/>
              <a:ext cx="1387046" cy="148108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03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2026 г.</a:t>
              </a:r>
            </a:p>
            <a:p>
              <a:pPr algn="ctr">
                <a:lnSpc>
                  <a:spcPts val="303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(</a:t>
              </a:r>
              <a:r>
                <a:rPr lang="en-US" sz="3000" b="1" spc="171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Статья</a:t>
              </a: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15, </a:t>
              </a:r>
              <a:r>
                <a:rPr lang="en-US" sz="3000" b="1" spc="171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пункт</a:t>
              </a: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2)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44000" y="3438320"/>
            <a:ext cx="7689948" cy="1532353"/>
            <a:chOff x="0" y="0"/>
            <a:chExt cx="1387046" cy="27639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87046" cy="276393"/>
            </a:xfrm>
            <a:custGeom>
              <a:avLst/>
              <a:gdLst/>
              <a:ahLst/>
              <a:cxnLst/>
              <a:rect l="l" t="t" r="r" b="b"/>
              <a:pathLst>
                <a:path w="1387046" h="276393">
                  <a:moveTo>
                    <a:pt x="0" y="0"/>
                  </a:moveTo>
                  <a:lnTo>
                    <a:pt x="1387046" y="0"/>
                  </a:lnTo>
                  <a:lnTo>
                    <a:pt x="1387046" y="276393"/>
                  </a:lnTo>
                  <a:lnTo>
                    <a:pt x="0" y="276393"/>
                  </a:lnTo>
                  <a:close/>
                </a:path>
              </a:pathLst>
            </a:custGeom>
            <a:solidFill>
              <a:srgbClr val="EEF0F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387046" cy="333543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38250" y="7025075"/>
            <a:ext cx="16252733" cy="2630378"/>
            <a:chOff x="0" y="0"/>
            <a:chExt cx="2871813" cy="464781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2871813" cy="464781"/>
            </a:xfrm>
            <a:custGeom>
              <a:avLst/>
              <a:gdLst/>
              <a:ahLst/>
              <a:cxnLst/>
              <a:rect l="l" t="t" r="r" b="b"/>
              <a:pathLst>
                <a:path w="2871813" h="464781">
                  <a:moveTo>
                    <a:pt x="0" y="0"/>
                  </a:moveTo>
                  <a:lnTo>
                    <a:pt x="2871813" y="0"/>
                  </a:lnTo>
                  <a:lnTo>
                    <a:pt x="2871813" y="464781"/>
                  </a:lnTo>
                  <a:lnTo>
                    <a:pt x="0" y="464781"/>
                  </a:lnTo>
                  <a:close/>
                </a:path>
              </a:pathLst>
            </a:custGeom>
            <a:solidFill>
              <a:srgbClr val="E7E9E5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2871813" cy="521931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540940" y="6025244"/>
            <a:ext cx="7206120" cy="1208652"/>
            <a:chOff x="0" y="-39302"/>
            <a:chExt cx="1273301" cy="21356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273301" cy="137365"/>
            </a:xfrm>
            <a:custGeom>
              <a:avLst/>
              <a:gdLst/>
              <a:ahLst/>
              <a:cxnLst/>
              <a:rect l="l" t="t" r="r" b="b"/>
              <a:pathLst>
                <a:path w="1273301" h="137365">
                  <a:moveTo>
                    <a:pt x="0" y="0"/>
                  </a:moveTo>
                  <a:lnTo>
                    <a:pt x="1273301" y="0"/>
                  </a:lnTo>
                  <a:lnTo>
                    <a:pt x="1273301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39302"/>
              <a:ext cx="1273301" cy="21356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ЦЕЛЬ</a:t>
              </a:r>
            </a:p>
          </p:txBody>
        </p:sp>
      </p:grpSp>
      <p:sp>
        <p:nvSpPr>
          <p:cNvPr id="21" name="Freeform 21"/>
          <p:cNvSpPr/>
          <p:nvPr/>
        </p:nvSpPr>
        <p:spPr>
          <a:xfrm>
            <a:off x="1635911" y="7730429"/>
            <a:ext cx="1293407" cy="1293407"/>
          </a:xfrm>
          <a:custGeom>
            <a:avLst/>
            <a:gdLst/>
            <a:ahLst/>
            <a:cxnLst/>
            <a:rect l="l" t="t" r="r" b="b"/>
            <a:pathLst>
              <a:path w="1293407" h="1293407">
                <a:moveTo>
                  <a:pt x="0" y="0"/>
                </a:moveTo>
                <a:lnTo>
                  <a:pt x="1293406" y="0"/>
                </a:lnTo>
                <a:lnTo>
                  <a:pt x="1293406" y="1293406"/>
                </a:lnTo>
                <a:lnTo>
                  <a:pt x="0" y="129340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6806753" y="7656691"/>
            <a:ext cx="1336616" cy="1601609"/>
          </a:xfrm>
          <a:custGeom>
            <a:avLst/>
            <a:gdLst/>
            <a:ahLst/>
            <a:cxnLst/>
            <a:rect l="l" t="t" r="r" b="b"/>
            <a:pathLst>
              <a:path w="1336616" h="1601609">
                <a:moveTo>
                  <a:pt x="0" y="0"/>
                </a:moveTo>
                <a:lnTo>
                  <a:pt x="1336616" y="0"/>
                </a:lnTo>
                <a:lnTo>
                  <a:pt x="1336616" y="1601609"/>
                </a:lnTo>
                <a:lnTo>
                  <a:pt x="0" y="16016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1592590" y="7792993"/>
            <a:ext cx="1410688" cy="1621480"/>
          </a:xfrm>
          <a:custGeom>
            <a:avLst/>
            <a:gdLst/>
            <a:ahLst/>
            <a:cxnLst/>
            <a:rect l="l" t="t" r="r" b="b"/>
            <a:pathLst>
              <a:path w="1410688" h="1621480">
                <a:moveTo>
                  <a:pt x="0" y="0"/>
                </a:moveTo>
                <a:lnTo>
                  <a:pt x="1410688" y="0"/>
                </a:lnTo>
                <a:lnTo>
                  <a:pt x="1410688" y="1621480"/>
                </a:lnTo>
                <a:lnTo>
                  <a:pt x="0" y="16214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2756112" y="3442477"/>
            <a:ext cx="4718949" cy="1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6"/>
              </a:lnSpc>
            </a:pPr>
            <a:r>
              <a:rPr lang="en-US" sz="3504" b="1" spc="199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АБСОЛЮТНЫЕ </a:t>
            </a:r>
          </a:p>
          <a:p>
            <a:pPr algn="l">
              <a:lnSpc>
                <a:spcPts val="4906"/>
              </a:lnSpc>
              <a:spcBef>
                <a:spcPct val="0"/>
              </a:spcBef>
            </a:pPr>
            <a:r>
              <a:rPr lang="en-US" sz="3504" b="1" spc="199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И НЕОТЧУЖДАЕМЫЕ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676676" y="1129896"/>
            <a:ext cx="6617453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 spc="256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ПРАВА И СВОБОДЫ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9619767" y="3988516"/>
            <a:ext cx="4718949" cy="634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6"/>
              </a:lnSpc>
              <a:spcBef>
                <a:spcPct val="0"/>
              </a:spcBef>
            </a:pPr>
            <a:r>
              <a:rPr lang="en-US" sz="3504" b="1" spc="199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И НЕОТЧУЖДАЕМЫЕ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3062153" y="7697743"/>
            <a:ext cx="3199963" cy="1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6"/>
              </a:lnSpc>
              <a:spcBef>
                <a:spcPct val="0"/>
              </a:spcBef>
            </a:pPr>
            <a:r>
              <a:rPr lang="en-US" sz="3504" b="1" spc="199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ДАРОВАНЫ ПРИРОДОЙ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8276719" y="7844873"/>
            <a:ext cx="3315871" cy="1882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6"/>
              </a:lnSpc>
            </a:pPr>
            <a:r>
              <a:rPr lang="en-US" sz="3504" b="1" spc="199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НЕЛЬЗЯ ОТНЯТЬ</a:t>
            </a:r>
          </a:p>
          <a:p>
            <a:pPr algn="l">
              <a:lnSpc>
                <a:spcPts val="4906"/>
              </a:lnSpc>
              <a:spcBef>
                <a:spcPct val="0"/>
              </a:spcBef>
            </a:pPr>
            <a:endParaRPr lang="en-US" sz="3504" b="1" spc="199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3136628" y="7924343"/>
            <a:ext cx="4718949" cy="12635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6"/>
              </a:lnSpc>
            </a:pPr>
            <a:r>
              <a:rPr lang="en-US" sz="3504" b="1" spc="199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НАДО</a:t>
            </a:r>
          </a:p>
          <a:p>
            <a:pPr algn="l">
              <a:lnSpc>
                <a:spcPts val="4906"/>
              </a:lnSpc>
              <a:spcBef>
                <a:spcPct val="0"/>
              </a:spcBef>
            </a:pPr>
            <a:r>
              <a:rPr lang="en-US" sz="3504" b="1" spc="199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ЗАЩИЩАТЬ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490983" y="9679901"/>
            <a:ext cx="521210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1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5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9593792" y="3442477"/>
            <a:ext cx="5400675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spc="256" dirty="0">
                <a:solidFill>
                  <a:srgbClr val="972626"/>
                </a:solidFill>
                <a:latin typeface="Intro"/>
                <a:ea typeface="Intro"/>
                <a:cs typeface="Intro"/>
                <a:sym typeface="Intro"/>
              </a:rPr>
              <a:t>НЕОТЪЕМЛЕМЫЕ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35911" y="2402767"/>
            <a:ext cx="7206120" cy="1035552"/>
            <a:chOff x="0" y="0"/>
            <a:chExt cx="1273301" cy="18297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73301" cy="182979"/>
            </a:xfrm>
            <a:custGeom>
              <a:avLst/>
              <a:gdLst/>
              <a:ahLst/>
              <a:cxnLst/>
              <a:rect l="l" t="t" r="r" b="b"/>
              <a:pathLst>
                <a:path w="1273301" h="182979">
                  <a:moveTo>
                    <a:pt x="0" y="0"/>
                  </a:moveTo>
                  <a:lnTo>
                    <a:pt x="1273301" y="0"/>
                  </a:lnTo>
                  <a:lnTo>
                    <a:pt x="1273301" y="182979"/>
                  </a:lnTo>
                  <a:lnTo>
                    <a:pt x="0" y="182979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273301" cy="259179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spc="17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1995 г.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35911" y="3377635"/>
            <a:ext cx="7206120" cy="1593038"/>
            <a:chOff x="0" y="0"/>
            <a:chExt cx="1273301" cy="2814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73301" cy="281485"/>
            </a:xfrm>
            <a:custGeom>
              <a:avLst/>
              <a:gdLst/>
              <a:ahLst/>
              <a:cxnLst/>
              <a:rect l="l" t="t" r="r" b="b"/>
              <a:pathLst>
                <a:path w="1273301" h="281485">
                  <a:moveTo>
                    <a:pt x="0" y="0"/>
                  </a:moveTo>
                  <a:lnTo>
                    <a:pt x="1273301" y="0"/>
                  </a:lnTo>
                  <a:lnTo>
                    <a:pt x="1273301" y="281485"/>
                  </a:lnTo>
                  <a:lnTo>
                    <a:pt x="0" y="281485"/>
                  </a:lnTo>
                  <a:close/>
                </a:path>
              </a:pathLst>
            </a:custGeom>
            <a:solidFill>
              <a:srgbClr val="EEF0F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273301" cy="33863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0" y="2402767"/>
            <a:ext cx="7689948" cy="1250129"/>
            <a:chOff x="0" y="0"/>
            <a:chExt cx="1387046" cy="225487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87046" cy="225487"/>
            </a:xfrm>
            <a:custGeom>
              <a:avLst/>
              <a:gdLst/>
              <a:ahLst/>
              <a:cxnLst/>
              <a:rect l="l" t="t" r="r" b="b"/>
              <a:pathLst>
                <a:path w="1387046" h="225487">
                  <a:moveTo>
                    <a:pt x="0" y="0"/>
                  </a:moveTo>
                  <a:lnTo>
                    <a:pt x="1387046" y="0"/>
                  </a:lnTo>
                  <a:lnTo>
                    <a:pt x="1387046" y="225487"/>
                  </a:lnTo>
                  <a:lnTo>
                    <a:pt x="0" y="225487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57150"/>
              <a:ext cx="1387046" cy="168337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2879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44000" y="3438320"/>
            <a:ext cx="7689948" cy="1532353"/>
            <a:chOff x="0" y="0"/>
            <a:chExt cx="1387046" cy="27639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87046" cy="276393"/>
            </a:xfrm>
            <a:custGeom>
              <a:avLst/>
              <a:gdLst/>
              <a:ahLst/>
              <a:cxnLst/>
              <a:rect l="l" t="t" r="r" b="b"/>
              <a:pathLst>
                <a:path w="1387046" h="276393">
                  <a:moveTo>
                    <a:pt x="0" y="0"/>
                  </a:moveTo>
                  <a:lnTo>
                    <a:pt x="1387046" y="0"/>
                  </a:lnTo>
                  <a:lnTo>
                    <a:pt x="1387046" y="276393"/>
                  </a:lnTo>
                  <a:lnTo>
                    <a:pt x="0" y="276393"/>
                  </a:lnTo>
                  <a:close/>
                </a:path>
              </a:pathLst>
            </a:custGeom>
            <a:solidFill>
              <a:srgbClr val="EEF0F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387046" cy="333543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6808141" y="8106463"/>
            <a:ext cx="1182217" cy="994540"/>
          </a:xfrm>
          <a:custGeom>
            <a:avLst/>
            <a:gdLst/>
            <a:ahLst/>
            <a:cxnLst/>
            <a:rect l="l" t="t" r="r" b="b"/>
            <a:pathLst>
              <a:path w="1182217" h="994540">
                <a:moveTo>
                  <a:pt x="0" y="0"/>
                </a:moveTo>
                <a:lnTo>
                  <a:pt x="1182217" y="0"/>
                </a:lnTo>
                <a:lnTo>
                  <a:pt x="1182217" y="994539"/>
                </a:lnTo>
                <a:lnTo>
                  <a:pt x="0" y="9945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592590" y="7792993"/>
            <a:ext cx="1410688" cy="1621480"/>
          </a:xfrm>
          <a:custGeom>
            <a:avLst/>
            <a:gdLst/>
            <a:ahLst/>
            <a:cxnLst/>
            <a:rect l="l" t="t" r="r" b="b"/>
            <a:pathLst>
              <a:path w="1410688" h="1621480">
                <a:moveTo>
                  <a:pt x="0" y="0"/>
                </a:moveTo>
                <a:lnTo>
                  <a:pt x="1410688" y="0"/>
                </a:lnTo>
                <a:lnTo>
                  <a:pt x="1410688" y="1621480"/>
                </a:lnTo>
                <a:lnTo>
                  <a:pt x="0" y="16214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-695395" y="7093570"/>
            <a:ext cx="19424502" cy="2630378"/>
            <a:chOff x="0" y="0"/>
            <a:chExt cx="3432255" cy="46478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432256" cy="464781"/>
            </a:xfrm>
            <a:custGeom>
              <a:avLst/>
              <a:gdLst/>
              <a:ahLst/>
              <a:cxnLst/>
              <a:rect l="l" t="t" r="r" b="b"/>
              <a:pathLst>
                <a:path w="3432256" h="464781">
                  <a:moveTo>
                    <a:pt x="0" y="0"/>
                  </a:moveTo>
                  <a:lnTo>
                    <a:pt x="3432256" y="0"/>
                  </a:lnTo>
                  <a:lnTo>
                    <a:pt x="3432256" y="464781"/>
                  </a:lnTo>
                  <a:lnTo>
                    <a:pt x="0" y="464781"/>
                  </a:lnTo>
                  <a:close/>
                </a:path>
              </a:pathLst>
            </a:custGeom>
            <a:solidFill>
              <a:srgbClr val="E7E9E5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432255" cy="521931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490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540940" y="6247670"/>
            <a:ext cx="7206120" cy="777405"/>
            <a:chOff x="0" y="0"/>
            <a:chExt cx="1273301" cy="13736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73301" cy="137365"/>
            </a:xfrm>
            <a:custGeom>
              <a:avLst/>
              <a:gdLst/>
              <a:ahLst/>
              <a:cxnLst/>
              <a:rect l="l" t="t" r="r" b="b"/>
              <a:pathLst>
                <a:path w="1273301" h="137365">
                  <a:moveTo>
                    <a:pt x="0" y="0"/>
                  </a:moveTo>
                  <a:lnTo>
                    <a:pt x="1273301" y="0"/>
                  </a:lnTo>
                  <a:lnTo>
                    <a:pt x="1273301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76200"/>
              <a:ext cx="1273301" cy="21356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spc="17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ЦЕЛЬ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2343126" y="3756135"/>
            <a:ext cx="1038172" cy="896721"/>
          </a:xfrm>
          <a:custGeom>
            <a:avLst/>
            <a:gdLst/>
            <a:ahLst/>
            <a:cxnLst/>
            <a:rect l="l" t="t" r="r" b="b"/>
            <a:pathLst>
              <a:path w="1038172" h="896721">
                <a:moveTo>
                  <a:pt x="0" y="0"/>
                </a:moveTo>
                <a:lnTo>
                  <a:pt x="1038173" y="0"/>
                </a:lnTo>
                <a:lnTo>
                  <a:pt x="1038173" y="896722"/>
                </a:lnTo>
                <a:lnTo>
                  <a:pt x="0" y="8967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028700" y="8106463"/>
            <a:ext cx="718684" cy="604593"/>
          </a:xfrm>
          <a:custGeom>
            <a:avLst/>
            <a:gdLst/>
            <a:ahLst/>
            <a:cxnLst/>
            <a:rect l="l" t="t" r="r" b="b"/>
            <a:pathLst>
              <a:path w="718684" h="604593">
                <a:moveTo>
                  <a:pt x="0" y="0"/>
                </a:moveTo>
                <a:lnTo>
                  <a:pt x="718684" y="0"/>
                </a:lnTo>
                <a:lnTo>
                  <a:pt x="718684" y="604593"/>
                </a:lnTo>
                <a:lnTo>
                  <a:pt x="0" y="6045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5" name="TextBox 25"/>
          <p:cNvSpPr txBox="1"/>
          <p:nvPr/>
        </p:nvSpPr>
        <p:spPr>
          <a:xfrm>
            <a:off x="5438105" y="812092"/>
            <a:ext cx="7820695" cy="16158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 spc="256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ГАРАНТИЯ ЗАЩИТЫ ПРАВ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 spc="256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9734805" y="3868007"/>
            <a:ext cx="6360930" cy="6063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6"/>
              </a:lnSpc>
              <a:spcBef>
                <a:spcPct val="0"/>
              </a:spcBef>
            </a:pPr>
            <a:r>
              <a:rPr lang="en-US" sz="3504" spc="199">
                <a:solidFill>
                  <a:srgbClr val="972626"/>
                </a:solidFill>
                <a:latin typeface="Intro"/>
                <a:ea typeface="Intro"/>
                <a:cs typeface="Intro"/>
                <a:sym typeface="Intro"/>
              </a:rPr>
              <a:t>ПРАВО НА ВОЗМЕЩЕНИЕ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747384" y="7943393"/>
            <a:ext cx="4718949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spc="171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ПРИЗНАНИЕ ЦЕННОСТИ ЛИЧНОСТИ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3003278" y="7785698"/>
            <a:ext cx="4718949" cy="16144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spc="171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ГОСУДАРСТВО ОТВЕЧАЕТ ЗА СВОИ ДЕЙСТВИЯ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710296" y="3839432"/>
            <a:ext cx="4718949" cy="634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6"/>
              </a:lnSpc>
              <a:spcBef>
                <a:spcPct val="0"/>
              </a:spcBef>
            </a:pPr>
            <a:r>
              <a:rPr lang="en-US" sz="3504" b="1" spc="199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ОТСУТСТВУЕТ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697728" y="7943393"/>
            <a:ext cx="4074155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spc="17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ГОСУДАРСТВО НЕ ВЫШЕ ЗАКОНА</a:t>
            </a:r>
          </a:p>
        </p:txBody>
      </p:sp>
      <p:sp>
        <p:nvSpPr>
          <p:cNvPr id="31" name="Freeform 31"/>
          <p:cNvSpPr/>
          <p:nvPr/>
        </p:nvSpPr>
        <p:spPr>
          <a:xfrm>
            <a:off x="7271674" y="8222122"/>
            <a:ext cx="718684" cy="604593"/>
          </a:xfrm>
          <a:custGeom>
            <a:avLst/>
            <a:gdLst/>
            <a:ahLst/>
            <a:cxnLst/>
            <a:rect l="l" t="t" r="r" b="b"/>
            <a:pathLst>
              <a:path w="718684" h="604593">
                <a:moveTo>
                  <a:pt x="0" y="0"/>
                </a:moveTo>
                <a:lnTo>
                  <a:pt x="718684" y="0"/>
                </a:lnTo>
                <a:lnTo>
                  <a:pt x="718684" y="604593"/>
                </a:lnTo>
                <a:lnTo>
                  <a:pt x="0" y="6045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2194090" y="8222122"/>
            <a:ext cx="718684" cy="604593"/>
          </a:xfrm>
          <a:custGeom>
            <a:avLst/>
            <a:gdLst/>
            <a:ahLst/>
            <a:cxnLst/>
            <a:rect l="l" t="t" r="r" b="b"/>
            <a:pathLst>
              <a:path w="718684" h="604593">
                <a:moveTo>
                  <a:pt x="0" y="0"/>
                </a:moveTo>
                <a:lnTo>
                  <a:pt x="718684" y="0"/>
                </a:lnTo>
                <a:lnTo>
                  <a:pt x="718684" y="604593"/>
                </a:lnTo>
                <a:lnTo>
                  <a:pt x="0" y="6045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17297400" y="9742998"/>
            <a:ext cx="561626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1</a:t>
            </a:r>
            <a:r>
              <a:rPr lang="ru-RU" sz="2499" spc="142" dirty="0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6</a:t>
            </a:r>
            <a:endParaRPr lang="en-US" sz="2499" spc="142" dirty="0">
              <a:solidFill>
                <a:srgbClr val="FFFFFF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10740802" y="2581045"/>
            <a:ext cx="4880198" cy="7694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74"/>
              </a:lnSpc>
            </a:pPr>
            <a:r>
              <a:rPr lang="en-US" sz="3004" b="1" spc="171" dirty="0">
                <a:solidFill>
                  <a:srgbClr val="FFFFFF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КОНСТИТУЦИЯ 2026 Г.</a:t>
            </a:r>
          </a:p>
          <a:p>
            <a:pPr algn="ctr">
              <a:lnSpc>
                <a:spcPts val="2974"/>
              </a:lnSpc>
            </a:pPr>
            <a:r>
              <a:rPr lang="en-US" sz="3004" b="1" spc="171" dirty="0">
                <a:solidFill>
                  <a:srgbClr val="FFFFFF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(</a:t>
            </a:r>
            <a:r>
              <a:rPr lang="en-US" sz="3004" b="1" spc="171" dirty="0" err="1">
                <a:solidFill>
                  <a:srgbClr val="FFFFFF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Статья</a:t>
            </a:r>
            <a:r>
              <a:rPr lang="en-US" sz="3004" b="1" spc="171" dirty="0">
                <a:solidFill>
                  <a:srgbClr val="FFFFFF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15, </a:t>
            </a:r>
            <a:r>
              <a:rPr lang="en-US" sz="3004" b="1" spc="171" dirty="0" err="1">
                <a:solidFill>
                  <a:srgbClr val="FFFFFF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пункт</a:t>
            </a:r>
            <a:r>
              <a:rPr lang="en-US" sz="3004" b="1" spc="171" dirty="0">
                <a:solidFill>
                  <a:srgbClr val="FFFFFF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6)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35911" y="1992090"/>
            <a:ext cx="7206120" cy="1972028"/>
            <a:chOff x="0" y="-66675"/>
            <a:chExt cx="1273301" cy="34845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73301" cy="281777"/>
            </a:xfrm>
            <a:custGeom>
              <a:avLst/>
              <a:gdLst/>
              <a:ahLst/>
              <a:cxnLst/>
              <a:rect l="l" t="t" r="r" b="b"/>
              <a:pathLst>
                <a:path w="1273301" h="281777">
                  <a:moveTo>
                    <a:pt x="0" y="0"/>
                  </a:moveTo>
                  <a:lnTo>
                    <a:pt x="1273301" y="0"/>
                  </a:lnTo>
                  <a:lnTo>
                    <a:pt x="1273301" y="281777"/>
                  </a:lnTo>
                  <a:lnTo>
                    <a:pt x="0" y="281777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273301" cy="348452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640"/>
                </a:lnSpc>
              </a:pPr>
              <a:endParaRPr lang="kk-KZ" sz="2600" b="1" spc="148" dirty="0">
                <a:solidFill>
                  <a:srgbClr val="FDFEFE"/>
                </a:solidFill>
                <a:latin typeface="Evolve Sans Bold"/>
                <a:ea typeface="Evolve Sans Bold"/>
                <a:cs typeface="Evolve Sans Bold"/>
                <a:sym typeface="Evolve Sans Bold"/>
              </a:endParaRPr>
            </a:p>
            <a:p>
              <a:pPr algn="ctr">
                <a:lnSpc>
                  <a:spcPts val="3640"/>
                </a:lnSpc>
              </a:pPr>
              <a:r>
                <a:rPr lang="en-US" sz="30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1995 г</a:t>
              </a:r>
              <a:r>
                <a:rPr lang="en-US" sz="26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.  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(</a:t>
              </a:r>
              <a:r>
                <a:rPr lang="en-US" sz="2600" b="1" spc="148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Cтатья</a:t>
              </a:r>
              <a:r>
                <a:rPr lang="en-US" sz="26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15, </a:t>
              </a:r>
              <a:r>
                <a:rPr lang="en-US" sz="2600" b="1" spc="148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пункт</a:t>
              </a:r>
              <a:r>
                <a:rPr lang="en-US" sz="26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1)</a:t>
              </a:r>
            </a:p>
            <a:p>
              <a:pPr algn="ctr">
                <a:lnSpc>
                  <a:spcPts val="4200"/>
                </a:lnSpc>
              </a:pPr>
              <a:endParaRPr lang="en-US" sz="2600" b="1" spc="148" dirty="0">
                <a:solidFill>
                  <a:srgbClr val="FDFEFE"/>
                </a:solidFill>
                <a:latin typeface="Evolve Sans Bold"/>
                <a:ea typeface="Evolve Sans Bold"/>
                <a:cs typeface="Evolve Sans Bold"/>
                <a:sym typeface="Evolve Sans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35911" y="3377635"/>
            <a:ext cx="7206120" cy="1593038"/>
            <a:chOff x="0" y="0"/>
            <a:chExt cx="1273301" cy="2814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73301" cy="281485"/>
            </a:xfrm>
            <a:custGeom>
              <a:avLst/>
              <a:gdLst/>
              <a:ahLst/>
              <a:cxnLst/>
              <a:rect l="l" t="t" r="r" b="b"/>
              <a:pathLst>
                <a:path w="1273301" h="281485">
                  <a:moveTo>
                    <a:pt x="0" y="0"/>
                  </a:moveTo>
                  <a:lnTo>
                    <a:pt x="1273301" y="0"/>
                  </a:lnTo>
                  <a:lnTo>
                    <a:pt x="1273301" y="281485"/>
                  </a:lnTo>
                  <a:lnTo>
                    <a:pt x="0" y="281485"/>
                  </a:lnTo>
                  <a:close/>
                </a:path>
              </a:pathLst>
            </a:custGeom>
            <a:solidFill>
              <a:srgbClr val="ECF0F3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273301" cy="33863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0" y="2402767"/>
            <a:ext cx="7689948" cy="1082975"/>
            <a:chOff x="0" y="0"/>
            <a:chExt cx="1387046" cy="1953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87046" cy="195338"/>
            </a:xfrm>
            <a:custGeom>
              <a:avLst/>
              <a:gdLst/>
              <a:ahLst/>
              <a:cxnLst/>
              <a:rect l="l" t="t" r="r" b="b"/>
              <a:pathLst>
                <a:path w="1387046" h="195338">
                  <a:moveTo>
                    <a:pt x="0" y="0"/>
                  </a:moveTo>
                  <a:lnTo>
                    <a:pt x="1387046" y="0"/>
                  </a:lnTo>
                  <a:lnTo>
                    <a:pt x="1387046" y="195338"/>
                  </a:lnTo>
                  <a:lnTo>
                    <a:pt x="0" y="195338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19050"/>
              <a:ext cx="1387046" cy="176288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27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2026 г.</a:t>
              </a:r>
            </a:p>
            <a:p>
              <a:pPr algn="ctr">
                <a:lnSpc>
                  <a:spcPts val="327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</a:t>
              </a:r>
              <a:r>
                <a:rPr lang="en-US" sz="26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(</a:t>
              </a:r>
              <a:r>
                <a:rPr lang="en-US" sz="2600" b="1" spc="171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Статья</a:t>
              </a:r>
              <a:r>
                <a:rPr lang="en-US" sz="26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17, </a:t>
              </a:r>
              <a:r>
                <a:rPr lang="en-US" sz="2600" b="1" spc="171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пункт</a:t>
              </a:r>
              <a:r>
                <a:rPr lang="en-US" sz="26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1)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44000" y="3438320"/>
            <a:ext cx="7689948" cy="1532353"/>
            <a:chOff x="0" y="0"/>
            <a:chExt cx="1387046" cy="27639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87046" cy="276393"/>
            </a:xfrm>
            <a:custGeom>
              <a:avLst/>
              <a:gdLst/>
              <a:ahLst/>
              <a:cxnLst/>
              <a:rect l="l" t="t" r="r" b="b"/>
              <a:pathLst>
                <a:path w="1387046" h="276393">
                  <a:moveTo>
                    <a:pt x="0" y="0"/>
                  </a:moveTo>
                  <a:lnTo>
                    <a:pt x="1387046" y="0"/>
                  </a:lnTo>
                  <a:lnTo>
                    <a:pt x="1387046" y="276393"/>
                  </a:lnTo>
                  <a:lnTo>
                    <a:pt x="0" y="276393"/>
                  </a:lnTo>
                  <a:close/>
                </a:path>
              </a:pathLst>
            </a:custGeom>
            <a:solidFill>
              <a:srgbClr val="ECF0F3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387046" cy="333543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6808141" y="8106463"/>
            <a:ext cx="1182217" cy="994540"/>
          </a:xfrm>
          <a:custGeom>
            <a:avLst/>
            <a:gdLst/>
            <a:ahLst/>
            <a:cxnLst/>
            <a:rect l="l" t="t" r="r" b="b"/>
            <a:pathLst>
              <a:path w="1182217" h="994540">
                <a:moveTo>
                  <a:pt x="0" y="0"/>
                </a:moveTo>
                <a:lnTo>
                  <a:pt x="1182217" y="0"/>
                </a:lnTo>
                <a:lnTo>
                  <a:pt x="1182217" y="994539"/>
                </a:lnTo>
                <a:lnTo>
                  <a:pt x="0" y="9945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592590" y="7792993"/>
            <a:ext cx="1410688" cy="1621480"/>
          </a:xfrm>
          <a:custGeom>
            <a:avLst/>
            <a:gdLst/>
            <a:ahLst/>
            <a:cxnLst/>
            <a:rect l="l" t="t" r="r" b="b"/>
            <a:pathLst>
              <a:path w="1410688" h="1621480">
                <a:moveTo>
                  <a:pt x="0" y="0"/>
                </a:moveTo>
                <a:lnTo>
                  <a:pt x="1410688" y="0"/>
                </a:lnTo>
                <a:lnTo>
                  <a:pt x="1410688" y="1621480"/>
                </a:lnTo>
                <a:lnTo>
                  <a:pt x="0" y="16214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-695395" y="7093570"/>
            <a:ext cx="19424502" cy="2630378"/>
            <a:chOff x="0" y="0"/>
            <a:chExt cx="3432255" cy="46478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432256" cy="464781"/>
            </a:xfrm>
            <a:custGeom>
              <a:avLst/>
              <a:gdLst/>
              <a:ahLst/>
              <a:cxnLst/>
              <a:rect l="l" t="t" r="r" b="b"/>
              <a:pathLst>
                <a:path w="3432256" h="464781">
                  <a:moveTo>
                    <a:pt x="0" y="0"/>
                  </a:moveTo>
                  <a:lnTo>
                    <a:pt x="3432256" y="0"/>
                  </a:lnTo>
                  <a:lnTo>
                    <a:pt x="3432256" y="464781"/>
                  </a:lnTo>
                  <a:lnTo>
                    <a:pt x="0" y="464781"/>
                  </a:lnTo>
                  <a:close/>
                </a:path>
              </a:pathLst>
            </a:custGeom>
            <a:solidFill>
              <a:srgbClr val="E7E9E5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432255" cy="521931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490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540940" y="6247670"/>
            <a:ext cx="7206120" cy="777405"/>
            <a:chOff x="0" y="0"/>
            <a:chExt cx="1273301" cy="13736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73301" cy="137365"/>
            </a:xfrm>
            <a:custGeom>
              <a:avLst/>
              <a:gdLst/>
              <a:ahLst/>
              <a:cxnLst/>
              <a:rect l="l" t="t" r="r" b="b"/>
              <a:pathLst>
                <a:path w="1273301" h="137365">
                  <a:moveTo>
                    <a:pt x="0" y="0"/>
                  </a:moveTo>
                  <a:lnTo>
                    <a:pt x="1273301" y="0"/>
                  </a:lnTo>
                  <a:lnTo>
                    <a:pt x="1273301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0" y="-76200"/>
              <a:ext cx="1273301" cy="21356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spc="17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ЦЕЛЬ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1028700" y="8106463"/>
            <a:ext cx="718684" cy="604593"/>
          </a:xfrm>
          <a:custGeom>
            <a:avLst/>
            <a:gdLst/>
            <a:ahLst/>
            <a:cxnLst/>
            <a:rect l="l" t="t" r="r" b="b"/>
            <a:pathLst>
              <a:path w="718684" h="604593">
                <a:moveTo>
                  <a:pt x="0" y="0"/>
                </a:moveTo>
                <a:lnTo>
                  <a:pt x="718684" y="0"/>
                </a:lnTo>
                <a:lnTo>
                  <a:pt x="718684" y="604593"/>
                </a:lnTo>
                <a:lnTo>
                  <a:pt x="0" y="6045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6517667" y="812092"/>
            <a:ext cx="5252665" cy="1590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 spc="256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ПРАВО НА ЖИЗНЬ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endParaRPr lang="en-US" sz="4500" b="1" spc="256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0660195" y="3476218"/>
            <a:ext cx="6173752" cy="18064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6"/>
              </a:lnSpc>
            </a:pPr>
            <a:r>
              <a:rPr lang="en-US" sz="3504" spc="199">
                <a:solidFill>
                  <a:srgbClr val="972626"/>
                </a:solidFill>
                <a:latin typeface="Intro"/>
                <a:ea typeface="Intro"/>
                <a:cs typeface="Intro"/>
                <a:sym typeface="Intro"/>
              </a:rPr>
              <a:t>НЕОТЪЕМЛЕМОЕ</a:t>
            </a:r>
          </a:p>
          <a:p>
            <a:pPr algn="l">
              <a:lnSpc>
                <a:spcPts val="4626"/>
              </a:lnSpc>
            </a:pPr>
            <a:r>
              <a:rPr lang="en-US" sz="3304" spc="188">
                <a:solidFill>
                  <a:srgbClr val="972626"/>
                </a:solidFill>
                <a:latin typeface="Intro"/>
                <a:ea typeface="Intro"/>
                <a:cs typeface="Intro"/>
                <a:sym typeface="Intro"/>
              </a:rPr>
              <a:t>и НЕОТЧУЖДАЕМОЕ </a:t>
            </a:r>
          </a:p>
          <a:p>
            <a:pPr algn="l">
              <a:lnSpc>
                <a:spcPts val="4906"/>
              </a:lnSpc>
              <a:spcBef>
                <a:spcPct val="0"/>
              </a:spcBef>
            </a:pPr>
            <a:endParaRPr lang="en-US" sz="3304" spc="188">
              <a:solidFill>
                <a:srgbClr val="972626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918288" y="8101578"/>
            <a:ext cx="4718949" cy="538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spc="17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ЗАЩИТА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2747060" y="8024677"/>
            <a:ext cx="5104044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spc="171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ПРАВО НА САМООБОРОНУ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271409" y="3623532"/>
            <a:ext cx="4718949" cy="1076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6"/>
              </a:lnSpc>
              <a:spcBef>
                <a:spcPct val="0"/>
              </a:spcBef>
            </a:pPr>
            <a:r>
              <a:rPr lang="en-US" sz="3004" b="1" spc="171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КАЖДЫЙ ИМЕЕТ ПРАВО НА ЖИЗНЬ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6869003" y="7987100"/>
            <a:ext cx="4603335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spc="171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НЕЛЬЗЯ ПРОИЗВОЛЬНО ЛИШАТЬ</a:t>
            </a:r>
          </a:p>
        </p:txBody>
      </p:sp>
      <p:sp>
        <p:nvSpPr>
          <p:cNvPr id="30" name="Freeform 30"/>
          <p:cNvSpPr/>
          <p:nvPr/>
        </p:nvSpPr>
        <p:spPr>
          <a:xfrm>
            <a:off x="6089457" y="8106463"/>
            <a:ext cx="718684" cy="604593"/>
          </a:xfrm>
          <a:custGeom>
            <a:avLst/>
            <a:gdLst/>
            <a:ahLst/>
            <a:cxnLst/>
            <a:rect l="l" t="t" r="r" b="b"/>
            <a:pathLst>
              <a:path w="718684" h="604593">
                <a:moveTo>
                  <a:pt x="0" y="0"/>
                </a:moveTo>
                <a:lnTo>
                  <a:pt x="718684" y="0"/>
                </a:lnTo>
                <a:lnTo>
                  <a:pt x="718684" y="604593"/>
                </a:lnTo>
                <a:lnTo>
                  <a:pt x="0" y="6045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1929760" y="8183363"/>
            <a:ext cx="718684" cy="604593"/>
          </a:xfrm>
          <a:custGeom>
            <a:avLst/>
            <a:gdLst/>
            <a:ahLst/>
            <a:cxnLst/>
            <a:rect l="l" t="t" r="r" b="b"/>
            <a:pathLst>
              <a:path w="718684" h="604593">
                <a:moveTo>
                  <a:pt x="0" y="0"/>
                </a:moveTo>
                <a:lnTo>
                  <a:pt x="718684" y="0"/>
                </a:lnTo>
                <a:lnTo>
                  <a:pt x="718684" y="604593"/>
                </a:lnTo>
                <a:lnTo>
                  <a:pt x="0" y="60459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935716" y="3652896"/>
            <a:ext cx="1021369" cy="967322"/>
          </a:xfrm>
          <a:custGeom>
            <a:avLst/>
            <a:gdLst/>
            <a:ahLst/>
            <a:cxnLst/>
            <a:rect l="l" t="t" r="r" b="b"/>
            <a:pathLst>
              <a:path w="1021369" h="967322">
                <a:moveTo>
                  <a:pt x="0" y="0"/>
                </a:moveTo>
                <a:lnTo>
                  <a:pt x="1021369" y="0"/>
                </a:lnTo>
                <a:lnTo>
                  <a:pt x="1021369" y="967322"/>
                </a:lnTo>
                <a:lnTo>
                  <a:pt x="0" y="9673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9349354" y="3790975"/>
            <a:ext cx="803519" cy="766357"/>
          </a:xfrm>
          <a:custGeom>
            <a:avLst/>
            <a:gdLst/>
            <a:ahLst/>
            <a:cxnLst/>
            <a:rect l="l" t="t" r="r" b="b"/>
            <a:pathLst>
              <a:path w="803519" h="766357">
                <a:moveTo>
                  <a:pt x="0" y="0"/>
                </a:moveTo>
                <a:lnTo>
                  <a:pt x="803519" y="0"/>
                </a:lnTo>
                <a:lnTo>
                  <a:pt x="803519" y="766357"/>
                </a:lnTo>
                <a:lnTo>
                  <a:pt x="0" y="76635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17526000" y="9770002"/>
            <a:ext cx="481720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1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7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6894" y="-15688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35911" y="2328861"/>
            <a:ext cx="7295119" cy="1002592"/>
            <a:chOff x="0" y="0"/>
            <a:chExt cx="1289027" cy="177155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89027" cy="177155"/>
            </a:xfrm>
            <a:custGeom>
              <a:avLst/>
              <a:gdLst/>
              <a:ahLst/>
              <a:cxnLst/>
              <a:rect l="l" t="t" r="r" b="b"/>
              <a:pathLst>
                <a:path w="1289027" h="177155">
                  <a:moveTo>
                    <a:pt x="0" y="0"/>
                  </a:moveTo>
                  <a:lnTo>
                    <a:pt x="1289027" y="0"/>
                  </a:lnTo>
                  <a:lnTo>
                    <a:pt x="1289027" y="177155"/>
                  </a:lnTo>
                  <a:lnTo>
                    <a:pt x="0" y="17715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289027" cy="243830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640"/>
                </a:lnSpc>
              </a:pPr>
              <a:endParaRPr lang="kk-KZ" sz="2600" b="1" spc="148" dirty="0">
                <a:solidFill>
                  <a:srgbClr val="FDFEFE"/>
                </a:solidFill>
                <a:latin typeface="Evolve Sans Bold"/>
                <a:ea typeface="Evolve Sans Bold"/>
                <a:cs typeface="Evolve Sans Bold"/>
                <a:sym typeface="Evolve Sans Bold"/>
              </a:endParaRPr>
            </a:p>
            <a:p>
              <a:pPr algn="ctr"/>
              <a:r>
                <a:rPr lang="en-US" sz="26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1995 г.  </a:t>
              </a:r>
              <a:endParaRPr lang="kk-KZ" sz="2600" b="1" spc="148" dirty="0">
                <a:solidFill>
                  <a:srgbClr val="FDFEFE"/>
                </a:solidFill>
                <a:latin typeface="Evolve Sans Bold"/>
                <a:ea typeface="Evolve Sans Bold"/>
                <a:cs typeface="Evolve Sans Bold"/>
                <a:sym typeface="Evolve Sans Bold"/>
              </a:endParaRPr>
            </a:p>
            <a:p>
              <a:pPr algn="ctr">
                <a:lnSpc>
                  <a:spcPts val="3640"/>
                </a:lnSpc>
              </a:pPr>
              <a:r>
                <a:rPr lang="en-US" sz="26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(</a:t>
              </a:r>
              <a:r>
                <a:rPr lang="en-US" sz="2600" b="1" spc="148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Статья</a:t>
              </a:r>
              <a:r>
                <a:rPr lang="en-US" sz="26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15, </a:t>
              </a:r>
              <a:r>
                <a:rPr lang="en-US" sz="2600" b="1" spc="148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пункт</a:t>
              </a:r>
              <a:r>
                <a:rPr lang="en-US" sz="26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2)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35911" y="3438320"/>
            <a:ext cx="7295119" cy="1532353"/>
            <a:chOff x="0" y="0"/>
            <a:chExt cx="1289027" cy="270762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89027" cy="270762"/>
            </a:xfrm>
            <a:custGeom>
              <a:avLst/>
              <a:gdLst/>
              <a:ahLst/>
              <a:cxnLst/>
              <a:rect l="l" t="t" r="r" b="b"/>
              <a:pathLst>
                <a:path w="1289027" h="270762">
                  <a:moveTo>
                    <a:pt x="0" y="0"/>
                  </a:moveTo>
                  <a:lnTo>
                    <a:pt x="1289027" y="0"/>
                  </a:lnTo>
                  <a:lnTo>
                    <a:pt x="1289027" y="270762"/>
                  </a:lnTo>
                  <a:lnTo>
                    <a:pt x="0" y="270762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289027" cy="327912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0" y="2288669"/>
            <a:ext cx="7756328" cy="1082975"/>
            <a:chOff x="0" y="0"/>
            <a:chExt cx="1399019" cy="19533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87046" cy="195338"/>
            </a:xfrm>
            <a:custGeom>
              <a:avLst/>
              <a:gdLst/>
              <a:ahLst/>
              <a:cxnLst/>
              <a:rect l="l" t="t" r="r" b="b"/>
              <a:pathLst>
                <a:path w="1387046" h="195338">
                  <a:moveTo>
                    <a:pt x="0" y="0"/>
                  </a:moveTo>
                  <a:lnTo>
                    <a:pt x="1387046" y="0"/>
                  </a:lnTo>
                  <a:lnTo>
                    <a:pt x="1387046" y="195338"/>
                  </a:lnTo>
                  <a:lnTo>
                    <a:pt x="0" y="195338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11973" y="38805"/>
              <a:ext cx="1387046" cy="119138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2610"/>
                </a:lnSpc>
              </a:pPr>
              <a:r>
                <a:rPr lang="en-US" sz="26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2026 г.</a:t>
              </a:r>
            </a:p>
            <a:p>
              <a:pPr algn="ctr">
                <a:lnSpc>
                  <a:spcPts val="2610"/>
                </a:lnSpc>
              </a:pPr>
              <a:r>
                <a:rPr lang="en-US" sz="26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(</a:t>
              </a:r>
              <a:r>
                <a:rPr lang="en-US" sz="2600" b="1" spc="171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Статья</a:t>
              </a:r>
              <a:r>
                <a:rPr lang="en-US" sz="26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17, </a:t>
              </a:r>
              <a:r>
                <a:rPr lang="en-US" sz="2600" b="1" spc="171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пункт</a:t>
              </a:r>
              <a:r>
                <a:rPr lang="en-US" sz="26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3)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44000" y="3438320"/>
            <a:ext cx="7689948" cy="1532353"/>
            <a:chOff x="0" y="0"/>
            <a:chExt cx="1387046" cy="27639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87046" cy="276393"/>
            </a:xfrm>
            <a:custGeom>
              <a:avLst/>
              <a:gdLst/>
              <a:ahLst/>
              <a:cxnLst/>
              <a:rect l="l" t="t" r="r" b="b"/>
              <a:pathLst>
                <a:path w="1387046" h="276393">
                  <a:moveTo>
                    <a:pt x="0" y="0"/>
                  </a:moveTo>
                  <a:lnTo>
                    <a:pt x="1387046" y="0"/>
                  </a:lnTo>
                  <a:lnTo>
                    <a:pt x="1387046" y="276393"/>
                  </a:lnTo>
                  <a:lnTo>
                    <a:pt x="0" y="276393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387046" cy="333543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6808141" y="8106463"/>
            <a:ext cx="1182217" cy="994540"/>
          </a:xfrm>
          <a:custGeom>
            <a:avLst/>
            <a:gdLst/>
            <a:ahLst/>
            <a:cxnLst/>
            <a:rect l="l" t="t" r="r" b="b"/>
            <a:pathLst>
              <a:path w="1182217" h="994540">
                <a:moveTo>
                  <a:pt x="0" y="0"/>
                </a:moveTo>
                <a:lnTo>
                  <a:pt x="1182217" y="0"/>
                </a:lnTo>
                <a:lnTo>
                  <a:pt x="1182217" y="994539"/>
                </a:lnTo>
                <a:lnTo>
                  <a:pt x="0" y="9945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1592590" y="7792993"/>
            <a:ext cx="1410688" cy="1621480"/>
          </a:xfrm>
          <a:custGeom>
            <a:avLst/>
            <a:gdLst/>
            <a:ahLst/>
            <a:cxnLst/>
            <a:rect l="l" t="t" r="r" b="b"/>
            <a:pathLst>
              <a:path w="1410688" h="1621480">
                <a:moveTo>
                  <a:pt x="0" y="0"/>
                </a:moveTo>
                <a:lnTo>
                  <a:pt x="1410688" y="0"/>
                </a:lnTo>
                <a:lnTo>
                  <a:pt x="1410688" y="1621480"/>
                </a:lnTo>
                <a:lnTo>
                  <a:pt x="0" y="16214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-695395" y="7093570"/>
            <a:ext cx="19424502" cy="2630378"/>
            <a:chOff x="0" y="0"/>
            <a:chExt cx="3432255" cy="464781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3432256" cy="464781"/>
            </a:xfrm>
            <a:custGeom>
              <a:avLst/>
              <a:gdLst/>
              <a:ahLst/>
              <a:cxnLst/>
              <a:rect l="l" t="t" r="r" b="b"/>
              <a:pathLst>
                <a:path w="3432256" h="464781">
                  <a:moveTo>
                    <a:pt x="0" y="0"/>
                  </a:moveTo>
                  <a:lnTo>
                    <a:pt x="3432256" y="0"/>
                  </a:lnTo>
                  <a:lnTo>
                    <a:pt x="3432256" y="464781"/>
                  </a:lnTo>
                  <a:lnTo>
                    <a:pt x="0" y="464781"/>
                  </a:lnTo>
                  <a:close/>
                </a:path>
              </a:pathLst>
            </a:custGeom>
            <a:solidFill>
              <a:srgbClr val="E7E9E5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57150"/>
              <a:ext cx="3432255" cy="521931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490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5530054" y="6119285"/>
            <a:ext cx="7227892" cy="1208652"/>
            <a:chOff x="-3847" y="-38788"/>
            <a:chExt cx="1277148" cy="213565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273301" cy="137365"/>
            </a:xfrm>
            <a:custGeom>
              <a:avLst/>
              <a:gdLst/>
              <a:ahLst/>
              <a:cxnLst/>
              <a:rect l="l" t="t" r="r" b="b"/>
              <a:pathLst>
                <a:path w="1273301" h="137365">
                  <a:moveTo>
                    <a:pt x="0" y="0"/>
                  </a:moveTo>
                  <a:lnTo>
                    <a:pt x="1273301" y="0"/>
                  </a:lnTo>
                  <a:lnTo>
                    <a:pt x="1273301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-3847" y="-38788"/>
              <a:ext cx="1273301" cy="21356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ЦЕЛЬ</a:t>
              </a:r>
            </a:p>
          </p:txBody>
        </p:sp>
      </p:grpSp>
      <p:sp>
        <p:nvSpPr>
          <p:cNvPr id="23" name="Freeform 23"/>
          <p:cNvSpPr/>
          <p:nvPr/>
        </p:nvSpPr>
        <p:spPr>
          <a:xfrm>
            <a:off x="5948526" y="8348788"/>
            <a:ext cx="718684" cy="604593"/>
          </a:xfrm>
          <a:custGeom>
            <a:avLst/>
            <a:gdLst/>
            <a:ahLst/>
            <a:cxnLst/>
            <a:rect l="l" t="t" r="r" b="b"/>
            <a:pathLst>
              <a:path w="718684" h="604593">
                <a:moveTo>
                  <a:pt x="0" y="0"/>
                </a:moveTo>
                <a:lnTo>
                  <a:pt x="718684" y="0"/>
                </a:lnTo>
                <a:lnTo>
                  <a:pt x="718684" y="604593"/>
                </a:lnTo>
                <a:lnTo>
                  <a:pt x="0" y="60459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9582330" y="3699732"/>
            <a:ext cx="616120" cy="794994"/>
          </a:xfrm>
          <a:custGeom>
            <a:avLst/>
            <a:gdLst/>
            <a:ahLst/>
            <a:cxnLst/>
            <a:rect l="l" t="t" r="r" b="b"/>
            <a:pathLst>
              <a:path w="616120" h="794994">
                <a:moveTo>
                  <a:pt x="0" y="0"/>
                </a:moveTo>
                <a:lnTo>
                  <a:pt x="616120" y="0"/>
                </a:lnTo>
                <a:lnTo>
                  <a:pt x="616120" y="794994"/>
                </a:lnTo>
                <a:lnTo>
                  <a:pt x="0" y="7949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1945718" y="3663963"/>
            <a:ext cx="1020891" cy="1020891"/>
          </a:xfrm>
          <a:custGeom>
            <a:avLst/>
            <a:gdLst/>
            <a:ahLst/>
            <a:cxnLst/>
            <a:rect l="l" t="t" r="r" b="b"/>
            <a:pathLst>
              <a:path w="1020891" h="1020891">
                <a:moveTo>
                  <a:pt x="0" y="0"/>
                </a:moveTo>
                <a:lnTo>
                  <a:pt x="1020891" y="0"/>
                </a:lnTo>
                <a:lnTo>
                  <a:pt x="1020891" y="1020891"/>
                </a:lnTo>
                <a:lnTo>
                  <a:pt x="0" y="102089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6" name="TextBox 26"/>
          <p:cNvSpPr txBox="1"/>
          <p:nvPr/>
        </p:nvSpPr>
        <p:spPr>
          <a:xfrm>
            <a:off x="5232648" y="933450"/>
            <a:ext cx="8330952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 spc="256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ЗАПРЕТ СМЕРТНОЙ КАЗНИ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0505298" y="3504545"/>
            <a:ext cx="6754002" cy="6583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86"/>
              </a:lnSpc>
              <a:spcBef>
                <a:spcPct val="0"/>
              </a:spcBef>
            </a:pPr>
            <a:r>
              <a:rPr lang="en-US" sz="3704" b="1" spc="21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СМЕРТНАЯ КАЗНЬ 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3271409" y="3587763"/>
            <a:ext cx="4718949" cy="16096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6"/>
              </a:lnSpc>
            </a:pPr>
            <a:r>
              <a:rPr lang="en-US" sz="3004" b="1" spc="17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СМЕРТНАЯ КАЗНЬ ЗАПРЕЩАЕТСЯ</a:t>
            </a:r>
          </a:p>
          <a:p>
            <a:pPr algn="l">
              <a:lnSpc>
                <a:spcPts val="4206"/>
              </a:lnSpc>
              <a:spcBef>
                <a:spcPct val="0"/>
              </a:spcBef>
            </a:pPr>
            <a:endParaRPr lang="en-US" sz="3004" b="1" spc="171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5687312" y="7986520"/>
            <a:ext cx="7790036" cy="724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39"/>
              </a:lnSpc>
              <a:spcBef>
                <a:spcPct val="0"/>
              </a:spcBef>
            </a:pPr>
            <a:r>
              <a:rPr lang="en-US" sz="4099" b="1" spc="233">
                <a:solidFill>
                  <a:srgbClr val="11400B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НЕВОЗМОЖНОСТЬ ВОЗВРАТА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7526000" y="9733473"/>
            <a:ext cx="514564" cy="4165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1</a:t>
            </a:r>
            <a:r>
              <a:rPr lang="ru-RU" sz="2499" spc="142" dirty="0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8</a:t>
            </a:r>
            <a:endParaRPr lang="en-US" sz="2499" spc="142" dirty="0">
              <a:solidFill>
                <a:srgbClr val="FFFFFF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0503250" y="4118771"/>
            <a:ext cx="4200525" cy="762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spc="256">
                <a:solidFill>
                  <a:srgbClr val="A4020C"/>
                </a:solidFill>
                <a:latin typeface="Intro"/>
                <a:ea typeface="Intro"/>
                <a:cs typeface="Intro"/>
                <a:sym typeface="Intro"/>
              </a:rPr>
              <a:t>ЗАПРЕЩЕНА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494449" y="987389"/>
            <a:ext cx="7206120" cy="1208652"/>
          </a:xfrm>
          <a:prstGeom prst="rect">
            <a:avLst/>
          </a:prstGeom>
        </p:spPr>
        <p:txBody>
          <a:bodyPr lIns="78384" tIns="78384" rIns="78384" bIns="78384" rtlCol="0" anchor="ctr"/>
          <a:lstStyle/>
          <a:p>
            <a:pPr algn="ctr">
              <a:lnSpc>
                <a:spcPts val="4200"/>
              </a:lnSpc>
            </a:pPr>
            <a:r>
              <a:rPr lang="en-US" sz="3000" b="1" spc="171" dirty="0">
                <a:solidFill>
                  <a:srgbClr val="FDFEF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ДЕЙТВУЮЩАЯ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494449" y="2180205"/>
            <a:ext cx="7206120" cy="2994280"/>
            <a:chOff x="0" y="0"/>
            <a:chExt cx="1273301" cy="52908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73301" cy="529081"/>
            </a:xfrm>
            <a:custGeom>
              <a:avLst/>
              <a:gdLst/>
              <a:ahLst/>
              <a:cxnLst/>
              <a:rect l="l" t="t" r="r" b="b"/>
              <a:pathLst>
                <a:path w="1273301" h="529081">
                  <a:moveTo>
                    <a:pt x="0" y="0"/>
                  </a:moveTo>
                  <a:lnTo>
                    <a:pt x="1273301" y="0"/>
                  </a:lnTo>
                  <a:lnTo>
                    <a:pt x="1273301" y="529081"/>
                  </a:lnTo>
                  <a:lnTo>
                    <a:pt x="0" y="529081"/>
                  </a:lnTo>
                  <a:close/>
                </a:path>
              </a:pathLst>
            </a:custGeom>
            <a:solidFill>
              <a:srgbClr val="E7E9E5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273301" cy="586231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847339" y="1418636"/>
            <a:ext cx="8053648" cy="761569"/>
            <a:chOff x="0" y="0"/>
            <a:chExt cx="1452647" cy="137365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452647" cy="137365"/>
            </a:xfrm>
            <a:custGeom>
              <a:avLst/>
              <a:gdLst/>
              <a:ahLst/>
              <a:cxnLst/>
              <a:rect l="l" t="t" r="r" b="b"/>
              <a:pathLst>
                <a:path w="1452647" h="137365">
                  <a:moveTo>
                    <a:pt x="0" y="0"/>
                  </a:moveTo>
                  <a:lnTo>
                    <a:pt x="1452647" y="0"/>
                  </a:lnTo>
                  <a:lnTo>
                    <a:pt x="1452647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76200"/>
              <a:ext cx="1452647" cy="21356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spc="17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НОВАЯ РЕДАКЦИЯ (СТАТЬЯ 18)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8847339" y="2196041"/>
            <a:ext cx="8053648" cy="2932609"/>
            <a:chOff x="0" y="0"/>
            <a:chExt cx="1452647" cy="528959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452647" cy="528959"/>
            </a:xfrm>
            <a:custGeom>
              <a:avLst/>
              <a:gdLst/>
              <a:ahLst/>
              <a:cxnLst/>
              <a:rect l="l" t="t" r="r" b="b"/>
              <a:pathLst>
                <a:path w="1452647" h="528959">
                  <a:moveTo>
                    <a:pt x="0" y="0"/>
                  </a:moveTo>
                  <a:lnTo>
                    <a:pt x="1452647" y="0"/>
                  </a:lnTo>
                  <a:lnTo>
                    <a:pt x="1452647" y="528959"/>
                  </a:lnTo>
                  <a:lnTo>
                    <a:pt x="0" y="528959"/>
                  </a:lnTo>
                  <a:close/>
                </a:path>
              </a:pathLst>
            </a:custGeom>
            <a:solidFill>
              <a:srgbClr val="E7E9E5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452647" cy="586109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9284247" y="2777836"/>
            <a:ext cx="841166" cy="813828"/>
          </a:xfrm>
          <a:custGeom>
            <a:avLst/>
            <a:gdLst/>
            <a:ahLst/>
            <a:cxnLst/>
            <a:rect l="l" t="t" r="r" b="b"/>
            <a:pathLst>
              <a:path w="841166" h="813828">
                <a:moveTo>
                  <a:pt x="0" y="0"/>
                </a:moveTo>
                <a:lnTo>
                  <a:pt x="841166" y="0"/>
                </a:lnTo>
                <a:lnTo>
                  <a:pt x="841166" y="813828"/>
                </a:lnTo>
                <a:lnTo>
                  <a:pt x="0" y="8138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-688910" y="6708010"/>
            <a:ext cx="20982698" cy="2630378"/>
            <a:chOff x="0" y="0"/>
            <a:chExt cx="3707584" cy="464781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3707584" cy="464781"/>
            </a:xfrm>
            <a:custGeom>
              <a:avLst/>
              <a:gdLst/>
              <a:ahLst/>
              <a:cxnLst/>
              <a:rect l="l" t="t" r="r" b="b"/>
              <a:pathLst>
                <a:path w="3707584" h="464781">
                  <a:moveTo>
                    <a:pt x="0" y="0"/>
                  </a:moveTo>
                  <a:lnTo>
                    <a:pt x="3707584" y="0"/>
                  </a:lnTo>
                  <a:lnTo>
                    <a:pt x="3707584" y="464781"/>
                  </a:lnTo>
                  <a:lnTo>
                    <a:pt x="0" y="464781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0" y="-57150"/>
              <a:ext cx="3707584" cy="521931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4900"/>
                </a:lnSpc>
              </a:pPr>
              <a:endParaRPr/>
            </a:p>
          </p:txBody>
        </p:sp>
      </p:grpSp>
      <p:sp>
        <p:nvSpPr>
          <p:cNvPr id="19" name="Freeform 19"/>
          <p:cNvSpPr/>
          <p:nvPr/>
        </p:nvSpPr>
        <p:spPr>
          <a:xfrm>
            <a:off x="3557023" y="6940469"/>
            <a:ext cx="822458" cy="675444"/>
          </a:xfrm>
          <a:custGeom>
            <a:avLst/>
            <a:gdLst/>
            <a:ahLst/>
            <a:cxnLst/>
            <a:rect l="l" t="t" r="r" b="b"/>
            <a:pathLst>
              <a:path w="822458" h="675444">
                <a:moveTo>
                  <a:pt x="0" y="0"/>
                </a:moveTo>
                <a:lnTo>
                  <a:pt x="822458" y="0"/>
                </a:lnTo>
                <a:lnTo>
                  <a:pt x="822458" y="675444"/>
                </a:lnTo>
                <a:lnTo>
                  <a:pt x="0" y="6754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8965203" y="6908035"/>
            <a:ext cx="785477" cy="740312"/>
          </a:xfrm>
          <a:custGeom>
            <a:avLst/>
            <a:gdLst/>
            <a:ahLst/>
            <a:cxnLst/>
            <a:rect l="l" t="t" r="r" b="b"/>
            <a:pathLst>
              <a:path w="785477" h="740312">
                <a:moveTo>
                  <a:pt x="0" y="0"/>
                </a:moveTo>
                <a:lnTo>
                  <a:pt x="785477" y="0"/>
                </a:lnTo>
                <a:lnTo>
                  <a:pt x="785477" y="740312"/>
                </a:lnTo>
                <a:lnTo>
                  <a:pt x="0" y="7403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2021811" y="3262647"/>
            <a:ext cx="1038172" cy="896721"/>
          </a:xfrm>
          <a:custGeom>
            <a:avLst/>
            <a:gdLst/>
            <a:ahLst/>
            <a:cxnLst/>
            <a:rect l="l" t="t" r="r" b="b"/>
            <a:pathLst>
              <a:path w="1038172" h="896721">
                <a:moveTo>
                  <a:pt x="0" y="0"/>
                </a:moveTo>
                <a:lnTo>
                  <a:pt x="1038172" y="0"/>
                </a:lnTo>
                <a:lnTo>
                  <a:pt x="1038172" y="896721"/>
                </a:lnTo>
                <a:lnTo>
                  <a:pt x="0" y="89672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3982826" y="6871725"/>
            <a:ext cx="758322" cy="740312"/>
          </a:xfrm>
          <a:custGeom>
            <a:avLst/>
            <a:gdLst/>
            <a:ahLst/>
            <a:cxnLst/>
            <a:rect l="l" t="t" r="r" b="b"/>
            <a:pathLst>
              <a:path w="758322" h="740312">
                <a:moveTo>
                  <a:pt x="0" y="0"/>
                </a:moveTo>
                <a:lnTo>
                  <a:pt x="758322" y="0"/>
                </a:lnTo>
                <a:lnTo>
                  <a:pt x="758322" y="740312"/>
                </a:lnTo>
                <a:lnTo>
                  <a:pt x="0" y="74031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23" name="Group 23"/>
          <p:cNvGrpSpPr/>
          <p:nvPr/>
        </p:nvGrpSpPr>
        <p:grpSpPr>
          <a:xfrm>
            <a:off x="5244279" y="5902399"/>
            <a:ext cx="7206120" cy="777405"/>
            <a:chOff x="0" y="0"/>
            <a:chExt cx="1273301" cy="137365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73301" cy="137365"/>
            </a:xfrm>
            <a:custGeom>
              <a:avLst/>
              <a:gdLst/>
              <a:ahLst/>
              <a:cxnLst/>
              <a:rect l="l" t="t" r="r" b="b"/>
              <a:pathLst>
                <a:path w="1273301" h="137365">
                  <a:moveTo>
                    <a:pt x="0" y="0"/>
                  </a:moveTo>
                  <a:lnTo>
                    <a:pt x="1273301" y="0"/>
                  </a:lnTo>
                  <a:lnTo>
                    <a:pt x="1273301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76200"/>
              <a:ext cx="1273301" cy="21356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endParaRPr lang="kk-KZ" sz="3000" b="1" spc="171" dirty="0">
                <a:solidFill>
                  <a:srgbClr val="FDFEFE"/>
                </a:solidFill>
                <a:latin typeface="Evolve Sans Bold"/>
                <a:ea typeface="Evolve Sans Bold"/>
                <a:cs typeface="Evolve Sans Bold"/>
                <a:sym typeface="Evolve Sans Bold"/>
              </a:endParaRPr>
            </a:p>
            <a:p>
              <a:pPr algn="ctr">
                <a:lnSpc>
                  <a:spcPts val="420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ЦЕЛЬ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494449" y="1418636"/>
            <a:ext cx="7206120" cy="1082975"/>
            <a:chOff x="0" y="0"/>
            <a:chExt cx="1273301" cy="191359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1273301" cy="191359"/>
            </a:xfrm>
            <a:custGeom>
              <a:avLst/>
              <a:gdLst/>
              <a:ahLst/>
              <a:cxnLst/>
              <a:rect l="l" t="t" r="r" b="b"/>
              <a:pathLst>
                <a:path w="1273301" h="191359">
                  <a:moveTo>
                    <a:pt x="0" y="0"/>
                  </a:moveTo>
                  <a:lnTo>
                    <a:pt x="1273301" y="0"/>
                  </a:lnTo>
                  <a:lnTo>
                    <a:pt x="1273301" y="191359"/>
                  </a:lnTo>
                  <a:lnTo>
                    <a:pt x="0" y="191359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28" name="TextBox 28"/>
            <p:cNvSpPr txBox="1"/>
            <p:nvPr/>
          </p:nvSpPr>
          <p:spPr>
            <a:xfrm>
              <a:off x="0" y="-76200"/>
              <a:ext cx="1273301" cy="267559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endParaRPr lang="kk-KZ" sz="3000" b="1" spc="171" dirty="0">
                <a:solidFill>
                  <a:srgbClr val="FDFEFE"/>
                </a:solidFill>
                <a:latin typeface="Evolve Sans Bold"/>
                <a:ea typeface="Evolve Sans Bold"/>
                <a:cs typeface="Evolve Sans Bold"/>
                <a:sym typeface="Evolve Sans Bold"/>
              </a:endParaRPr>
            </a:p>
            <a:p>
              <a:pPr algn="ctr">
                <a:lnSpc>
                  <a:spcPts val="420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1995 г.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8847339" y="1418636"/>
            <a:ext cx="8053648" cy="1082975"/>
            <a:chOff x="0" y="0"/>
            <a:chExt cx="1452647" cy="195338"/>
          </a:xfrm>
        </p:grpSpPr>
        <p:sp>
          <p:nvSpPr>
            <p:cNvPr id="30" name="Freeform 30"/>
            <p:cNvSpPr/>
            <p:nvPr/>
          </p:nvSpPr>
          <p:spPr>
            <a:xfrm>
              <a:off x="0" y="0"/>
              <a:ext cx="1452647" cy="195338"/>
            </a:xfrm>
            <a:custGeom>
              <a:avLst/>
              <a:gdLst/>
              <a:ahLst/>
              <a:cxnLst/>
              <a:rect l="l" t="t" r="r" b="b"/>
              <a:pathLst>
                <a:path w="1452647" h="195338">
                  <a:moveTo>
                    <a:pt x="0" y="0"/>
                  </a:moveTo>
                  <a:lnTo>
                    <a:pt x="1452647" y="0"/>
                  </a:lnTo>
                  <a:lnTo>
                    <a:pt x="1452647" y="195338"/>
                  </a:lnTo>
                  <a:lnTo>
                    <a:pt x="0" y="195338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31" name="TextBox 31"/>
            <p:cNvSpPr txBox="1"/>
            <p:nvPr/>
          </p:nvSpPr>
          <p:spPr>
            <a:xfrm>
              <a:off x="0" y="30765"/>
              <a:ext cx="1452647" cy="147713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297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2026 г.</a:t>
              </a:r>
            </a:p>
            <a:p>
              <a:pPr algn="ctr">
                <a:lnSpc>
                  <a:spcPts val="297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(</a:t>
              </a:r>
              <a:r>
                <a:rPr lang="en-US" sz="3000" b="1" spc="171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Статья</a:t>
              </a: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18, </a:t>
              </a:r>
              <a:r>
                <a:rPr lang="en-US" sz="3000" b="1" spc="171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пункт</a:t>
              </a: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1)</a:t>
              </a:r>
            </a:p>
          </p:txBody>
        </p:sp>
      </p:grpSp>
      <p:sp>
        <p:nvSpPr>
          <p:cNvPr id="32" name="Freeform 32"/>
          <p:cNvSpPr/>
          <p:nvPr/>
        </p:nvSpPr>
        <p:spPr>
          <a:xfrm>
            <a:off x="9357942" y="3999530"/>
            <a:ext cx="888995" cy="670080"/>
          </a:xfrm>
          <a:custGeom>
            <a:avLst/>
            <a:gdLst/>
            <a:ahLst/>
            <a:cxnLst/>
            <a:rect l="l" t="t" r="r" b="b"/>
            <a:pathLst>
              <a:path w="888995" h="670080">
                <a:moveTo>
                  <a:pt x="0" y="0"/>
                </a:moveTo>
                <a:lnTo>
                  <a:pt x="888994" y="0"/>
                </a:lnTo>
                <a:lnTo>
                  <a:pt x="888994" y="670080"/>
                </a:lnTo>
                <a:lnTo>
                  <a:pt x="0" y="67008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3808903" y="390131"/>
            <a:ext cx="10670194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 spc="256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ЛИЧНАЯ НЕПРИКОСНОВЕННОСТЬ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0847354" y="2706138"/>
            <a:ext cx="4694764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spc="171">
                <a:solidFill>
                  <a:srgbClr val="00417A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ГАРАНТИРУЕТСЯ КОНСТИТУЦИЕЙ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3278682" y="3297281"/>
            <a:ext cx="4718949" cy="634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6"/>
              </a:lnSpc>
              <a:spcBef>
                <a:spcPct val="0"/>
              </a:spcBef>
            </a:pPr>
            <a:r>
              <a:rPr lang="en-US" sz="3504" b="1" spc="199">
                <a:solidFill>
                  <a:srgbClr val="00417A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ОТСУТСТВУЕТ 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10847354" y="3978970"/>
            <a:ext cx="5231410" cy="625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99"/>
              </a:lnSpc>
              <a:spcBef>
                <a:spcPct val="0"/>
              </a:spcBef>
            </a:pPr>
            <a:r>
              <a:rPr lang="en-US" sz="3499" b="1" spc="199" dirty="0">
                <a:solidFill>
                  <a:srgbClr val="00417A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ПРАВИЛА МИРАНДЫ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534979" y="7779876"/>
            <a:ext cx="4866546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spc="171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НЕЛЬЗЯ ПРОИЗВОЛЬНО ЛИШАТЬ СВОБОДЫ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465527" y="7779876"/>
            <a:ext cx="3784829" cy="1076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spc="171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ПОД СТРАЖУ-ТОЛЬКО СУД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1766200" y="7746538"/>
            <a:ext cx="4972208" cy="2143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spc="171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СРОКИ ЗАДЕРЖАНИЯ — ПО ЗАКОНУ</a:t>
            </a: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b="1" spc="171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  <a:p>
            <a:pPr algn="ctr">
              <a:lnSpc>
                <a:spcPts val="4200"/>
              </a:lnSpc>
              <a:spcBef>
                <a:spcPct val="0"/>
              </a:spcBef>
            </a:pPr>
            <a:endParaRPr lang="en-US" sz="3000" b="1" spc="171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40" name="TextBox 40"/>
          <p:cNvSpPr txBox="1"/>
          <p:nvPr/>
        </p:nvSpPr>
        <p:spPr>
          <a:xfrm>
            <a:off x="17590999" y="9661063"/>
            <a:ext cx="44938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19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06897" y="3200484"/>
            <a:ext cx="3727509" cy="2420869"/>
            <a:chOff x="0" y="0"/>
            <a:chExt cx="725159" cy="4709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25159" cy="470962"/>
            </a:xfrm>
            <a:custGeom>
              <a:avLst/>
              <a:gdLst/>
              <a:ahLst/>
              <a:cxnLst/>
              <a:rect l="l" t="t" r="r" b="b"/>
              <a:pathLst>
                <a:path w="725159" h="470962">
                  <a:moveTo>
                    <a:pt x="0" y="0"/>
                  </a:moveTo>
                  <a:lnTo>
                    <a:pt x="725159" y="0"/>
                  </a:lnTo>
                  <a:lnTo>
                    <a:pt x="725159" y="470962"/>
                  </a:lnTo>
                  <a:lnTo>
                    <a:pt x="0" y="470962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725159" cy="528112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06897" y="2494390"/>
            <a:ext cx="3727509" cy="706094"/>
            <a:chOff x="0" y="0"/>
            <a:chExt cx="725159" cy="1373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25159" cy="137365"/>
            </a:xfrm>
            <a:custGeom>
              <a:avLst/>
              <a:gdLst/>
              <a:ahLst/>
              <a:cxnLst/>
              <a:rect l="l" t="t" r="r" b="b"/>
              <a:pathLst>
                <a:path w="725159" h="137365">
                  <a:moveTo>
                    <a:pt x="0" y="0"/>
                  </a:moveTo>
                  <a:lnTo>
                    <a:pt x="725159" y="0"/>
                  </a:lnTo>
                  <a:lnTo>
                    <a:pt x="725159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66675"/>
              <a:ext cx="725159" cy="204040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 spc="142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1995 г.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055252" y="3099515"/>
            <a:ext cx="8177496" cy="1822267"/>
            <a:chOff x="0" y="0"/>
            <a:chExt cx="1590871" cy="354509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90871" cy="354509"/>
            </a:xfrm>
            <a:custGeom>
              <a:avLst/>
              <a:gdLst/>
              <a:ahLst/>
              <a:cxnLst/>
              <a:rect l="l" t="t" r="r" b="b"/>
              <a:pathLst>
                <a:path w="1590871" h="354509">
                  <a:moveTo>
                    <a:pt x="0" y="0"/>
                  </a:moveTo>
                  <a:lnTo>
                    <a:pt x="1590871" y="0"/>
                  </a:lnTo>
                  <a:lnTo>
                    <a:pt x="1590871" y="354509"/>
                  </a:lnTo>
                  <a:lnTo>
                    <a:pt x="0" y="354509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590871" cy="411659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853593" y="3200484"/>
            <a:ext cx="3727509" cy="2420869"/>
            <a:chOff x="0" y="0"/>
            <a:chExt cx="725159" cy="47096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25159" cy="470962"/>
            </a:xfrm>
            <a:custGeom>
              <a:avLst/>
              <a:gdLst/>
              <a:ahLst/>
              <a:cxnLst/>
              <a:rect l="l" t="t" r="r" b="b"/>
              <a:pathLst>
                <a:path w="725159" h="470962">
                  <a:moveTo>
                    <a:pt x="0" y="0"/>
                  </a:moveTo>
                  <a:lnTo>
                    <a:pt x="725159" y="0"/>
                  </a:lnTo>
                  <a:lnTo>
                    <a:pt x="725159" y="470962"/>
                  </a:lnTo>
                  <a:lnTo>
                    <a:pt x="0" y="470962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725159" cy="528112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853593" y="2494390"/>
            <a:ext cx="3727509" cy="706094"/>
            <a:chOff x="0" y="0"/>
            <a:chExt cx="725159" cy="1373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25159" cy="137365"/>
            </a:xfrm>
            <a:custGeom>
              <a:avLst/>
              <a:gdLst/>
              <a:ahLst/>
              <a:cxnLst/>
              <a:rect l="l" t="t" r="r" b="b"/>
              <a:pathLst>
                <a:path w="725159" h="137365">
                  <a:moveTo>
                    <a:pt x="0" y="0"/>
                  </a:moveTo>
                  <a:lnTo>
                    <a:pt x="725159" y="0"/>
                  </a:lnTo>
                  <a:lnTo>
                    <a:pt x="725159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725159" cy="19451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360"/>
                </a:lnSpc>
              </a:pPr>
              <a:r>
                <a:rPr lang="en-US" sz="2400" b="1" spc="136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2026 г.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5055252" y="3345761"/>
            <a:ext cx="1369667" cy="1395839"/>
          </a:xfrm>
          <a:custGeom>
            <a:avLst/>
            <a:gdLst/>
            <a:ahLst/>
            <a:cxnLst/>
            <a:rect l="l" t="t" r="r" b="b"/>
            <a:pathLst>
              <a:path w="1369667" h="1395839">
                <a:moveTo>
                  <a:pt x="0" y="0"/>
                </a:moveTo>
                <a:lnTo>
                  <a:pt x="1369667" y="0"/>
                </a:lnTo>
                <a:lnTo>
                  <a:pt x="1369667" y="1395839"/>
                </a:lnTo>
                <a:lnTo>
                  <a:pt x="0" y="139583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9" name="Group 19"/>
          <p:cNvGrpSpPr/>
          <p:nvPr/>
        </p:nvGrpSpPr>
        <p:grpSpPr>
          <a:xfrm>
            <a:off x="-1" y="7362605"/>
            <a:ext cx="18288001" cy="2630378"/>
            <a:chOff x="0" y="0"/>
            <a:chExt cx="3432255" cy="464781"/>
          </a:xfrm>
          <a:solidFill>
            <a:schemeClr val="accent1">
              <a:lumMod val="75000"/>
            </a:schemeClr>
          </a:solidFill>
        </p:grpSpPr>
        <p:sp>
          <p:nvSpPr>
            <p:cNvPr id="20" name="Freeform 20"/>
            <p:cNvSpPr/>
            <p:nvPr/>
          </p:nvSpPr>
          <p:spPr>
            <a:xfrm>
              <a:off x="0" y="0"/>
              <a:ext cx="3432256" cy="464781"/>
            </a:xfrm>
            <a:custGeom>
              <a:avLst/>
              <a:gdLst/>
              <a:ahLst/>
              <a:cxnLst/>
              <a:rect l="l" t="t" r="r" b="b"/>
              <a:pathLst>
                <a:path w="3432256" h="464781">
                  <a:moveTo>
                    <a:pt x="0" y="0"/>
                  </a:moveTo>
                  <a:lnTo>
                    <a:pt x="3432256" y="0"/>
                  </a:lnTo>
                  <a:lnTo>
                    <a:pt x="3432256" y="464781"/>
                  </a:lnTo>
                  <a:lnTo>
                    <a:pt x="0" y="464781"/>
                  </a:lnTo>
                  <a:close/>
                </a:path>
              </a:pathLst>
            </a:custGeom>
            <a:grpFill/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3432255" cy="521931"/>
            </a:xfrm>
            <a:prstGeom prst="rect">
              <a:avLst/>
            </a:prstGeom>
            <a:grpFill/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4900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4193699" y="8002791"/>
            <a:ext cx="1347240" cy="1548552"/>
          </a:xfrm>
          <a:custGeom>
            <a:avLst/>
            <a:gdLst/>
            <a:ahLst/>
            <a:cxnLst/>
            <a:rect l="l" t="t" r="r" b="b"/>
            <a:pathLst>
              <a:path w="1347240" h="1548552">
                <a:moveTo>
                  <a:pt x="0" y="0"/>
                </a:moveTo>
                <a:lnTo>
                  <a:pt x="1347240" y="0"/>
                </a:lnTo>
                <a:lnTo>
                  <a:pt x="1347240" y="1548551"/>
                </a:lnTo>
                <a:lnTo>
                  <a:pt x="0" y="154855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6617247" y="3212528"/>
            <a:ext cx="6615501" cy="1628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spc="171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 ДАВАТЬ ПОКАЗАНИЯ ПРОТИВ СЕБЯ, БЛИЗКИХ, НЕ ДОКАЗЫВАТЬ НЕВИНОВНОСТЬ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706897" y="3289832"/>
            <a:ext cx="3727509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spc="142">
                <a:solidFill>
                  <a:srgbClr val="972626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РАЗЕЛ VII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spc="142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СУДЫ И ПРАВОСУДИЕ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524000" y="4093106"/>
            <a:ext cx="1939547" cy="538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spc="171" dirty="0" err="1">
                <a:solidFill>
                  <a:srgbClr val="085275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Статья</a:t>
            </a:r>
            <a:r>
              <a:rPr lang="en-US" sz="3000" b="1" spc="171" dirty="0">
                <a:solidFill>
                  <a:srgbClr val="085275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77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4173675" y="3613681"/>
            <a:ext cx="3405707" cy="2198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spc="142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ОСНОВНЫЕ ПРАВА, СВОБОДЫ И ОБЯЗАННОСТИ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endParaRPr lang="en-US" sz="2499" b="1" spc="142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  <a:p>
            <a:pPr algn="ctr">
              <a:lnSpc>
                <a:spcPts val="3499"/>
              </a:lnSpc>
              <a:spcBef>
                <a:spcPct val="0"/>
              </a:spcBef>
            </a:pPr>
            <a:endParaRPr lang="en-US" sz="2499" b="1" spc="142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13851873" y="3229506"/>
            <a:ext cx="3727509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spc="142">
                <a:solidFill>
                  <a:srgbClr val="9E1600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РАЗДЕЛ II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4794744" y="4845581"/>
            <a:ext cx="1955630" cy="538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spc="171" dirty="0" err="1">
                <a:solidFill>
                  <a:srgbClr val="085275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Статья</a:t>
            </a:r>
            <a:r>
              <a:rPr lang="en-US" sz="3000" b="1" spc="171" dirty="0">
                <a:solidFill>
                  <a:srgbClr val="085275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19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4114800" y="8120789"/>
            <a:ext cx="12191851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 spc="256" dirty="0">
                <a:solidFill>
                  <a:srgbClr val="FCFEFF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ЩИТ ОТ САМООБВИНЕНИЯ И ПРОИЗВОЛА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5540939" y="6476367"/>
            <a:ext cx="7206120" cy="777405"/>
            <a:chOff x="0" y="0"/>
            <a:chExt cx="1273301" cy="137365"/>
          </a:xfrm>
          <a:solidFill>
            <a:schemeClr val="tx2">
              <a:lumMod val="75000"/>
            </a:schemeClr>
          </a:solidFill>
        </p:grpSpPr>
        <p:sp>
          <p:nvSpPr>
            <p:cNvPr id="31" name="Freeform 31"/>
            <p:cNvSpPr/>
            <p:nvPr/>
          </p:nvSpPr>
          <p:spPr>
            <a:xfrm>
              <a:off x="0" y="0"/>
              <a:ext cx="1273301" cy="137365"/>
            </a:xfrm>
            <a:custGeom>
              <a:avLst/>
              <a:gdLst/>
              <a:ahLst/>
              <a:cxnLst/>
              <a:rect l="l" t="t" r="r" b="b"/>
              <a:pathLst>
                <a:path w="1273301" h="137365">
                  <a:moveTo>
                    <a:pt x="0" y="0"/>
                  </a:moveTo>
                  <a:lnTo>
                    <a:pt x="1273301" y="0"/>
                  </a:lnTo>
                  <a:lnTo>
                    <a:pt x="1273301" y="137365"/>
                  </a:lnTo>
                  <a:lnTo>
                    <a:pt x="0" y="137365"/>
                  </a:lnTo>
                  <a:close/>
                </a:path>
              </a:pathLst>
            </a:custGeom>
            <a:grpFill/>
          </p:spPr>
        </p:sp>
        <p:sp>
          <p:nvSpPr>
            <p:cNvPr id="32" name="TextBox 32"/>
            <p:cNvSpPr txBox="1"/>
            <p:nvPr/>
          </p:nvSpPr>
          <p:spPr>
            <a:xfrm>
              <a:off x="0" y="-76200"/>
              <a:ext cx="1273301" cy="213565"/>
            </a:xfrm>
            <a:prstGeom prst="rect">
              <a:avLst/>
            </a:prstGeom>
            <a:grpFill/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endParaRPr lang="kk-KZ" sz="3000" b="1" spc="171" dirty="0">
                <a:solidFill>
                  <a:srgbClr val="FDFEFE"/>
                </a:solidFill>
                <a:latin typeface="Evolve Sans Bold"/>
                <a:ea typeface="Evolve Sans Bold"/>
                <a:cs typeface="Evolve Sans Bold"/>
                <a:sym typeface="Evolve Sans Bold"/>
              </a:endParaRPr>
            </a:p>
            <a:p>
              <a:pPr algn="ctr">
                <a:lnSpc>
                  <a:spcPts val="420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ЦЕЛЬ</a:t>
              </a:r>
            </a:p>
          </p:txBody>
        </p:sp>
      </p:grpSp>
      <p:sp>
        <p:nvSpPr>
          <p:cNvPr id="33" name="AutoShape 33"/>
          <p:cNvSpPr/>
          <p:nvPr/>
        </p:nvSpPr>
        <p:spPr>
          <a:xfrm>
            <a:off x="2805534" y="1741915"/>
            <a:ext cx="13247143" cy="0"/>
          </a:xfrm>
          <a:prstGeom prst="line">
            <a:avLst/>
          </a:prstGeom>
          <a:ln w="76200" cap="flat">
            <a:solidFill>
              <a:srgbClr val="001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>
            <a:off x="2843634" y="1741915"/>
            <a:ext cx="0" cy="623909"/>
          </a:xfrm>
          <a:prstGeom prst="line">
            <a:avLst/>
          </a:prstGeom>
          <a:ln w="76200" cap="flat">
            <a:solidFill>
              <a:srgbClr val="001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AutoShape 35"/>
          <p:cNvSpPr/>
          <p:nvPr/>
        </p:nvSpPr>
        <p:spPr>
          <a:xfrm>
            <a:off x="15682290" y="1741915"/>
            <a:ext cx="35058" cy="752475"/>
          </a:xfrm>
          <a:prstGeom prst="line">
            <a:avLst/>
          </a:prstGeom>
          <a:ln w="66675" cap="flat">
            <a:solidFill>
              <a:srgbClr val="001454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6" name="AutoShape 36"/>
          <p:cNvSpPr/>
          <p:nvPr/>
        </p:nvSpPr>
        <p:spPr>
          <a:xfrm>
            <a:off x="16019366" y="1743235"/>
            <a:ext cx="33311" cy="751155"/>
          </a:xfrm>
          <a:prstGeom prst="line">
            <a:avLst/>
          </a:prstGeom>
          <a:ln w="66675" cap="flat">
            <a:solidFill>
              <a:srgbClr val="001454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7" name="AutoShape 37"/>
          <p:cNvSpPr/>
          <p:nvPr/>
        </p:nvSpPr>
        <p:spPr>
          <a:xfrm>
            <a:off x="15377552" y="1743235"/>
            <a:ext cx="0" cy="751155"/>
          </a:xfrm>
          <a:prstGeom prst="line">
            <a:avLst/>
          </a:prstGeom>
          <a:ln w="66675" cap="flat">
            <a:solidFill>
              <a:srgbClr val="001454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8" name="TextBox 38"/>
          <p:cNvSpPr txBox="1"/>
          <p:nvPr/>
        </p:nvSpPr>
        <p:spPr>
          <a:xfrm>
            <a:off x="3316423" y="548301"/>
            <a:ext cx="12225363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spc="313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ПРАВО НА СПРАВЕДЛИВЫЙ СУД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7590999" y="9551659"/>
            <a:ext cx="44938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2</a:t>
            </a:r>
            <a:r>
              <a:rPr lang="ru-RU" sz="2499" spc="142" dirty="0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0</a:t>
            </a:r>
            <a:endParaRPr lang="en-US" sz="2499" spc="142" dirty="0">
              <a:solidFill>
                <a:srgbClr val="FFFFFF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06897" y="3200484"/>
            <a:ext cx="3727509" cy="2420869"/>
            <a:chOff x="0" y="0"/>
            <a:chExt cx="725159" cy="47096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25159" cy="470962"/>
            </a:xfrm>
            <a:custGeom>
              <a:avLst/>
              <a:gdLst/>
              <a:ahLst/>
              <a:cxnLst/>
              <a:rect l="l" t="t" r="r" b="b"/>
              <a:pathLst>
                <a:path w="725159" h="470962">
                  <a:moveTo>
                    <a:pt x="0" y="0"/>
                  </a:moveTo>
                  <a:lnTo>
                    <a:pt x="725159" y="0"/>
                  </a:lnTo>
                  <a:lnTo>
                    <a:pt x="725159" y="470962"/>
                  </a:lnTo>
                  <a:lnTo>
                    <a:pt x="0" y="470962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725159" cy="528112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706897" y="2494390"/>
            <a:ext cx="3727509" cy="706094"/>
            <a:chOff x="0" y="0"/>
            <a:chExt cx="725159" cy="13736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725159" cy="137365"/>
            </a:xfrm>
            <a:custGeom>
              <a:avLst/>
              <a:gdLst/>
              <a:ahLst/>
              <a:cxnLst/>
              <a:rect l="l" t="t" r="r" b="b"/>
              <a:pathLst>
                <a:path w="725159" h="137365">
                  <a:moveTo>
                    <a:pt x="0" y="0"/>
                  </a:moveTo>
                  <a:lnTo>
                    <a:pt x="725159" y="0"/>
                  </a:lnTo>
                  <a:lnTo>
                    <a:pt x="725159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725159" cy="19451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360"/>
                </a:lnSpc>
              </a:pPr>
              <a:r>
                <a:rPr lang="en-US" sz="2400" b="1" spc="136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1995 г.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5055252" y="2494390"/>
            <a:ext cx="8177496" cy="3126963"/>
            <a:chOff x="0" y="0"/>
            <a:chExt cx="1590871" cy="608328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90871" cy="608328"/>
            </a:xfrm>
            <a:custGeom>
              <a:avLst/>
              <a:gdLst/>
              <a:ahLst/>
              <a:cxnLst/>
              <a:rect l="l" t="t" r="r" b="b"/>
              <a:pathLst>
                <a:path w="1590871" h="608328">
                  <a:moveTo>
                    <a:pt x="0" y="0"/>
                  </a:moveTo>
                  <a:lnTo>
                    <a:pt x="1590871" y="0"/>
                  </a:lnTo>
                  <a:lnTo>
                    <a:pt x="1590871" y="608328"/>
                  </a:lnTo>
                  <a:lnTo>
                    <a:pt x="0" y="608328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-57150"/>
              <a:ext cx="1590871" cy="665478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3853593" y="3200484"/>
            <a:ext cx="3727509" cy="2420869"/>
            <a:chOff x="0" y="0"/>
            <a:chExt cx="725159" cy="47096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25159" cy="470962"/>
            </a:xfrm>
            <a:custGeom>
              <a:avLst/>
              <a:gdLst/>
              <a:ahLst/>
              <a:cxnLst/>
              <a:rect l="l" t="t" r="r" b="b"/>
              <a:pathLst>
                <a:path w="725159" h="470962">
                  <a:moveTo>
                    <a:pt x="0" y="0"/>
                  </a:moveTo>
                  <a:lnTo>
                    <a:pt x="725159" y="0"/>
                  </a:lnTo>
                  <a:lnTo>
                    <a:pt x="725159" y="470962"/>
                  </a:lnTo>
                  <a:lnTo>
                    <a:pt x="0" y="470962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725159" cy="528112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3853593" y="2494390"/>
            <a:ext cx="3727509" cy="706094"/>
            <a:chOff x="0" y="0"/>
            <a:chExt cx="725159" cy="1373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25159" cy="137365"/>
            </a:xfrm>
            <a:custGeom>
              <a:avLst/>
              <a:gdLst/>
              <a:ahLst/>
              <a:cxnLst/>
              <a:rect l="l" t="t" r="r" b="b"/>
              <a:pathLst>
                <a:path w="725159" h="137365">
                  <a:moveTo>
                    <a:pt x="0" y="0"/>
                  </a:moveTo>
                  <a:lnTo>
                    <a:pt x="725159" y="0"/>
                  </a:lnTo>
                  <a:lnTo>
                    <a:pt x="725159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57150"/>
              <a:ext cx="725159" cy="19451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360"/>
                </a:lnSpc>
              </a:pPr>
              <a:r>
                <a:rPr lang="en-US" sz="2400" b="1" spc="136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2026 г.</a:t>
              </a:r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706897" y="3289832"/>
            <a:ext cx="3727509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spc="142">
                <a:solidFill>
                  <a:srgbClr val="972626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РАЗЕЛ VII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spc="142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СУДЫ И ПРАВОСУДИЕ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434828" y="4093106"/>
            <a:ext cx="2028719" cy="538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spc="171" dirty="0" err="1">
                <a:solidFill>
                  <a:srgbClr val="085275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Статья</a:t>
            </a:r>
            <a:r>
              <a:rPr lang="en-US" sz="3000" b="1" spc="171" dirty="0">
                <a:solidFill>
                  <a:srgbClr val="085275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77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173675" y="3613681"/>
            <a:ext cx="3405707" cy="2198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spc="142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ОСНОВНЫЕ ПРАВА, СВОБОДЫ И ОБЯЗАННОСТИ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endParaRPr lang="en-US" sz="2499" b="1" spc="142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  <a:p>
            <a:pPr algn="ctr">
              <a:lnSpc>
                <a:spcPts val="3499"/>
              </a:lnSpc>
              <a:spcBef>
                <a:spcPct val="0"/>
              </a:spcBef>
            </a:pPr>
            <a:endParaRPr lang="en-US" sz="2499" b="1" spc="142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3851873" y="3229506"/>
            <a:ext cx="3727509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spc="142">
                <a:solidFill>
                  <a:srgbClr val="972626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РАЗДЕЛ II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4782800" y="4845581"/>
            <a:ext cx="1967573" cy="538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spc="171" dirty="0" err="1">
                <a:solidFill>
                  <a:srgbClr val="085275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Статья</a:t>
            </a:r>
            <a:r>
              <a:rPr lang="en-US" sz="3000" b="1" spc="171" dirty="0">
                <a:solidFill>
                  <a:srgbClr val="085275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19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5334000" y="6361883"/>
            <a:ext cx="7206120" cy="756680"/>
            <a:chOff x="0" y="0"/>
            <a:chExt cx="1273301" cy="137365"/>
          </a:xfrm>
          <a:solidFill>
            <a:schemeClr val="tx2">
              <a:lumMod val="75000"/>
            </a:schemeClr>
          </a:solidFill>
        </p:grpSpPr>
        <p:sp>
          <p:nvSpPr>
            <p:cNvPr id="24" name="Freeform 24"/>
            <p:cNvSpPr/>
            <p:nvPr/>
          </p:nvSpPr>
          <p:spPr>
            <a:xfrm>
              <a:off x="0" y="0"/>
              <a:ext cx="1273301" cy="137365"/>
            </a:xfrm>
            <a:custGeom>
              <a:avLst/>
              <a:gdLst/>
              <a:ahLst/>
              <a:cxnLst/>
              <a:rect l="l" t="t" r="r" b="b"/>
              <a:pathLst>
                <a:path w="1273301" h="137365">
                  <a:moveTo>
                    <a:pt x="0" y="0"/>
                  </a:moveTo>
                  <a:lnTo>
                    <a:pt x="1273301" y="0"/>
                  </a:lnTo>
                  <a:lnTo>
                    <a:pt x="1273301" y="137365"/>
                  </a:lnTo>
                  <a:lnTo>
                    <a:pt x="0" y="137365"/>
                  </a:lnTo>
                  <a:close/>
                </a:path>
              </a:pathLst>
            </a:custGeom>
            <a:grpFill/>
          </p:spPr>
        </p:sp>
        <p:sp>
          <p:nvSpPr>
            <p:cNvPr id="25" name="TextBox 25"/>
            <p:cNvSpPr txBox="1"/>
            <p:nvPr/>
          </p:nvSpPr>
          <p:spPr>
            <a:xfrm>
              <a:off x="0" y="-76200"/>
              <a:ext cx="1273301" cy="213565"/>
            </a:xfrm>
            <a:prstGeom prst="rect">
              <a:avLst/>
            </a:prstGeom>
            <a:grpFill/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endParaRPr lang="kk-KZ" sz="3000" b="1" spc="171" dirty="0">
                <a:solidFill>
                  <a:srgbClr val="FDFEFE"/>
                </a:solidFill>
                <a:latin typeface="Evolve Sans Bold"/>
                <a:ea typeface="Evolve Sans Bold"/>
                <a:cs typeface="Evolve Sans Bold"/>
                <a:sym typeface="Evolve Sans Bold"/>
              </a:endParaRPr>
            </a:p>
            <a:p>
              <a:pPr algn="ctr">
                <a:lnSpc>
                  <a:spcPts val="420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ЦЕЛЬ</a:t>
              </a:r>
            </a:p>
          </p:txBody>
        </p:sp>
      </p:grpSp>
      <p:sp>
        <p:nvSpPr>
          <p:cNvPr id="26" name="AutoShape 26"/>
          <p:cNvSpPr/>
          <p:nvPr/>
        </p:nvSpPr>
        <p:spPr>
          <a:xfrm>
            <a:off x="2805534" y="1741915"/>
            <a:ext cx="13247143" cy="0"/>
          </a:xfrm>
          <a:prstGeom prst="line">
            <a:avLst/>
          </a:prstGeom>
          <a:ln w="76200" cap="flat">
            <a:solidFill>
              <a:srgbClr val="001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7" name="AutoShape 27"/>
          <p:cNvSpPr/>
          <p:nvPr/>
        </p:nvSpPr>
        <p:spPr>
          <a:xfrm>
            <a:off x="2843634" y="1741915"/>
            <a:ext cx="0" cy="623909"/>
          </a:xfrm>
          <a:prstGeom prst="line">
            <a:avLst/>
          </a:prstGeom>
          <a:ln w="76200" cap="flat">
            <a:solidFill>
              <a:srgbClr val="001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8" name="AutoShape 28"/>
          <p:cNvSpPr/>
          <p:nvPr/>
        </p:nvSpPr>
        <p:spPr>
          <a:xfrm>
            <a:off x="15682290" y="1741915"/>
            <a:ext cx="35058" cy="752475"/>
          </a:xfrm>
          <a:prstGeom prst="line">
            <a:avLst/>
          </a:prstGeom>
          <a:ln w="66675" cap="flat">
            <a:solidFill>
              <a:srgbClr val="001454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29" name="AutoShape 29"/>
          <p:cNvSpPr/>
          <p:nvPr/>
        </p:nvSpPr>
        <p:spPr>
          <a:xfrm>
            <a:off x="16019366" y="1743235"/>
            <a:ext cx="33311" cy="751155"/>
          </a:xfrm>
          <a:prstGeom prst="line">
            <a:avLst/>
          </a:prstGeom>
          <a:ln w="66675" cap="flat">
            <a:solidFill>
              <a:srgbClr val="001454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0" name="AutoShape 30"/>
          <p:cNvSpPr/>
          <p:nvPr/>
        </p:nvSpPr>
        <p:spPr>
          <a:xfrm>
            <a:off x="15377552" y="1743235"/>
            <a:ext cx="0" cy="751155"/>
          </a:xfrm>
          <a:prstGeom prst="line">
            <a:avLst/>
          </a:prstGeom>
          <a:ln w="66675" cap="flat">
            <a:solidFill>
              <a:srgbClr val="001454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1" name="TextBox 31"/>
          <p:cNvSpPr txBox="1"/>
          <p:nvPr/>
        </p:nvSpPr>
        <p:spPr>
          <a:xfrm>
            <a:off x="3463547" y="270525"/>
            <a:ext cx="11672275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spc="313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ПРАВО НА СПРАВЕДЛИВЫЙ СУД</a:t>
            </a:r>
          </a:p>
        </p:txBody>
      </p:sp>
      <p:sp>
        <p:nvSpPr>
          <p:cNvPr id="32" name="Freeform 32"/>
          <p:cNvSpPr/>
          <p:nvPr/>
        </p:nvSpPr>
        <p:spPr>
          <a:xfrm>
            <a:off x="8140448" y="2537887"/>
            <a:ext cx="2007103" cy="1864781"/>
          </a:xfrm>
          <a:custGeom>
            <a:avLst/>
            <a:gdLst/>
            <a:ahLst/>
            <a:cxnLst/>
            <a:rect l="l" t="t" r="r" b="b"/>
            <a:pathLst>
              <a:path w="2007103" h="1864781">
                <a:moveTo>
                  <a:pt x="0" y="0"/>
                </a:moveTo>
                <a:lnTo>
                  <a:pt x="2007104" y="0"/>
                </a:lnTo>
                <a:lnTo>
                  <a:pt x="2007104" y="1864782"/>
                </a:lnTo>
                <a:lnTo>
                  <a:pt x="0" y="186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3" name="TextBox 33"/>
          <p:cNvSpPr txBox="1"/>
          <p:nvPr/>
        </p:nvSpPr>
        <p:spPr>
          <a:xfrm>
            <a:off x="6531047" y="4600575"/>
            <a:ext cx="6389284" cy="538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spc="17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ПРЕЗУМПЦИЯ НЕВИНОВНОСТИ</a:t>
            </a:r>
          </a:p>
        </p:txBody>
      </p:sp>
      <p:grpSp>
        <p:nvGrpSpPr>
          <p:cNvPr id="34" name="Group 34"/>
          <p:cNvGrpSpPr/>
          <p:nvPr/>
        </p:nvGrpSpPr>
        <p:grpSpPr>
          <a:xfrm>
            <a:off x="-1" y="7362605"/>
            <a:ext cx="18288001" cy="2630378"/>
            <a:chOff x="0" y="0"/>
            <a:chExt cx="3432255" cy="464781"/>
          </a:xfrm>
          <a:solidFill>
            <a:schemeClr val="accent1">
              <a:lumMod val="75000"/>
            </a:schemeClr>
          </a:solidFill>
        </p:grpSpPr>
        <p:sp>
          <p:nvSpPr>
            <p:cNvPr id="35" name="Freeform 35"/>
            <p:cNvSpPr/>
            <p:nvPr/>
          </p:nvSpPr>
          <p:spPr>
            <a:xfrm>
              <a:off x="0" y="0"/>
              <a:ext cx="3432256" cy="464781"/>
            </a:xfrm>
            <a:custGeom>
              <a:avLst/>
              <a:gdLst/>
              <a:ahLst/>
              <a:cxnLst/>
              <a:rect l="l" t="t" r="r" b="b"/>
              <a:pathLst>
                <a:path w="3432256" h="464781">
                  <a:moveTo>
                    <a:pt x="0" y="0"/>
                  </a:moveTo>
                  <a:lnTo>
                    <a:pt x="3432256" y="0"/>
                  </a:lnTo>
                  <a:lnTo>
                    <a:pt x="3432256" y="464781"/>
                  </a:lnTo>
                  <a:lnTo>
                    <a:pt x="0" y="464781"/>
                  </a:lnTo>
                  <a:close/>
                </a:path>
              </a:pathLst>
            </a:custGeom>
            <a:grpFill/>
          </p:spPr>
        </p:sp>
        <p:sp>
          <p:nvSpPr>
            <p:cNvPr id="36" name="TextBox 36"/>
            <p:cNvSpPr txBox="1"/>
            <p:nvPr/>
          </p:nvSpPr>
          <p:spPr>
            <a:xfrm>
              <a:off x="0" y="-57150"/>
              <a:ext cx="3432255" cy="521931"/>
            </a:xfrm>
            <a:prstGeom prst="rect">
              <a:avLst/>
            </a:prstGeom>
            <a:grpFill/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4900"/>
                </a:lnSpc>
              </a:pPr>
              <a:endParaRPr/>
            </a:p>
          </p:txBody>
        </p:sp>
      </p:grpSp>
      <p:sp>
        <p:nvSpPr>
          <p:cNvPr id="37" name="Freeform 37"/>
          <p:cNvSpPr/>
          <p:nvPr/>
        </p:nvSpPr>
        <p:spPr>
          <a:xfrm>
            <a:off x="1187580" y="8784423"/>
            <a:ext cx="980355" cy="1189510"/>
          </a:xfrm>
          <a:custGeom>
            <a:avLst/>
            <a:gdLst/>
            <a:ahLst/>
            <a:cxnLst/>
            <a:rect l="l" t="t" r="r" b="b"/>
            <a:pathLst>
              <a:path w="980355" h="1189510">
                <a:moveTo>
                  <a:pt x="0" y="0"/>
                </a:moveTo>
                <a:lnTo>
                  <a:pt x="980355" y="0"/>
                </a:lnTo>
                <a:lnTo>
                  <a:pt x="980355" y="1189511"/>
                </a:lnTo>
                <a:lnTo>
                  <a:pt x="0" y="118951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38" name="TextBox 38"/>
          <p:cNvSpPr txBox="1"/>
          <p:nvPr/>
        </p:nvSpPr>
        <p:spPr>
          <a:xfrm>
            <a:off x="2404756" y="7599918"/>
            <a:ext cx="16462237" cy="708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00"/>
              </a:lnSpc>
              <a:spcBef>
                <a:spcPct val="0"/>
              </a:spcBef>
            </a:pPr>
            <a:r>
              <a:rPr lang="en-US" sz="4000" b="1" spc="228" dirty="0">
                <a:solidFill>
                  <a:srgbClr val="FCFEFF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НЕТ ПРЕЖДЕВРЕМЕННОГО ОБЩЕСТВЕННОГО ОСУЖДЕНИЯ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2403846" y="8941028"/>
            <a:ext cx="8797554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99"/>
              </a:lnSpc>
              <a:spcBef>
                <a:spcPct val="0"/>
              </a:spcBef>
            </a:pPr>
            <a:r>
              <a:rPr lang="en-US" sz="4000" b="1" spc="256" dirty="0">
                <a:solidFill>
                  <a:srgbClr val="FFFFFF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СОХРАНЕНИЕ</a:t>
            </a:r>
            <a:r>
              <a:rPr lang="en-US" sz="4499" b="1" spc="256" dirty="0">
                <a:solidFill>
                  <a:srgbClr val="FFFFFF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РЕПУТАЦИИ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7496976" y="9583978"/>
            <a:ext cx="44938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2</a:t>
            </a:r>
            <a:r>
              <a:rPr lang="ru-RU" sz="2499" spc="142" dirty="0">
                <a:solidFill>
                  <a:srgbClr val="FFFFFF"/>
                </a:solidFill>
                <a:latin typeface="Intro"/>
                <a:ea typeface="Intro"/>
                <a:cs typeface="Intro"/>
                <a:sym typeface="Intro"/>
              </a:rPr>
              <a:t>1</a:t>
            </a:r>
            <a:endParaRPr lang="en-US" sz="2499" spc="142" dirty="0">
              <a:solidFill>
                <a:srgbClr val="FFFFFF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grpSp>
        <p:nvGrpSpPr>
          <p:cNvPr id="41" name="Group 41"/>
          <p:cNvGrpSpPr/>
          <p:nvPr/>
        </p:nvGrpSpPr>
        <p:grpSpPr>
          <a:xfrm>
            <a:off x="1243307" y="7571925"/>
            <a:ext cx="859260" cy="859260"/>
            <a:chOff x="0" y="0"/>
            <a:chExt cx="812800" cy="812800"/>
          </a:xfrm>
        </p:grpSpPr>
        <p:sp>
          <p:nvSpPr>
            <p:cNvPr id="42" name="Freeform 4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3" name="TextBox 43"/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14144" tIns="14144" rIns="14144" bIns="1414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sp>
        <p:nvSpPr>
          <p:cNvPr id="44" name="Freeform 44"/>
          <p:cNvSpPr/>
          <p:nvPr/>
        </p:nvSpPr>
        <p:spPr>
          <a:xfrm>
            <a:off x="1434828" y="7709591"/>
            <a:ext cx="649609" cy="636888"/>
          </a:xfrm>
          <a:custGeom>
            <a:avLst/>
            <a:gdLst/>
            <a:ahLst/>
            <a:cxnLst/>
            <a:rect l="l" t="t" r="r" b="b"/>
            <a:pathLst>
              <a:path w="649609" h="636888">
                <a:moveTo>
                  <a:pt x="0" y="0"/>
                </a:moveTo>
                <a:lnTo>
                  <a:pt x="649610" y="0"/>
                </a:lnTo>
                <a:lnTo>
                  <a:pt x="649610" y="636888"/>
                </a:lnTo>
                <a:lnTo>
                  <a:pt x="0" y="6368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45" name="AutoShape 45"/>
          <p:cNvSpPr/>
          <p:nvPr/>
        </p:nvSpPr>
        <p:spPr>
          <a:xfrm flipV="1">
            <a:off x="1360383" y="7661814"/>
            <a:ext cx="603910" cy="634518"/>
          </a:xfrm>
          <a:prstGeom prst="line">
            <a:avLst/>
          </a:prstGeom>
          <a:ln w="47625" cap="flat">
            <a:solidFill>
              <a:srgbClr val="A4020C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6" name="AutoShape 46"/>
          <p:cNvSpPr/>
          <p:nvPr/>
        </p:nvSpPr>
        <p:spPr>
          <a:xfrm flipH="1" flipV="1">
            <a:off x="1328053" y="7726429"/>
            <a:ext cx="619403" cy="619403"/>
          </a:xfrm>
          <a:prstGeom prst="line">
            <a:avLst/>
          </a:prstGeom>
          <a:ln w="47625" cap="flat">
            <a:solidFill>
              <a:srgbClr val="A4020C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9094"/>
            <a:ext cx="18388312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52399" y="7362605"/>
            <a:ext cx="19329562" cy="1757127"/>
            <a:chOff x="0" y="0"/>
            <a:chExt cx="3432255" cy="310480"/>
          </a:xfrm>
          <a:solidFill>
            <a:schemeClr val="accent1">
              <a:lumMod val="75000"/>
            </a:schemeClr>
          </a:solidFill>
        </p:grpSpPr>
        <p:sp>
          <p:nvSpPr>
            <p:cNvPr id="4" name="Freeform 4"/>
            <p:cNvSpPr/>
            <p:nvPr/>
          </p:nvSpPr>
          <p:spPr>
            <a:xfrm>
              <a:off x="0" y="0"/>
              <a:ext cx="3432256" cy="310479"/>
            </a:xfrm>
            <a:custGeom>
              <a:avLst/>
              <a:gdLst/>
              <a:ahLst/>
              <a:cxnLst/>
              <a:rect l="l" t="t" r="r" b="b"/>
              <a:pathLst>
                <a:path w="3432256" h="310479">
                  <a:moveTo>
                    <a:pt x="0" y="0"/>
                  </a:moveTo>
                  <a:lnTo>
                    <a:pt x="3432256" y="0"/>
                  </a:lnTo>
                  <a:lnTo>
                    <a:pt x="3432256" y="310479"/>
                  </a:lnTo>
                  <a:lnTo>
                    <a:pt x="0" y="310479"/>
                  </a:lnTo>
                  <a:close/>
                </a:path>
              </a:pathLst>
            </a:custGeom>
            <a:grpFill/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3432255" cy="367630"/>
            </a:xfrm>
            <a:prstGeom prst="rect">
              <a:avLst/>
            </a:prstGeom>
            <a:grpFill/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4900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861852" y="6398369"/>
            <a:ext cx="7206120" cy="777405"/>
            <a:chOff x="0" y="0"/>
            <a:chExt cx="1273301" cy="137365"/>
          </a:xfrm>
          <a:solidFill>
            <a:schemeClr val="tx2">
              <a:lumMod val="75000"/>
            </a:schemeClr>
          </a:solidFill>
        </p:grpSpPr>
        <p:sp>
          <p:nvSpPr>
            <p:cNvPr id="7" name="Freeform 7"/>
            <p:cNvSpPr/>
            <p:nvPr/>
          </p:nvSpPr>
          <p:spPr>
            <a:xfrm>
              <a:off x="0" y="0"/>
              <a:ext cx="1273301" cy="137365"/>
            </a:xfrm>
            <a:custGeom>
              <a:avLst/>
              <a:gdLst/>
              <a:ahLst/>
              <a:cxnLst/>
              <a:rect l="l" t="t" r="r" b="b"/>
              <a:pathLst>
                <a:path w="1273301" h="137365">
                  <a:moveTo>
                    <a:pt x="0" y="0"/>
                  </a:moveTo>
                  <a:lnTo>
                    <a:pt x="1273301" y="0"/>
                  </a:lnTo>
                  <a:lnTo>
                    <a:pt x="1273301" y="137365"/>
                  </a:lnTo>
                  <a:lnTo>
                    <a:pt x="0" y="137365"/>
                  </a:lnTo>
                  <a:close/>
                </a:path>
              </a:pathLst>
            </a:custGeom>
            <a:grpFill/>
          </p:spPr>
        </p:sp>
        <p:sp>
          <p:nvSpPr>
            <p:cNvPr id="8" name="TextBox 8"/>
            <p:cNvSpPr txBox="1"/>
            <p:nvPr/>
          </p:nvSpPr>
          <p:spPr>
            <a:xfrm>
              <a:off x="0" y="-76200"/>
              <a:ext cx="1273301" cy="213565"/>
            </a:xfrm>
            <a:prstGeom prst="rect">
              <a:avLst/>
            </a:prstGeom>
            <a:grpFill/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endParaRPr lang="kk-KZ" sz="3000" b="1" spc="171" dirty="0">
                <a:solidFill>
                  <a:srgbClr val="FDFEFE"/>
                </a:solidFill>
                <a:latin typeface="Evolve Sans Bold"/>
                <a:ea typeface="Evolve Sans Bold"/>
                <a:cs typeface="Evolve Sans Bold"/>
                <a:sym typeface="Evolve Sans Bold"/>
              </a:endParaRPr>
            </a:p>
            <a:p>
              <a:pPr algn="ctr">
                <a:lnSpc>
                  <a:spcPts val="420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ЦЕЛЬ</a:t>
              </a:r>
            </a:p>
          </p:txBody>
        </p:sp>
      </p:grpSp>
      <p:sp>
        <p:nvSpPr>
          <p:cNvPr id="9" name="Freeform 9"/>
          <p:cNvSpPr/>
          <p:nvPr/>
        </p:nvSpPr>
        <p:spPr>
          <a:xfrm>
            <a:off x="8627918" y="7362605"/>
            <a:ext cx="1673988" cy="1615399"/>
          </a:xfrm>
          <a:custGeom>
            <a:avLst/>
            <a:gdLst/>
            <a:ahLst/>
            <a:cxnLst/>
            <a:rect l="l" t="t" r="r" b="b"/>
            <a:pathLst>
              <a:path w="1673988" h="1615399">
                <a:moveTo>
                  <a:pt x="0" y="0"/>
                </a:moveTo>
                <a:lnTo>
                  <a:pt x="1673989" y="0"/>
                </a:lnTo>
                <a:lnTo>
                  <a:pt x="1673989" y="1615399"/>
                </a:lnTo>
                <a:lnTo>
                  <a:pt x="0" y="161539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570651" y="7766347"/>
            <a:ext cx="14789914" cy="8079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 spc="256" dirty="0">
                <a:solidFill>
                  <a:srgbClr val="FCFEFF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СОРАЗМЕРНОСТЬ                  СПРАВЕДЛИВОСТЬ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352801" y="270525"/>
            <a:ext cx="11783022" cy="9874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  <a:spcBef>
                <a:spcPct val="0"/>
              </a:spcBef>
            </a:pPr>
            <a:r>
              <a:rPr lang="en-US" sz="5499" b="1" spc="313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ПРАВО НА СПРАВЕДЛИВЫЙ СУД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706897" y="3200484"/>
            <a:ext cx="3727509" cy="2420869"/>
            <a:chOff x="0" y="0"/>
            <a:chExt cx="725159" cy="470962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725159" cy="470962"/>
            </a:xfrm>
            <a:custGeom>
              <a:avLst/>
              <a:gdLst/>
              <a:ahLst/>
              <a:cxnLst/>
              <a:rect l="l" t="t" r="r" b="b"/>
              <a:pathLst>
                <a:path w="725159" h="470962">
                  <a:moveTo>
                    <a:pt x="0" y="0"/>
                  </a:moveTo>
                  <a:lnTo>
                    <a:pt x="725159" y="0"/>
                  </a:lnTo>
                  <a:lnTo>
                    <a:pt x="725159" y="470962"/>
                  </a:lnTo>
                  <a:lnTo>
                    <a:pt x="0" y="470962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725159" cy="528112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706897" y="2494390"/>
            <a:ext cx="3727509" cy="706094"/>
            <a:chOff x="0" y="0"/>
            <a:chExt cx="725159" cy="13736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725159" cy="137365"/>
            </a:xfrm>
            <a:custGeom>
              <a:avLst/>
              <a:gdLst/>
              <a:ahLst/>
              <a:cxnLst/>
              <a:rect l="l" t="t" r="r" b="b"/>
              <a:pathLst>
                <a:path w="725159" h="137365">
                  <a:moveTo>
                    <a:pt x="0" y="0"/>
                  </a:moveTo>
                  <a:lnTo>
                    <a:pt x="725159" y="0"/>
                  </a:lnTo>
                  <a:lnTo>
                    <a:pt x="725159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66675"/>
              <a:ext cx="725159" cy="204040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500"/>
                </a:lnSpc>
              </a:pPr>
              <a:r>
                <a:rPr lang="en-US" sz="2500" b="1" spc="142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1995 г.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5055252" y="2494390"/>
            <a:ext cx="8177496" cy="3126963"/>
            <a:chOff x="0" y="0"/>
            <a:chExt cx="1590871" cy="608328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590871" cy="608328"/>
            </a:xfrm>
            <a:custGeom>
              <a:avLst/>
              <a:gdLst/>
              <a:ahLst/>
              <a:cxnLst/>
              <a:rect l="l" t="t" r="r" b="b"/>
              <a:pathLst>
                <a:path w="1590871" h="608328">
                  <a:moveTo>
                    <a:pt x="0" y="0"/>
                  </a:moveTo>
                  <a:lnTo>
                    <a:pt x="1590871" y="0"/>
                  </a:lnTo>
                  <a:lnTo>
                    <a:pt x="1590871" y="608328"/>
                  </a:lnTo>
                  <a:lnTo>
                    <a:pt x="0" y="608328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20" name="TextBox 20"/>
            <p:cNvSpPr txBox="1"/>
            <p:nvPr/>
          </p:nvSpPr>
          <p:spPr>
            <a:xfrm>
              <a:off x="0" y="-57150"/>
              <a:ext cx="1590871" cy="665478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sp>
        <p:nvSpPr>
          <p:cNvPr id="21" name="Freeform 21"/>
          <p:cNvSpPr/>
          <p:nvPr/>
        </p:nvSpPr>
        <p:spPr>
          <a:xfrm>
            <a:off x="5307751" y="3171622"/>
            <a:ext cx="1357276" cy="1390134"/>
          </a:xfrm>
          <a:custGeom>
            <a:avLst/>
            <a:gdLst/>
            <a:ahLst/>
            <a:cxnLst/>
            <a:rect l="l" t="t" r="r" b="b"/>
            <a:pathLst>
              <a:path w="1357276" h="1390134">
                <a:moveTo>
                  <a:pt x="0" y="0"/>
                </a:moveTo>
                <a:lnTo>
                  <a:pt x="1357276" y="0"/>
                </a:lnTo>
                <a:lnTo>
                  <a:pt x="1357276" y="1390134"/>
                </a:lnTo>
                <a:lnTo>
                  <a:pt x="0" y="13901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3853593" y="3200484"/>
            <a:ext cx="3727509" cy="2420869"/>
            <a:chOff x="0" y="0"/>
            <a:chExt cx="725159" cy="470962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725159" cy="470962"/>
            </a:xfrm>
            <a:custGeom>
              <a:avLst/>
              <a:gdLst/>
              <a:ahLst/>
              <a:cxnLst/>
              <a:rect l="l" t="t" r="r" b="b"/>
              <a:pathLst>
                <a:path w="725159" h="470962">
                  <a:moveTo>
                    <a:pt x="0" y="0"/>
                  </a:moveTo>
                  <a:lnTo>
                    <a:pt x="725159" y="0"/>
                  </a:lnTo>
                  <a:lnTo>
                    <a:pt x="725159" y="470962"/>
                  </a:lnTo>
                  <a:lnTo>
                    <a:pt x="0" y="470962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57150"/>
              <a:ext cx="725159" cy="528112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3853593" y="2494390"/>
            <a:ext cx="3727509" cy="706094"/>
            <a:chOff x="0" y="0"/>
            <a:chExt cx="725159" cy="137365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725159" cy="137365"/>
            </a:xfrm>
            <a:custGeom>
              <a:avLst/>
              <a:gdLst/>
              <a:ahLst/>
              <a:cxnLst/>
              <a:rect l="l" t="t" r="r" b="b"/>
              <a:pathLst>
                <a:path w="725159" h="137365">
                  <a:moveTo>
                    <a:pt x="0" y="0"/>
                  </a:moveTo>
                  <a:lnTo>
                    <a:pt x="725159" y="0"/>
                  </a:lnTo>
                  <a:lnTo>
                    <a:pt x="725159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0" y="-57150"/>
              <a:ext cx="725159" cy="19451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360"/>
                </a:lnSpc>
              </a:pPr>
              <a:r>
                <a:rPr lang="en-US" sz="2400" b="1" spc="136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2026 г.</a:t>
              </a:r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706897" y="3289832"/>
            <a:ext cx="3727509" cy="879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spc="142">
                <a:solidFill>
                  <a:srgbClr val="972626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РАЗДЕЛ VII</a:t>
            </a:r>
          </a:p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spc="142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СУДЫ И ПРАВОСУДИЕ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1371600" y="4093106"/>
            <a:ext cx="2091947" cy="538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spc="171" dirty="0" err="1">
                <a:solidFill>
                  <a:srgbClr val="085275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Статья</a:t>
            </a:r>
            <a:r>
              <a:rPr lang="en-US" sz="3000" b="1" spc="171" dirty="0">
                <a:solidFill>
                  <a:srgbClr val="085275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77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14173675" y="3613681"/>
            <a:ext cx="3405707" cy="2198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b="1" spc="142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ОСНОВНЫЕ ПРАВА, СВОБОДЫ И ОБЯЗАННОСТИ</a:t>
            </a:r>
          </a:p>
          <a:p>
            <a:pPr algn="ctr">
              <a:lnSpc>
                <a:spcPts val="3499"/>
              </a:lnSpc>
              <a:spcBef>
                <a:spcPct val="0"/>
              </a:spcBef>
            </a:pPr>
            <a:endParaRPr lang="en-US" sz="2499" b="1" spc="142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  <a:p>
            <a:pPr algn="ctr">
              <a:lnSpc>
                <a:spcPts val="3499"/>
              </a:lnSpc>
              <a:spcBef>
                <a:spcPct val="0"/>
              </a:spcBef>
            </a:pPr>
            <a:endParaRPr lang="en-US" sz="2499" b="1" spc="142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3851873" y="3229506"/>
            <a:ext cx="3727509" cy="441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  <a:spcBef>
                <a:spcPct val="0"/>
              </a:spcBef>
            </a:pPr>
            <a:r>
              <a:rPr lang="en-US" sz="2500" b="1" spc="142">
                <a:solidFill>
                  <a:srgbClr val="972626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РАЗДЕЛ II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4778441" y="4855325"/>
            <a:ext cx="2196173" cy="538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  <a:spcBef>
                <a:spcPct val="0"/>
              </a:spcBef>
            </a:pPr>
            <a:r>
              <a:rPr lang="en-US" sz="3000" b="1" spc="171" dirty="0" err="1">
                <a:solidFill>
                  <a:srgbClr val="085275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Статья</a:t>
            </a:r>
            <a:r>
              <a:rPr lang="en-US" sz="3000" b="1" spc="171" dirty="0">
                <a:solidFill>
                  <a:srgbClr val="085275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19</a:t>
            </a:r>
          </a:p>
        </p:txBody>
      </p:sp>
      <p:sp>
        <p:nvSpPr>
          <p:cNvPr id="33" name="AutoShape 33"/>
          <p:cNvSpPr/>
          <p:nvPr/>
        </p:nvSpPr>
        <p:spPr>
          <a:xfrm>
            <a:off x="2805534" y="1741915"/>
            <a:ext cx="13247143" cy="0"/>
          </a:xfrm>
          <a:prstGeom prst="line">
            <a:avLst/>
          </a:prstGeom>
          <a:ln w="76200" cap="flat">
            <a:solidFill>
              <a:srgbClr val="001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4" name="AutoShape 34"/>
          <p:cNvSpPr/>
          <p:nvPr/>
        </p:nvSpPr>
        <p:spPr>
          <a:xfrm>
            <a:off x="2843634" y="1741915"/>
            <a:ext cx="0" cy="623909"/>
          </a:xfrm>
          <a:prstGeom prst="line">
            <a:avLst/>
          </a:prstGeom>
          <a:ln w="76200" cap="flat">
            <a:solidFill>
              <a:srgbClr val="00145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5" name="TextBox 35"/>
          <p:cNvSpPr txBox="1"/>
          <p:nvPr/>
        </p:nvSpPr>
        <p:spPr>
          <a:xfrm>
            <a:off x="6843463" y="3176602"/>
            <a:ext cx="6728845" cy="1333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179"/>
              </a:lnSpc>
              <a:spcBef>
                <a:spcPct val="0"/>
              </a:spcBef>
            </a:pPr>
            <a:r>
              <a:rPr lang="en-US" sz="3600" b="1" spc="210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НЕДОПУСТИМОСТЬ ПОВТОРНОГО НАКАЗАНИЯ </a:t>
            </a:r>
          </a:p>
        </p:txBody>
      </p:sp>
      <p:sp>
        <p:nvSpPr>
          <p:cNvPr id="36" name="AutoShape 36"/>
          <p:cNvSpPr/>
          <p:nvPr/>
        </p:nvSpPr>
        <p:spPr>
          <a:xfrm>
            <a:off x="15682290" y="1741915"/>
            <a:ext cx="35058" cy="752475"/>
          </a:xfrm>
          <a:prstGeom prst="line">
            <a:avLst/>
          </a:prstGeom>
          <a:ln w="66675" cap="flat">
            <a:solidFill>
              <a:srgbClr val="001454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7" name="AutoShape 37"/>
          <p:cNvSpPr/>
          <p:nvPr/>
        </p:nvSpPr>
        <p:spPr>
          <a:xfrm>
            <a:off x="16019366" y="1743235"/>
            <a:ext cx="33311" cy="751155"/>
          </a:xfrm>
          <a:prstGeom prst="line">
            <a:avLst/>
          </a:prstGeom>
          <a:ln w="66675" cap="flat">
            <a:solidFill>
              <a:srgbClr val="001454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8" name="AutoShape 38"/>
          <p:cNvSpPr/>
          <p:nvPr/>
        </p:nvSpPr>
        <p:spPr>
          <a:xfrm>
            <a:off x="15377552" y="1743235"/>
            <a:ext cx="0" cy="751155"/>
          </a:xfrm>
          <a:prstGeom prst="line">
            <a:avLst/>
          </a:prstGeom>
          <a:ln w="66675" cap="flat">
            <a:solidFill>
              <a:srgbClr val="001454"/>
            </a:solidFill>
            <a:prstDash val="solid"/>
            <a:headEnd type="none" w="sm" len="sm"/>
            <a:tailEnd type="arrow" w="med" len="sm"/>
          </a:ln>
        </p:spPr>
      </p:sp>
      <p:sp>
        <p:nvSpPr>
          <p:cNvPr id="39" name="TextBox 39"/>
          <p:cNvSpPr txBox="1"/>
          <p:nvPr/>
        </p:nvSpPr>
        <p:spPr>
          <a:xfrm>
            <a:off x="17590999" y="9661063"/>
            <a:ext cx="44938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2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2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566708" y="2025426"/>
            <a:ext cx="7275323" cy="1438350"/>
            <a:chOff x="-12228" y="-66675"/>
            <a:chExt cx="1326658" cy="254152"/>
          </a:xfrm>
        </p:grpSpPr>
        <p:sp>
          <p:nvSpPr>
            <p:cNvPr id="4" name="Freeform 4"/>
            <p:cNvSpPr/>
            <p:nvPr/>
          </p:nvSpPr>
          <p:spPr>
            <a:xfrm>
              <a:off x="-12228" y="-1731"/>
              <a:ext cx="1326658" cy="187477"/>
            </a:xfrm>
            <a:custGeom>
              <a:avLst/>
              <a:gdLst/>
              <a:ahLst/>
              <a:cxnLst/>
              <a:rect l="l" t="t" r="r" b="b"/>
              <a:pathLst>
                <a:path w="1273301" h="187477">
                  <a:moveTo>
                    <a:pt x="0" y="0"/>
                  </a:moveTo>
                  <a:lnTo>
                    <a:pt x="1273301" y="0"/>
                  </a:lnTo>
                  <a:lnTo>
                    <a:pt x="1273301" y="187477"/>
                  </a:lnTo>
                  <a:lnTo>
                    <a:pt x="0" y="187477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66675"/>
              <a:ext cx="1273301" cy="254152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640"/>
                </a:lnSpc>
              </a:pPr>
              <a:endParaRPr lang="kk-KZ" sz="2600" b="1" spc="148" dirty="0">
                <a:solidFill>
                  <a:srgbClr val="FDFEFE"/>
                </a:solidFill>
                <a:latin typeface="Evolve Sans Bold"/>
                <a:ea typeface="Evolve Sans Bold"/>
                <a:cs typeface="Evolve Sans Bold"/>
                <a:sym typeface="Evolve Sans Bold"/>
              </a:endParaRPr>
            </a:p>
            <a:p>
              <a:pPr algn="ctr">
                <a:lnSpc>
                  <a:spcPts val="3640"/>
                </a:lnSpc>
              </a:pPr>
              <a:r>
                <a:rPr lang="en-US" sz="26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1995 г.</a:t>
              </a:r>
            </a:p>
            <a:p>
              <a:pPr algn="ctr">
                <a:lnSpc>
                  <a:spcPts val="3640"/>
                </a:lnSpc>
              </a:pPr>
              <a:r>
                <a:rPr lang="en-US" sz="26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(</a:t>
              </a:r>
              <a:r>
                <a:rPr lang="en-US" sz="2600" b="1" spc="148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Статья</a:t>
              </a:r>
              <a:r>
                <a:rPr lang="en-US" sz="26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17, </a:t>
              </a:r>
              <a:r>
                <a:rPr lang="en-US" sz="2600" b="1" spc="148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пункт</a:t>
              </a:r>
              <a:r>
                <a:rPr lang="en-US" sz="2600" b="1" spc="148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1)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35911" y="3595721"/>
            <a:ext cx="7206120" cy="1374951"/>
            <a:chOff x="0" y="0"/>
            <a:chExt cx="1273301" cy="24295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73301" cy="242950"/>
            </a:xfrm>
            <a:custGeom>
              <a:avLst/>
              <a:gdLst/>
              <a:ahLst/>
              <a:cxnLst/>
              <a:rect l="l" t="t" r="r" b="b"/>
              <a:pathLst>
                <a:path w="1273301" h="242950">
                  <a:moveTo>
                    <a:pt x="0" y="0"/>
                  </a:moveTo>
                  <a:lnTo>
                    <a:pt x="1273301" y="0"/>
                  </a:lnTo>
                  <a:lnTo>
                    <a:pt x="1273301" y="242950"/>
                  </a:lnTo>
                  <a:lnTo>
                    <a:pt x="0" y="242950"/>
                  </a:lnTo>
                  <a:close/>
                </a:path>
              </a:pathLst>
            </a:custGeom>
            <a:solidFill>
              <a:srgbClr val="C6BBB9">
                <a:alpha val="53725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273301" cy="300100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0" y="2402767"/>
            <a:ext cx="7689948" cy="1061009"/>
            <a:chOff x="0" y="0"/>
            <a:chExt cx="1387046" cy="19137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87046" cy="191376"/>
            </a:xfrm>
            <a:custGeom>
              <a:avLst/>
              <a:gdLst/>
              <a:ahLst/>
              <a:cxnLst/>
              <a:rect l="l" t="t" r="r" b="b"/>
              <a:pathLst>
                <a:path w="1387046" h="191376">
                  <a:moveTo>
                    <a:pt x="0" y="0"/>
                  </a:moveTo>
                  <a:lnTo>
                    <a:pt x="1387046" y="0"/>
                  </a:lnTo>
                  <a:lnTo>
                    <a:pt x="1387046" y="191376"/>
                  </a:lnTo>
                  <a:lnTo>
                    <a:pt x="0" y="191376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45769"/>
              <a:ext cx="1387046" cy="115176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267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2026 г.</a:t>
              </a:r>
            </a:p>
            <a:p>
              <a:pPr algn="ctr">
                <a:lnSpc>
                  <a:spcPts val="2670"/>
                </a:lnSpc>
              </a:pP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(</a:t>
              </a:r>
              <a:r>
                <a:rPr lang="en-US" sz="3000" b="1" spc="171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Статья</a:t>
              </a: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20, </a:t>
              </a:r>
              <a:r>
                <a:rPr lang="en-US" sz="3000" b="1" spc="171" dirty="0" err="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пункт</a:t>
              </a:r>
              <a:r>
                <a:rPr lang="en-US" sz="3000" b="1" spc="171" dirty="0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1)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44000" y="3559730"/>
            <a:ext cx="7689948" cy="1410943"/>
            <a:chOff x="0" y="0"/>
            <a:chExt cx="1387046" cy="25449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87046" cy="254494"/>
            </a:xfrm>
            <a:custGeom>
              <a:avLst/>
              <a:gdLst/>
              <a:ahLst/>
              <a:cxnLst/>
              <a:rect l="l" t="t" r="r" b="b"/>
              <a:pathLst>
                <a:path w="1387046" h="254494">
                  <a:moveTo>
                    <a:pt x="0" y="0"/>
                  </a:moveTo>
                  <a:lnTo>
                    <a:pt x="1387046" y="0"/>
                  </a:lnTo>
                  <a:lnTo>
                    <a:pt x="1387046" y="254494"/>
                  </a:lnTo>
                  <a:lnTo>
                    <a:pt x="0" y="254494"/>
                  </a:lnTo>
                  <a:close/>
                </a:path>
              </a:pathLst>
            </a:custGeom>
            <a:solidFill>
              <a:srgbClr val="C6BBB9">
                <a:alpha val="54902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387046" cy="311644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sp>
        <p:nvSpPr>
          <p:cNvPr id="15" name="Freeform 15"/>
          <p:cNvSpPr/>
          <p:nvPr/>
        </p:nvSpPr>
        <p:spPr>
          <a:xfrm>
            <a:off x="2079779" y="3659742"/>
            <a:ext cx="796178" cy="1210918"/>
          </a:xfrm>
          <a:custGeom>
            <a:avLst/>
            <a:gdLst/>
            <a:ahLst/>
            <a:cxnLst/>
            <a:rect l="l" t="t" r="r" b="b"/>
            <a:pathLst>
              <a:path w="796178" h="1210918">
                <a:moveTo>
                  <a:pt x="0" y="0"/>
                </a:moveTo>
                <a:lnTo>
                  <a:pt x="796178" y="0"/>
                </a:lnTo>
                <a:lnTo>
                  <a:pt x="796178" y="1210917"/>
                </a:lnTo>
                <a:lnTo>
                  <a:pt x="0" y="121091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9383517" y="3624372"/>
            <a:ext cx="1109885" cy="1081634"/>
            <a:chOff x="0" y="0"/>
            <a:chExt cx="1479847" cy="1442178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479847" cy="1442178"/>
            </a:xfrm>
            <a:custGeom>
              <a:avLst/>
              <a:gdLst/>
              <a:ahLst/>
              <a:cxnLst/>
              <a:rect l="l" t="t" r="r" b="b"/>
              <a:pathLst>
                <a:path w="1479847" h="1442178">
                  <a:moveTo>
                    <a:pt x="0" y="0"/>
                  </a:moveTo>
                  <a:lnTo>
                    <a:pt x="1479847" y="0"/>
                  </a:lnTo>
                  <a:lnTo>
                    <a:pt x="1479847" y="1442178"/>
                  </a:lnTo>
                  <a:lnTo>
                    <a:pt x="0" y="1442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8" name="Freeform 18"/>
            <p:cNvSpPr/>
            <p:nvPr/>
          </p:nvSpPr>
          <p:spPr>
            <a:xfrm>
              <a:off x="605726" y="309030"/>
              <a:ext cx="268396" cy="609991"/>
            </a:xfrm>
            <a:custGeom>
              <a:avLst/>
              <a:gdLst/>
              <a:ahLst/>
              <a:cxnLst/>
              <a:rect l="l" t="t" r="r" b="b"/>
              <a:pathLst>
                <a:path w="268396" h="609991">
                  <a:moveTo>
                    <a:pt x="0" y="0"/>
                  </a:moveTo>
                  <a:lnTo>
                    <a:pt x="268395" y="0"/>
                  </a:lnTo>
                  <a:lnTo>
                    <a:pt x="268395" y="609991"/>
                  </a:lnTo>
                  <a:lnTo>
                    <a:pt x="0" y="609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9" name="Group 19"/>
          <p:cNvGrpSpPr/>
          <p:nvPr/>
        </p:nvGrpSpPr>
        <p:grpSpPr>
          <a:xfrm>
            <a:off x="-218156" y="6970881"/>
            <a:ext cx="19424502" cy="2630378"/>
            <a:chOff x="0" y="0"/>
            <a:chExt cx="3432255" cy="464781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3432256" cy="464781"/>
            </a:xfrm>
            <a:custGeom>
              <a:avLst/>
              <a:gdLst/>
              <a:ahLst/>
              <a:cxnLst/>
              <a:rect l="l" t="t" r="r" b="b"/>
              <a:pathLst>
                <a:path w="3432256" h="464781">
                  <a:moveTo>
                    <a:pt x="0" y="0"/>
                  </a:moveTo>
                  <a:lnTo>
                    <a:pt x="3432256" y="0"/>
                  </a:lnTo>
                  <a:lnTo>
                    <a:pt x="3432256" y="464781"/>
                  </a:lnTo>
                  <a:lnTo>
                    <a:pt x="0" y="464781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0" y="-57150"/>
              <a:ext cx="3432255" cy="521931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4900"/>
                </a:lnSpc>
              </a:pPr>
              <a:endParaRPr/>
            </a:p>
          </p:txBody>
        </p:sp>
      </p:grpSp>
      <p:sp>
        <p:nvSpPr>
          <p:cNvPr id="22" name="Freeform 22"/>
          <p:cNvSpPr/>
          <p:nvPr/>
        </p:nvSpPr>
        <p:spPr>
          <a:xfrm>
            <a:off x="7900414" y="7352065"/>
            <a:ext cx="1886126" cy="1944460"/>
          </a:xfrm>
          <a:custGeom>
            <a:avLst/>
            <a:gdLst/>
            <a:ahLst/>
            <a:cxnLst/>
            <a:rect l="l" t="t" r="r" b="b"/>
            <a:pathLst>
              <a:path w="1886126" h="1944460">
                <a:moveTo>
                  <a:pt x="0" y="0"/>
                </a:moveTo>
                <a:lnTo>
                  <a:pt x="1886126" y="0"/>
                </a:lnTo>
                <a:lnTo>
                  <a:pt x="1886126" y="1944460"/>
                </a:lnTo>
                <a:lnTo>
                  <a:pt x="0" y="194446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23"/>
          <p:cNvSpPr txBox="1"/>
          <p:nvPr/>
        </p:nvSpPr>
        <p:spPr>
          <a:xfrm>
            <a:off x="3319825" y="3700685"/>
            <a:ext cx="4718949" cy="9504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86"/>
              </a:lnSpc>
              <a:spcBef>
                <a:spcPct val="0"/>
              </a:spcBef>
            </a:pPr>
            <a:r>
              <a:rPr lang="en-US" sz="2704" b="1" spc="154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НЕПРИКОСНОВЕННОСТЬ ДОСТОИНСТВА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06053" y="1183567"/>
            <a:ext cx="15871092" cy="781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 spc="256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НЕПРИКОСНОВЕННОСТЬ ЧЕСТИ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0678507" y="3519521"/>
            <a:ext cx="7689948" cy="1085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spc="17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НЕПРИКОСНОВЕННОСТЬ ДОСТОИНСТВА 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79225" y="7470775"/>
            <a:ext cx="7959549" cy="178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 spc="285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МОРАЛЬНОЕ ПРИЗНАНИЕ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5238971" y="5511098"/>
            <a:ext cx="7206120" cy="1338219"/>
            <a:chOff x="0" y="-95250"/>
            <a:chExt cx="1273301" cy="236459"/>
          </a:xfrm>
        </p:grpSpPr>
        <p:sp>
          <p:nvSpPr>
            <p:cNvPr id="28" name="Freeform 28"/>
            <p:cNvSpPr/>
            <p:nvPr/>
          </p:nvSpPr>
          <p:spPr>
            <a:xfrm>
              <a:off x="0" y="40992"/>
              <a:ext cx="1273301" cy="100217"/>
            </a:xfrm>
            <a:custGeom>
              <a:avLst/>
              <a:gdLst/>
              <a:ahLst/>
              <a:cxnLst/>
              <a:rect l="l" t="t" r="r" b="b"/>
              <a:pathLst>
                <a:path w="1273301" h="141209">
                  <a:moveTo>
                    <a:pt x="0" y="0"/>
                  </a:moveTo>
                  <a:lnTo>
                    <a:pt x="1273301" y="0"/>
                  </a:lnTo>
                  <a:lnTo>
                    <a:pt x="1273301" y="141209"/>
                  </a:lnTo>
                  <a:lnTo>
                    <a:pt x="0" y="141209"/>
                  </a:lnTo>
                  <a:close/>
                </a:path>
              </a:pathLst>
            </a:custGeom>
            <a:solidFill>
              <a:srgbClr val="E6D8C2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95250"/>
              <a:ext cx="1273301" cy="236459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5319"/>
                </a:lnSpc>
              </a:pPr>
              <a:endParaRPr lang="kk-KZ" sz="3799" b="1" spc="216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endParaRPr>
            </a:p>
            <a:p>
              <a:pPr algn="ctr">
                <a:lnSpc>
                  <a:spcPts val="5319"/>
                </a:lnSpc>
              </a:pPr>
              <a:r>
                <a:rPr lang="en-US" sz="3799" b="1" spc="216" dirty="0">
                  <a:solidFill>
                    <a:srgbClr val="001454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ЦЕЛЬ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8727104" y="7470775"/>
            <a:ext cx="9470127" cy="1787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n-US" sz="5000" b="1" spc="285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ЮРИДИЧЕСКАЯ ОБЯЗАННОСТЬ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17590999" y="9661063"/>
            <a:ext cx="44938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2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3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sp>
        <p:nvSpPr>
          <p:cNvPr id="32" name="TextBox 32"/>
          <p:cNvSpPr txBox="1"/>
          <p:nvPr/>
        </p:nvSpPr>
        <p:spPr>
          <a:xfrm>
            <a:off x="13712427" y="3934479"/>
            <a:ext cx="2562225" cy="7620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>
                <a:solidFill>
                  <a:srgbClr val="972626"/>
                </a:solidFill>
                <a:latin typeface="Intro"/>
                <a:ea typeface="Intro"/>
                <a:cs typeface="Intro"/>
                <a:sym typeface="Intro"/>
              </a:rPr>
              <a:t>И ЧЕСТИ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635911" y="2402767"/>
            <a:ext cx="7206120" cy="982827"/>
            <a:chOff x="0" y="0"/>
            <a:chExt cx="1273301" cy="1736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73301" cy="173663"/>
            </a:xfrm>
            <a:custGeom>
              <a:avLst/>
              <a:gdLst/>
              <a:ahLst/>
              <a:cxnLst/>
              <a:rect l="l" t="t" r="r" b="b"/>
              <a:pathLst>
                <a:path w="1273301" h="173663">
                  <a:moveTo>
                    <a:pt x="0" y="0"/>
                  </a:moveTo>
                  <a:lnTo>
                    <a:pt x="1273301" y="0"/>
                  </a:lnTo>
                  <a:lnTo>
                    <a:pt x="1273301" y="173663"/>
                  </a:lnTo>
                  <a:lnTo>
                    <a:pt x="0" y="173663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76200"/>
              <a:ext cx="1273301" cy="249863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spc="17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1995 г.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635911" y="3377635"/>
            <a:ext cx="7206120" cy="1593038"/>
            <a:chOff x="0" y="0"/>
            <a:chExt cx="1273301" cy="28148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273301" cy="281485"/>
            </a:xfrm>
            <a:custGeom>
              <a:avLst/>
              <a:gdLst/>
              <a:ahLst/>
              <a:cxnLst/>
              <a:rect l="l" t="t" r="r" b="b"/>
              <a:pathLst>
                <a:path w="1273301" h="281485">
                  <a:moveTo>
                    <a:pt x="0" y="0"/>
                  </a:moveTo>
                  <a:lnTo>
                    <a:pt x="1273301" y="0"/>
                  </a:lnTo>
                  <a:lnTo>
                    <a:pt x="1273301" y="281485"/>
                  </a:lnTo>
                  <a:lnTo>
                    <a:pt x="0" y="281485"/>
                  </a:lnTo>
                  <a:close/>
                </a:path>
              </a:pathLst>
            </a:custGeom>
            <a:solidFill>
              <a:srgbClr val="EEF0F6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273301" cy="33863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144000" y="2402767"/>
            <a:ext cx="7689948" cy="982827"/>
            <a:chOff x="0" y="0"/>
            <a:chExt cx="1387046" cy="177274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87046" cy="177274"/>
            </a:xfrm>
            <a:custGeom>
              <a:avLst/>
              <a:gdLst/>
              <a:ahLst/>
              <a:cxnLst/>
              <a:rect l="l" t="t" r="r" b="b"/>
              <a:pathLst>
                <a:path w="1387046" h="177274">
                  <a:moveTo>
                    <a:pt x="0" y="0"/>
                  </a:moveTo>
                  <a:lnTo>
                    <a:pt x="1387046" y="0"/>
                  </a:lnTo>
                  <a:lnTo>
                    <a:pt x="1387046" y="177274"/>
                  </a:lnTo>
                  <a:lnTo>
                    <a:pt x="0" y="177274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0" y="76200"/>
              <a:ext cx="1387046" cy="101074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2670"/>
                </a:lnSpc>
              </a:pPr>
              <a:r>
                <a:rPr lang="en-US" sz="3000" b="1" spc="17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КОНСТИТУЦИЯ 2026 г.</a:t>
              </a:r>
            </a:p>
            <a:p>
              <a:pPr algn="ctr">
                <a:lnSpc>
                  <a:spcPts val="2670"/>
                </a:lnSpc>
              </a:pPr>
              <a:r>
                <a:rPr lang="en-US" sz="3000" b="1" spc="17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 (Статья 21, пункт 1)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9158304" y="3370894"/>
            <a:ext cx="7689948" cy="1599779"/>
            <a:chOff x="0" y="0"/>
            <a:chExt cx="1387046" cy="28855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87046" cy="288554"/>
            </a:xfrm>
            <a:custGeom>
              <a:avLst/>
              <a:gdLst/>
              <a:ahLst/>
              <a:cxnLst/>
              <a:rect l="l" t="t" r="r" b="b"/>
              <a:pathLst>
                <a:path w="1387046" h="288554">
                  <a:moveTo>
                    <a:pt x="0" y="0"/>
                  </a:moveTo>
                  <a:lnTo>
                    <a:pt x="1387046" y="0"/>
                  </a:lnTo>
                  <a:lnTo>
                    <a:pt x="1387046" y="288554"/>
                  </a:lnTo>
                  <a:lnTo>
                    <a:pt x="0" y="288554"/>
                  </a:lnTo>
                  <a:close/>
                </a:path>
              </a:pathLst>
            </a:custGeom>
            <a:solidFill>
              <a:srgbClr val="EEF0F6"/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1387046" cy="345704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383517" y="3624372"/>
            <a:ext cx="1109885" cy="1081634"/>
            <a:chOff x="0" y="0"/>
            <a:chExt cx="1479847" cy="144217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479847" cy="1442178"/>
            </a:xfrm>
            <a:custGeom>
              <a:avLst/>
              <a:gdLst/>
              <a:ahLst/>
              <a:cxnLst/>
              <a:rect l="l" t="t" r="r" b="b"/>
              <a:pathLst>
                <a:path w="1479847" h="1442178">
                  <a:moveTo>
                    <a:pt x="0" y="0"/>
                  </a:moveTo>
                  <a:lnTo>
                    <a:pt x="1479847" y="0"/>
                  </a:lnTo>
                  <a:lnTo>
                    <a:pt x="1479847" y="1442178"/>
                  </a:lnTo>
                  <a:lnTo>
                    <a:pt x="0" y="14421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7" name="Freeform 17"/>
            <p:cNvSpPr/>
            <p:nvPr/>
          </p:nvSpPr>
          <p:spPr>
            <a:xfrm>
              <a:off x="605726" y="309030"/>
              <a:ext cx="268396" cy="609991"/>
            </a:xfrm>
            <a:custGeom>
              <a:avLst/>
              <a:gdLst/>
              <a:ahLst/>
              <a:cxnLst/>
              <a:rect l="l" t="t" r="r" b="b"/>
              <a:pathLst>
                <a:path w="268396" h="609991">
                  <a:moveTo>
                    <a:pt x="0" y="0"/>
                  </a:moveTo>
                  <a:lnTo>
                    <a:pt x="268395" y="0"/>
                  </a:lnTo>
                  <a:lnTo>
                    <a:pt x="268395" y="609991"/>
                  </a:lnTo>
                  <a:lnTo>
                    <a:pt x="0" y="60999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xmlns="" r:embed="rId6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8" name="TextBox 18"/>
          <p:cNvSpPr txBox="1"/>
          <p:nvPr/>
        </p:nvSpPr>
        <p:spPr>
          <a:xfrm>
            <a:off x="3494308" y="1145467"/>
            <a:ext cx="10381878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 spc="256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ЗАЩИТА ПЕРСОНАЛЬНЫХ ДАННЫХ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817252" y="3829889"/>
            <a:ext cx="7689948" cy="5381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  <a:spcBef>
                <a:spcPct val="0"/>
              </a:spcBef>
            </a:pPr>
            <a:r>
              <a:rPr lang="en-US" sz="3000" b="1" spc="17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ГАРАНТИРУЕТСЯ ЗАЩИТА</a:t>
            </a:r>
          </a:p>
        </p:txBody>
      </p:sp>
      <p:sp>
        <p:nvSpPr>
          <p:cNvPr id="20" name="Freeform 20"/>
          <p:cNvSpPr/>
          <p:nvPr/>
        </p:nvSpPr>
        <p:spPr>
          <a:xfrm>
            <a:off x="2204050" y="3809284"/>
            <a:ext cx="1038172" cy="896721"/>
          </a:xfrm>
          <a:custGeom>
            <a:avLst/>
            <a:gdLst/>
            <a:ahLst/>
            <a:cxnLst/>
            <a:rect l="l" t="t" r="r" b="b"/>
            <a:pathLst>
              <a:path w="1038172" h="896721">
                <a:moveTo>
                  <a:pt x="0" y="0"/>
                </a:moveTo>
                <a:lnTo>
                  <a:pt x="1038173" y="0"/>
                </a:lnTo>
                <a:lnTo>
                  <a:pt x="1038173" y="896721"/>
                </a:lnTo>
                <a:lnTo>
                  <a:pt x="0" y="89672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3451390" y="3839432"/>
            <a:ext cx="4718949" cy="6348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906"/>
              </a:lnSpc>
              <a:spcBef>
                <a:spcPct val="0"/>
              </a:spcBef>
            </a:pPr>
            <a:r>
              <a:rPr lang="en-US" sz="3504" b="1" spc="199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ОТСУТСТВУЕТ</a:t>
            </a:r>
          </a:p>
        </p:txBody>
      </p:sp>
      <p:sp>
        <p:nvSpPr>
          <p:cNvPr id="22" name="Freeform 22"/>
          <p:cNvSpPr/>
          <p:nvPr/>
        </p:nvSpPr>
        <p:spPr>
          <a:xfrm>
            <a:off x="6808141" y="8106463"/>
            <a:ext cx="1182217" cy="994540"/>
          </a:xfrm>
          <a:custGeom>
            <a:avLst/>
            <a:gdLst/>
            <a:ahLst/>
            <a:cxnLst/>
            <a:rect l="l" t="t" r="r" b="b"/>
            <a:pathLst>
              <a:path w="1182217" h="994540">
                <a:moveTo>
                  <a:pt x="0" y="0"/>
                </a:moveTo>
                <a:lnTo>
                  <a:pt x="1182217" y="0"/>
                </a:lnTo>
                <a:lnTo>
                  <a:pt x="1182217" y="994539"/>
                </a:lnTo>
                <a:lnTo>
                  <a:pt x="0" y="99453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1592590" y="7792993"/>
            <a:ext cx="1410688" cy="1621480"/>
          </a:xfrm>
          <a:custGeom>
            <a:avLst/>
            <a:gdLst/>
            <a:ahLst/>
            <a:cxnLst/>
            <a:rect l="l" t="t" r="r" b="b"/>
            <a:pathLst>
              <a:path w="1410688" h="1621480">
                <a:moveTo>
                  <a:pt x="0" y="0"/>
                </a:moveTo>
                <a:lnTo>
                  <a:pt x="1410688" y="0"/>
                </a:lnTo>
                <a:lnTo>
                  <a:pt x="1410688" y="1621480"/>
                </a:lnTo>
                <a:lnTo>
                  <a:pt x="0" y="162148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grpSp>
        <p:nvGrpSpPr>
          <p:cNvPr id="24" name="Group 24"/>
          <p:cNvGrpSpPr/>
          <p:nvPr/>
        </p:nvGrpSpPr>
        <p:grpSpPr>
          <a:xfrm>
            <a:off x="-568251" y="7186352"/>
            <a:ext cx="19424502" cy="2251198"/>
            <a:chOff x="0" y="0"/>
            <a:chExt cx="3432255" cy="39778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432256" cy="397780"/>
            </a:xfrm>
            <a:custGeom>
              <a:avLst/>
              <a:gdLst/>
              <a:ahLst/>
              <a:cxnLst/>
              <a:rect l="l" t="t" r="r" b="b"/>
              <a:pathLst>
                <a:path w="3432256" h="397780">
                  <a:moveTo>
                    <a:pt x="0" y="0"/>
                  </a:moveTo>
                  <a:lnTo>
                    <a:pt x="3432256" y="0"/>
                  </a:lnTo>
                  <a:lnTo>
                    <a:pt x="3432256" y="397780"/>
                  </a:lnTo>
                  <a:lnTo>
                    <a:pt x="0" y="397780"/>
                  </a:lnTo>
                  <a:close/>
                </a:path>
              </a:pathLst>
            </a:custGeom>
            <a:solidFill>
              <a:srgbClr val="E7E9E5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0" y="-57150"/>
              <a:ext cx="3432255" cy="454931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  <a:p>
              <a:pPr algn="ctr">
                <a:lnSpc>
                  <a:spcPts val="4900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5540940" y="6408947"/>
            <a:ext cx="7206120" cy="777405"/>
            <a:chOff x="0" y="0"/>
            <a:chExt cx="1273301" cy="137365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273301" cy="137365"/>
            </a:xfrm>
            <a:custGeom>
              <a:avLst/>
              <a:gdLst/>
              <a:ahLst/>
              <a:cxnLst/>
              <a:rect l="l" t="t" r="r" b="b"/>
              <a:pathLst>
                <a:path w="1273301" h="137365">
                  <a:moveTo>
                    <a:pt x="0" y="0"/>
                  </a:moveTo>
                  <a:lnTo>
                    <a:pt x="1273301" y="0"/>
                  </a:lnTo>
                  <a:lnTo>
                    <a:pt x="1273301" y="137365"/>
                  </a:lnTo>
                  <a:lnTo>
                    <a:pt x="0" y="137365"/>
                  </a:lnTo>
                  <a:close/>
                </a:path>
              </a:pathLst>
            </a:custGeom>
            <a:solidFill>
              <a:srgbClr val="085275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0" y="-76200"/>
              <a:ext cx="1273301" cy="213565"/>
            </a:xfrm>
            <a:prstGeom prst="rect">
              <a:avLst/>
            </a:prstGeom>
          </p:spPr>
          <p:txBody>
            <a:bodyPr lIns="78384" tIns="78384" rIns="78384" bIns="78384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spc="171">
                  <a:solidFill>
                    <a:srgbClr val="FDFEFE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ЦЕЛЬ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3860664" y="7987304"/>
            <a:ext cx="13265476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860"/>
              </a:lnSpc>
              <a:spcBef>
                <a:spcPct val="0"/>
              </a:spcBef>
            </a:pPr>
            <a:r>
              <a:rPr lang="en-US" sz="4900" b="1" spc="279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ЗАЩИТА В УСЛОВИЯХ ЦИФРОВИЗАЦИИ</a:t>
            </a:r>
          </a:p>
        </p:txBody>
      </p:sp>
      <p:sp>
        <p:nvSpPr>
          <p:cNvPr id="31" name="Freeform 31"/>
          <p:cNvSpPr/>
          <p:nvPr/>
        </p:nvSpPr>
        <p:spPr>
          <a:xfrm>
            <a:off x="848345" y="7523401"/>
            <a:ext cx="3186513" cy="1525543"/>
          </a:xfrm>
          <a:custGeom>
            <a:avLst/>
            <a:gdLst/>
            <a:ahLst/>
            <a:cxnLst/>
            <a:rect l="l" t="t" r="r" b="b"/>
            <a:pathLst>
              <a:path w="3186513" h="1525543">
                <a:moveTo>
                  <a:pt x="0" y="0"/>
                </a:moveTo>
                <a:lnTo>
                  <a:pt x="3186514" y="0"/>
                </a:lnTo>
                <a:lnTo>
                  <a:pt x="3186514" y="1525543"/>
                </a:lnTo>
                <a:lnTo>
                  <a:pt x="0" y="1525543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2" name="TextBox 32"/>
          <p:cNvSpPr txBox="1"/>
          <p:nvPr/>
        </p:nvSpPr>
        <p:spPr>
          <a:xfrm>
            <a:off x="17545615" y="9864725"/>
            <a:ext cx="44938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2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4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789434" y="4636066"/>
            <a:ext cx="1172172" cy="1485328"/>
          </a:xfrm>
          <a:custGeom>
            <a:avLst/>
            <a:gdLst/>
            <a:ahLst/>
            <a:cxnLst/>
            <a:rect l="l" t="t" r="r" b="b"/>
            <a:pathLst>
              <a:path w="1172172" h="1485328">
                <a:moveTo>
                  <a:pt x="0" y="0"/>
                </a:moveTo>
                <a:lnTo>
                  <a:pt x="1172171" y="0"/>
                </a:lnTo>
                <a:lnTo>
                  <a:pt x="1172171" y="1485328"/>
                </a:lnTo>
                <a:lnTo>
                  <a:pt x="0" y="148532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716701" y="6718240"/>
            <a:ext cx="962184" cy="1061720"/>
          </a:xfrm>
          <a:custGeom>
            <a:avLst/>
            <a:gdLst/>
            <a:ahLst/>
            <a:cxnLst/>
            <a:rect l="l" t="t" r="r" b="b"/>
            <a:pathLst>
              <a:path w="962184" h="1061720">
                <a:moveTo>
                  <a:pt x="0" y="0"/>
                </a:moveTo>
                <a:lnTo>
                  <a:pt x="962184" y="0"/>
                </a:lnTo>
                <a:lnTo>
                  <a:pt x="962184" y="1061720"/>
                </a:lnTo>
                <a:lnTo>
                  <a:pt x="0" y="106172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446587" y="7878491"/>
            <a:ext cx="1128203" cy="1148299"/>
          </a:xfrm>
          <a:custGeom>
            <a:avLst/>
            <a:gdLst/>
            <a:ahLst/>
            <a:cxnLst/>
            <a:rect l="l" t="t" r="r" b="b"/>
            <a:pathLst>
              <a:path w="1128203" h="1148299">
                <a:moveTo>
                  <a:pt x="0" y="0"/>
                </a:moveTo>
                <a:lnTo>
                  <a:pt x="1128203" y="0"/>
                </a:lnTo>
                <a:lnTo>
                  <a:pt x="1128203" y="1148298"/>
                </a:lnTo>
                <a:lnTo>
                  <a:pt x="0" y="114829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71235" y="8249309"/>
            <a:ext cx="1107649" cy="1057805"/>
          </a:xfrm>
          <a:custGeom>
            <a:avLst/>
            <a:gdLst/>
            <a:ahLst/>
            <a:cxnLst/>
            <a:rect l="l" t="t" r="r" b="b"/>
            <a:pathLst>
              <a:path w="1107649" h="1057805">
                <a:moveTo>
                  <a:pt x="0" y="0"/>
                </a:moveTo>
                <a:lnTo>
                  <a:pt x="1107650" y="0"/>
                </a:lnTo>
                <a:lnTo>
                  <a:pt x="1107650" y="1057805"/>
                </a:lnTo>
                <a:lnTo>
                  <a:pt x="0" y="105780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9446587" y="5081805"/>
            <a:ext cx="1128203" cy="1128203"/>
            <a:chOff x="0" y="0"/>
            <a:chExt cx="1504271" cy="1504271"/>
          </a:xfrm>
        </p:grpSpPr>
        <p:sp>
          <p:nvSpPr>
            <p:cNvPr id="8" name="Freeform 8"/>
            <p:cNvSpPr/>
            <p:nvPr/>
          </p:nvSpPr>
          <p:spPr>
            <a:xfrm>
              <a:off x="311270" y="307757"/>
              <a:ext cx="881731" cy="817806"/>
            </a:xfrm>
            <a:custGeom>
              <a:avLst/>
              <a:gdLst/>
              <a:ahLst/>
              <a:cxnLst/>
              <a:rect l="l" t="t" r="r" b="b"/>
              <a:pathLst>
                <a:path w="881731" h="817806">
                  <a:moveTo>
                    <a:pt x="0" y="0"/>
                  </a:moveTo>
                  <a:lnTo>
                    <a:pt x="881731" y="0"/>
                  </a:lnTo>
                  <a:lnTo>
                    <a:pt x="881731" y="817806"/>
                  </a:lnTo>
                  <a:lnTo>
                    <a:pt x="0" y="8178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xmlns="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0" y="0"/>
              <a:ext cx="1504271" cy="1504271"/>
            </a:xfrm>
            <a:custGeom>
              <a:avLst/>
              <a:gdLst/>
              <a:ahLst/>
              <a:cxnLst/>
              <a:rect l="l" t="t" r="r" b="b"/>
              <a:pathLst>
                <a:path w="1504271" h="1504271">
                  <a:moveTo>
                    <a:pt x="0" y="0"/>
                  </a:moveTo>
                  <a:lnTo>
                    <a:pt x="1504271" y="0"/>
                  </a:lnTo>
                  <a:lnTo>
                    <a:pt x="1504271" y="1504271"/>
                  </a:lnTo>
                  <a:lnTo>
                    <a:pt x="0" y="1504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xmlns="" r:embed="rId1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3147075" y="5327635"/>
            <a:ext cx="4867043" cy="4646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498"/>
              </a:lnSpc>
            </a:pPr>
            <a:r>
              <a:rPr lang="en-US" sz="3151" b="1" spc="220" dirty="0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ПРАВОСУБЪЕКТНОСТЬ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147075" y="6791210"/>
            <a:ext cx="4945241" cy="1009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40"/>
              </a:lnSpc>
            </a:pPr>
            <a:r>
              <a:rPr lang="en-US" sz="3200" b="1" spc="182" dirty="0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НЕТ ОБРАТНОЙ СИЛЫ ЗАКОНА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810726" y="7740514"/>
            <a:ext cx="5343673" cy="142862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16"/>
              </a:lnSpc>
            </a:pPr>
            <a:r>
              <a:rPr lang="en-US" sz="3200" b="1" spc="182" dirty="0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ГАРАНТИЯ МИНИМАЛЬНОЙ ЗАРПЛАТЫ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8700" y="306847"/>
            <a:ext cx="15886805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 spc="256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ПРЕЕМСТВЕННОСТЬ ПРАВ И СВОБОД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47075" y="8607480"/>
            <a:ext cx="3723276" cy="5616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80"/>
              </a:lnSpc>
              <a:spcBef>
                <a:spcPct val="0"/>
              </a:spcBef>
            </a:pPr>
            <a:r>
              <a:rPr lang="en-US" sz="3200" b="1" spc="182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ЗАПРЕТ ПЫТОК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810727" y="5179943"/>
            <a:ext cx="5811352" cy="941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52"/>
              </a:lnSpc>
            </a:pPr>
            <a:r>
              <a:rPr lang="en-US" sz="3200" b="1" spc="182">
                <a:solidFill>
                  <a:srgbClr val="003B6E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ЗАПРЕТ ВЫДАЧИ ГРАЖДАНИНА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7590999" y="9661063"/>
            <a:ext cx="44938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2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5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sp>
        <p:nvSpPr>
          <p:cNvPr id="17" name="Freeform 17"/>
          <p:cNvSpPr/>
          <p:nvPr/>
        </p:nvSpPr>
        <p:spPr>
          <a:xfrm>
            <a:off x="-287459" y="1473751"/>
            <a:ext cx="18862918" cy="2476515"/>
          </a:xfrm>
          <a:custGeom>
            <a:avLst/>
            <a:gdLst/>
            <a:ahLst/>
            <a:cxnLst/>
            <a:rect l="l" t="t" r="r" b="b"/>
            <a:pathLst>
              <a:path w="18862918" h="2476515">
                <a:moveTo>
                  <a:pt x="0" y="0"/>
                </a:moveTo>
                <a:lnTo>
                  <a:pt x="18862918" y="0"/>
                </a:lnTo>
                <a:lnTo>
                  <a:pt x="18862918" y="2476515"/>
                </a:lnTo>
                <a:lnTo>
                  <a:pt x="0" y="247651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t="-184441" b="-858780"/>
            </a:stretch>
          </a:blipFill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2407710" y="7082914"/>
            <a:ext cx="852591" cy="1062419"/>
          </a:xfrm>
          <a:custGeom>
            <a:avLst/>
            <a:gdLst/>
            <a:ahLst/>
            <a:cxnLst/>
            <a:rect l="l" t="t" r="r" b="b"/>
            <a:pathLst>
              <a:path w="852591" h="1062419">
                <a:moveTo>
                  <a:pt x="0" y="0"/>
                </a:moveTo>
                <a:lnTo>
                  <a:pt x="852591" y="0"/>
                </a:lnTo>
                <a:lnTo>
                  <a:pt x="852591" y="1062419"/>
                </a:lnTo>
                <a:lnTo>
                  <a:pt x="0" y="10624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2303081" y="3718153"/>
            <a:ext cx="860922" cy="943476"/>
          </a:xfrm>
          <a:custGeom>
            <a:avLst/>
            <a:gdLst/>
            <a:ahLst/>
            <a:cxnLst/>
            <a:rect l="l" t="t" r="r" b="b"/>
            <a:pathLst>
              <a:path w="860922" h="943476">
                <a:moveTo>
                  <a:pt x="0" y="0"/>
                </a:moveTo>
                <a:lnTo>
                  <a:pt x="860923" y="0"/>
                </a:lnTo>
                <a:lnTo>
                  <a:pt x="860923" y="943477"/>
                </a:lnTo>
                <a:lnTo>
                  <a:pt x="0" y="9434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xmlns="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2311412" y="5459165"/>
            <a:ext cx="970660" cy="822635"/>
          </a:xfrm>
          <a:custGeom>
            <a:avLst/>
            <a:gdLst/>
            <a:ahLst/>
            <a:cxnLst/>
            <a:rect l="l" t="t" r="r" b="b"/>
            <a:pathLst>
              <a:path w="970660" h="822635">
                <a:moveTo>
                  <a:pt x="0" y="0"/>
                </a:moveTo>
                <a:lnTo>
                  <a:pt x="970661" y="0"/>
                </a:lnTo>
                <a:lnTo>
                  <a:pt x="970661" y="822635"/>
                </a:lnTo>
                <a:lnTo>
                  <a:pt x="0" y="82263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xmlns="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2226461" y="8675207"/>
            <a:ext cx="911626" cy="911626"/>
          </a:xfrm>
          <a:custGeom>
            <a:avLst/>
            <a:gdLst/>
            <a:ahLst/>
            <a:cxnLst/>
            <a:rect l="l" t="t" r="r" b="b"/>
            <a:pathLst>
              <a:path w="911626" h="911626">
                <a:moveTo>
                  <a:pt x="0" y="0"/>
                </a:moveTo>
                <a:lnTo>
                  <a:pt x="911626" y="0"/>
                </a:lnTo>
                <a:lnTo>
                  <a:pt x="911626" y="911626"/>
                </a:lnTo>
                <a:lnTo>
                  <a:pt x="0" y="9116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xmlns="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0070837" y="3612251"/>
            <a:ext cx="913193" cy="912051"/>
          </a:xfrm>
          <a:custGeom>
            <a:avLst/>
            <a:gdLst/>
            <a:ahLst/>
            <a:cxnLst/>
            <a:rect l="l" t="t" r="r" b="b"/>
            <a:pathLst>
              <a:path w="913193" h="912051">
                <a:moveTo>
                  <a:pt x="0" y="0"/>
                </a:moveTo>
                <a:lnTo>
                  <a:pt x="913193" y="0"/>
                </a:lnTo>
                <a:lnTo>
                  <a:pt x="913193" y="912052"/>
                </a:lnTo>
                <a:lnTo>
                  <a:pt x="0" y="912052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0116005" y="5143428"/>
            <a:ext cx="809464" cy="1036114"/>
          </a:xfrm>
          <a:custGeom>
            <a:avLst/>
            <a:gdLst/>
            <a:ahLst/>
            <a:cxnLst/>
            <a:rect l="l" t="t" r="r" b="b"/>
            <a:pathLst>
              <a:path w="809464" h="1036114">
                <a:moveTo>
                  <a:pt x="0" y="0"/>
                </a:moveTo>
                <a:lnTo>
                  <a:pt x="809464" y="0"/>
                </a:lnTo>
                <a:lnTo>
                  <a:pt x="809464" y="1036113"/>
                </a:lnTo>
                <a:lnTo>
                  <a:pt x="0" y="1036113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0116005" y="8515006"/>
            <a:ext cx="948643" cy="882238"/>
          </a:xfrm>
          <a:custGeom>
            <a:avLst/>
            <a:gdLst/>
            <a:ahLst/>
            <a:cxnLst/>
            <a:rect l="l" t="t" r="r" b="b"/>
            <a:pathLst>
              <a:path w="948643" h="882238">
                <a:moveTo>
                  <a:pt x="0" y="0"/>
                </a:moveTo>
                <a:lnTo>
                  <a:pt x="948643" y="0"/>
                </a:lnTo>
                <a:lnTo>
                  <a:pt x="948643" y="882238"/>
                </a:lnTo>
                <a:lnTo>
                  <a:pt x="0" y="88223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0116005" y="7003330"/>
            <a:ext cx="792645" cy="792645"/>
          </a:xfrm>
          <a:custGeom>
            <a:avLst/>
            <a:gdLst/>
            <a:ahLst/>
            <a:cxnLst/>
            <a:rect l="l" t="t" r="r" b="b"/>
            <a:pathLst>
              <a:path w="792645" h="792645">
                <a:moveTo>
                  <a:pt x="0" y="0"/>
                </a:moveTo>
                <a:lnTo>
                  <a:pt x="792646" y="0"/>
                </a:lnTo>
                <a:lnTo>
                  <a:pt x="792646" y="792646"/>
                </a:lnTo>
                <a:lnTo>
                  <a:pt x="0" y="79264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1143891" y="219075"/>
            <a:ext cx="15886805" cy="790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500" b="1" spc="256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ПРЕЕМСТВЕННОСТЬ ПРАВ И СВОБОД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423837" y="3640826"/>
            <a:ext cx="4445736" cy="10578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54"/>
              </a:lnSpc>
            </a:pPr>
            <a:r>
              <a:rPr lang="en-US" sz="2674" b="1" spc="152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Право</a:t>
            </a:r>
            <a:r>
              <a:rPr lang="en-US" sz="2674" b="1" spc="152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</a:t>
            </a:r>
            <a:r>
              <a:rPr lang="en-US" sz="2674" b="1" spc="152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на</a:t>
            </a:r>
            <a:r>
              <a:rPr lang="en-US" sz="2674" b="1" spc="152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</a:t>
            </a:r>
            <a:r>
              <a:rPr lang="en-US" sz="2674" b="1" spc="152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судебную</a:t>
            </a:r>
            <a:r>
              <a:rPr lang="en-US" sz="2674" b="1" spc="152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</a:t>
            </a:r>
            <a:r>
              <a:rPr lang="en-US" sz="2674" b="1" spc="152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защиту</a:t>
            </a:r>
            <a:r>
              <a:rPr lang="en-US" sz="2674" b="1" spc="152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, </a:t>
            </a:r>
            <a:r>
              <a:rPr lang="en-US" sz="2674" b="1" spc="152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юридическую</a:t>
            </a:r>
            <a:r>
              <a:rPr lang="en-US" sz="2674" b="1" spc="152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</a:t>
            </a:r>
            <a:r>
              <a:rPr lang="en-US" sz="2674" b="1" spc="152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помощь</a:t>
            </a:r>
            <a:endParaRPr lang="en-US" sz="2674" b="1" spc="152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3423837" y="5487740"/>
            <a:ext cx="3611910" cy="7796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995"/>
              </a:lnSpc>
            </a:pPr>
            <a:r>
              <a:rPr lang="en-US" sz="2799" b="1" spc="159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Право на мирные собрания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399888" y="7238014"/>
            <a:ext cx="3159622" cy="752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11"/>
              </a:lnSpc>
            </a:pP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Право</a:t>
            </a:r>
            <a:r>
              <a:rPr lang="en-US" sz="2799" b="1" spc="159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</a:t>
            </a: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избирать</a:t>
            </a:r>
            <a:r>
              <a:rPr lang="en-US" sz="2799" b="1" spc="159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</a:t>
            </a:r>
          </a:p>
          <a:p>
            <a:pPr algn="l">
              <a:lnSpc>
                <a:spcPts val="2911"/>
              </a:lnSpc>
            </a:pPr>
            <a:r>
              <a:rPr lang="en-US" sz="2799" b="1" spc="159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и </a:t>
            </a: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быть</a:t>
            </a:r>
            <a:r>
              <a:rPr lang="en-US" sz="2799" b="1" spc="159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</a:t>
            </a: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избранным</a:t>
            </a:r>
            <a:endParaRPr lang="en-US" sz="2799" b="1" spc="159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312952" y="8627724"/>
            <a:ext cx="4240932" cy="95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Здоровье</a:t>
            </a:r>
            <a:r>
              <a:rPr lang="en-US" sz="2799" b="1" spc="159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и </a:t>
            </a: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образование</a:t>
            </a:r>
            <a:endParaRPr lang="en-US" sz="2799" b="1" spc="159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1331953" y="3694274"/>
            <a:ext cx="4071714" cy="95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Свобода</a:t>
            </a:r>
            <a:r>
              <a:rPr lang="en-US" sz="2799" b="1" spc="159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</a:t>
            </a: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передвижения</a:t>
            </a:r>
            <a:endParaRPr lang="en-US" sz="2799" b="1" spc="159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1425011" y="5433893"/>
            <a:ext cx="2943076" cy="95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Свобода</a:t>
            </a:r>
            <a:r>
              <a:rPr lang="en-US" sz="2799" b="1" spc="159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</a:t>
            </a: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совести</a:t>
            </a:r>
            <a:endParaRPr lang="en-US" sz="2799" b="1" spc="159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1425011" y="7118507"/>
            <a:ext cx="3190949" cy="9591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919"/>
              </a:lnSpc>
              <a:spcBef>
                <a:spcPct val="0"/>
              </a:spcBef>
            </a:pP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Право</a:t>
            </a:r>
            <a:r>
              <a:rPr lang="en-US" sz="2799" b="1" spc="159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</a:t>
            </a: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оъединений</a:t>
            </a:r>
            <a:endParaRPr lang="en-US" sz="2799" b="1" spc="159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19" name="TextBox 19"/>
          <p:cNvSpPr txBox="1"/>
          <p:nvPr/>
        </p:nvSpPr>
        <p:spPr>
          <a:xfrm>
            <a:off x="11425011" y="8674979"/>
            <a:ext cx="3190949" cy="495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b="1" spc="159" dirty="0" err="1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Недискриминация</a:t>
            </a:r>
            <a:endParaRPr lang="en-US" sz="2799" b="1" spc="159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7590999" y="9661063"/>
            <a:ext cx="44938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2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6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  <p:sp>
        <p:nvSpPr>
          <p:cNvPr id="21" name="Freeform 21"/>
          <p:cNvSpPr/>
          <p:nvPr/>
        </p:nvSpPr>
        <p:spPr>
          <a:xfrm>
            <a:off x="-1" y="1135736"/>
            <a:ext cx="18288001" cy="2162190"/>
          </a:xfrm>
          <a:custGeom>
            <a:avLst/>
            <a:gdLst/>
            <a:ahLst/>
            <a:cxnLst/>
            <a:rect l="l" t="t" r="r" b="b"/>
            <a:pathLst>
              <a:path w="18862918" h="2162190">
                <a:moveTo>
                  <a:pt x="0" y="0"/>
                </a:moveTo>
                <a:lnTo>
                  <a:pt x="18862918" y="0"/>
                </a:lnTo>
                <a:lnTo>
                  <a:pt x="18862918" y="2162190"/>
                </a:lnTo>
                <a:lnTo>
                  <a:pt x="0" y="216219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t="-221669" b="-987746"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9259" b="-925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707070" y="3690324"/>
            <a:ext cx="5720396" cy="1643401"/>
            <a:chOff x="0" y="0"/>
            <a:chExt cx="1506606" cy="43283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06606" cy="432830"/>
            </a:xfrm>
            <a:custGeom>
              <a:avLst/>
              <a:gdLst/>
              <a:ahLst/>
              <a:cxnLst/>
              <a:rect l="l" t="t" r="r" b="b"/>
              <a:pathLst>
                <a:path w="1506606" h="432830">
                  <a:moveTo>
                    <a:pt x="0" y="0"/>
                  </a:moveTo>
                  <a:lnTo>
                    <a:pt x="1506606" y="0"/>
                  </a:lnTo>
                  <a:lnTo>
                    <a:pt x="1506606" y="432830"/>
                  </a:lnTo>
                  <a:lnTo>
                    <a:pt x="0" y="432830"/>
                  </a:ln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57150"/>
              <a:ext cx="1506606" cy="4899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679794" y="5468381"/>
            <a:ext cx="5542555" cy="1643401"/>
            <a:chOff x="0" y="0"/>
            <a:chExt cx="1459768" cy="43283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459768" cy="432830"/>
            </a:xfrm>
            <a:custGeom>
              <a:avLst/>
              <a:gdLst/>
              <a:ahLst/>
              <a:cxnLst/>
              <a:rect l="l" t="t" r="r" b="b"/>
              <a:pathLst>
                <a:path w="1459768" h="432830">
                  <a:moveTo>
                    <a:pt x="0" y="0"/>
                  </a:moveTo>
                  <a:lnTo>
                    <a:pt x="1459768" y="0"/>
                  </a:lnTo>
                  <a:lnTo>
                    <a:pt x="1459768" y="432830"/>
                  </a:lnTo>
                  <a:lnTo>
                    <a:pt x="0" y="432830"/>
                  </a:lnTo>
                  <a:close/>
                </a:path>
              </a:pathLst>
            </a:custGeom>
            <a:solidFill>
              <a:srgbClr val="FFFFFF">
                <a:alpha val="52941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-57150"/>
              <a:ext cx="1459768" cy="48998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11067" y="3871299"/>
            <a:ext cx="6579839" cy="1754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59"/>
              </a:lnSpc>
            </a:pPr>
            <a:r>
              <a:rPr lang="en-US" sz="3999" b="1" spc="227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МЕЖДУНАРОНЫЕ СТАНДАРТЫ</a:t>
            </a:r>
          </a:p>
          <a:p>
            <a:pPr algn="ctr">
              <a:lnSpc>
                <a:spcPts val="4559"/>
              </a:lnSpc>
            </a:pPr>
            <a:endParaRPr lang="en-US" sz="3999" b="1" spc="227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6469463" y="5605276"/>
            <a:ext cx="5794883" cy="17595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0"/>
              </a:lnSpc>
            </a:pPr>
            <a:r>
              <a:rPr lang="en-US" sz="4000" b="1" spc="228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НАЦИОНАЛЬНОЕ СВОЕБРАЗИЕ</a:t>
            </a:r>
          </a:p>
          <a:p>
            <a:pPr algn="ctr">
              <a:lnSpc>
                <a:spcPts val="4520"/>
              </a:lnSpc>
            </a:pPr>
            <a:endParaRPr lang="en-US" sz="4000" b="1" spc="228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452030" y="4972325"/>
            <a:ext cx="6211427" cy="380450"/>
          </a:xfrm>
          <a:custGeom>
            <a:avLst/>
            <a:gdLst/>
            <a:ahLst/>
            <a:cxnLst/>
            <a:rect l="l" t="t" r="r" b="b"/>
            <a:pathLst>
              <a:path w="6211427" h="380450">
                <a:moveTo>
                  <a:pt x="0" y="0"/>
                </a:moveTo>
                <a:lnTo>
                  <a:pt x="6211427" y="0"/>
                </a:lnTo>
                <a:lnTo>
                  <a:pt x="6211427" y="380450"/>
                </a:lnTo>
                <a:lnTo>
                  <a:pt x="0" y="380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707070" y="768250"/>
            <a:ext cx="17319667" cy="1350528"/>
            <a:chOff x="0" y="0"/>
            <a:chExt cx="4561558" cy="35569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561558" cy="355695"/>
            </a:xfrm>
            <a:custGeom>
              <a:avLst/>
              <a:gdLst/>
              <a:ahLst/>
              <a:cxnLst/>
              <a:rect l="l" t="t" r="r" b="b"/>
              <a:pathLst>
                <a:path w="4561558" h="355695">
                  <a:moveTo>
                    <a:pt x="0" y="0"/>
                  </a:moveTo>
                  <a:lnTo>
                    <a:pt x="4561558" y="0"/>
                  </a:lnTo>
                  <a:lnTo>
                    <a:pt x="4561558" y="355695"/>
                  </a:lnTo>
                  <a:lnTo>
                    <a:pt x="0" y="355695"/>
                  </a:lnTo>
                  <a:close/>
                </a:path>
              </a:pathLst>
            </a:custGeom>
            <a:solidFill>
              <a:srgbClr val="FFFFFF">
                <a:alpha val="54902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57150"/>
              <a:ext cx="4561558" cy="41284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33"/>
                </a:lnSpc>
              </a:pPr>
              <a:endParaRPr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570211" y="904875"/>
            <a:ext cx="16060808" cy="19492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  <a:spcBef>
                <a:spcPct val="0"/>
              </a:spcBef>
            </a:pPr>
            <a:r>
              <a:rPr lang="en-US" sz="5399" b="1" spc="307" dirty="0">
                <a:solidFill>
                  <a:srgbClr val="001454"/>
                </a:solidFill>
                <a:latin typeface="Evolve Sans Bold"/>
                <a:ea typeface="Evolve Sans Bold"/>
                <a:cs typeface="Evolve Sans Bold"/>
                <a:sym typeface="Evolve Sans Bold"/>
              </a:rPr>
              <a:t> КАЧЕСТВЕННЫЙ И ВЗВЕШЕННЫЙ ДОКУМЕНТ</a:t>
            </a:r>
          </a:p>
          <a:p>
            <a:pPr algn="ctr">
              <a:lnSpc>
                <a:spcPts val="7559"/>
              </a:lnSpc>
              <a:spcBef>
                <a:spcPct val="0"/>
              </a:spcBef>
            </a:pPr>
            <a:endParaRPr lang="en-US" sz="5399" b="1" spc="307" dirty="0">
              <a:solidFill>
                <a:srgbClr val="001454"/>
              </a:solidFill>
              <a:latin typeface="Evolve Sans Bold"/>
              <a:ea typeface="Evolve Sans Bold"/>
              <a:cs typeface="Evolve Sans Bold"/>
              <a:sym typeface="Evolve Sans Bold"/>
            </a:endParaRPr>
          </a:p>
        </p:txBody>
      </p:sp>
      <p:sp>
        <p:nvSpPr>
          <p:cNvPr id="16" name="Freeform 16"/>
          <p:cNvSpPr/>
          <p:nvPr/>
        </p:nvSpPr>
        <p:spPr>
          <a:xfrm>
            <a:off x="6370099" y="6721179"/>
            <a:ext cx="6211427" cy="380450"/>
          </a:xfrm>
          <a:custGeom>
            <a:avLst/>
            <a:gdLst/>
            <a:ahLst/>
            <a:cxnLst/>
            <a:rect l="l" t="t" r="r" b="b"/>
            <a:pathLst>
              <a:path w="6211427" h="380450">
                <a:moveTo>
                  <a:pt x="0" y="0"/>
                </a:moveTo>
                <a:lnTo>
                  <a:pt x="6211427" y="0"/>
                </a:lnTo>
                <a:lnTo>
                  <a:pt x="6211427" y="380450"/>
                </a:lnTo>
                <a:lnTo>
                  <a:pt x="0" y="3804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1538332" y="7364861"/>
            <a:ext cx="6913824" cy="1643401"/>
            <a:chOff x="0" y="0"/>
            <a:chExt cx="9218433" cy="2191201"/>
          </a:xfrm>
        </p:grpSpPr>
        <p:grpSp>
          <p:nvGrpSpPr>
            <p:cNvPr id="18" name="Group 18"/>
            <p:cNvGrpSpPr/>
            <p:nvPr/>
          </p:nvGrpSpPr>
          <p:grpSpPr>
            <a:xfrm>
              <a:off x="1165726" y="0"/>
              <a:ext cx="7269048" cy="2191201"/>
              <a:chOff x="0" y="0"/>
              <a:chExt cx="1435861" cy="43283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1435861" cy="432830"/>
              </a:xfrm>
              <a:custGeom>
                <a:avLst/>
                <a:gdLst/>
                <a:ahLst/>
                <a:cxnLst/>
                <a:rect l="l" t="t" r="r" b="b"/>
                <a:pathLst>
                  <a:path w="1435861" h="432830">
                    <a:moveTo>
                      <a:pt x="0" y="0"/>
                    </a:moveTo>
                    <a:lnTo>
                      <a:pt x="1435861" y="0"/>
                    </a:lnTo>
                    <a:lnTo>
                      <a:pt x="1435861" y="432830"/>
                    </a:lnTo>
                    <a:lnTo>
                      <a:pt x="0" y="432830"/>
                    </a:lnTo>
                    <a:close/>
                  </a:path>
                </a:pathLst>
              </a:custGeom>
              <a:solidFill>
                <a:srgbClr val="FFFFFF">
                  <a:alpha val="52941"/>
                </a:srgbClr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57150"/>
                <a:ext cx="1435861" cy="48998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33"/>
                  </a:lnSpc>
                </a:pPr>
                <a:endParaRPr/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0" y="87680"/>
              <a:ext cx="9218433" cy="14431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039"/>
                </a:lnSpc>
              </a:pPr>
              <a:r>
                <a:rPr lang="en-US" sz="3999" b="1" spc="227">
                  <a:solidFill>
                    <a:srgbClr val="001454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ПРОГРЕССИВНЫЕ </a:t>
              </a:r>
            </a:p>
            <a:p>
              <a:pPr algn="ctr">
                <a:lnSpc>
                  <a:spcPts val="4039"/>
                </a:lnSpc>
              </a:pPr>
              <a:r>
                <a:rPr lang="en-US" sz="3999" b="1" spc="227">
                  <a:solidFill>
                    <a:srgbClr val="001454"/>
                  </a:solidFill>
                  <a:latin typeface="Evolve Sans Bold"/>
                  <a:ea typeface="Evolve Sans Bold"/>
                  <a:cs typeface="Evolve Sans Bold"/>
                  <a:sym typeface="Evolve Sans Bold"/>
                </a:rPr>
                <a:t>ИДЕИ</a:t>
              </a:r>
            </a:p>
          </p:txBody>
        </p:sp>
        <p:sp>
          <p:nvSpPr>
            <p:cNvPr id="22" name="Freeform 22"/>
            <p:cNvSpPr/>
            <p:nvPr/>
          </p:nvSpPr>
          <p:spPr>
            <a:xfrm>
              <a:off x="468265" y="1683935"/>
              <a:ext cx="8281903" cy="507267"/>
            </a:xfrm>
            <a:custGeom>
              <a:avLst/>
              <a:gdLst/>
              <a:ahLst/>
              <a:cxnLst/>
              <a:rect l="l" t="t" r="r" b="b"/>
              <a:pathLst>
                <a:path w="8281903" h="507267">
                  <a:moveTo>
                    <a:pt x="0" y="0"/>
                  </a:moveTo>
                  <a:lnTo>
                    <a:pt x="8281903" y="0"/>
                  </a:lnTo>
                  <a:lnTo>
                    <a:pt x="8281903" y="507266"/>
                  </a:lnTo>
                  <a:lnTo>
                    <a:pt x="0" y="50726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xmlns="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23" name="TextBox 23"/>
          <p:cNvSpPr txBox="1"/>
          <p:nvPr/>
        </p:nvSpPr>
        <p:spPr>
          <a:xfrm>
            <a:off x="17631019" y="9798328"/>
            <a:ext cx="449385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  <a:spcBef>
                <a:spcPct val="0"/>
              </a:spcBef>
            </a:pPr>
            <a:r>
              <a:rPr lang="en-US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2</a:t>
            </a:r>
            <a:r>
              <a:rPr lang="ru-RU" sz="2499" spc="142" dirty="0">
                <a:solidFill>
                  <a:srgbClr val="001454"/>
                </a:solidFill>
                <a:latin typeface="Intro"/>
                <a:ea typeface="Intro"/>
                <a:cs typeface="Intro"/>
                <a:sym typeface="Intro"/>
              </a:rPr>
              <a:t>7</a:t>
            </a:r>
            <a:endParaRPr lang="en-US" sz="2499" spc="142" dirty="0">
              <a:solidFill>
                <a:srgbClr val="001454"/>
              </a:solidFill>
              <a:latin typeface="Intro"/>
              <a:ea typeface="Intro"/>
              <a:cs typeface="Intro"/>
              <a:sym typeface="Intro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217" r="-8366" b="-14217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958005" y="5033920"/>
            <a:ext cx="10977115" cy="3410611"/>
            <a:chOff x="0" y="0"/>
            <a:chExt cx="14636153" cy="4547481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14636153" cy="4334622"/>
              <a:chOff x="0" y="0"/>
              <a:chExt cx="2891092" cy="856222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2891092" cy="856222"/>
              </a:xfrm>
              <a:custGeom>
                <a:avLst/>
                <a:gdLst/>
                <a:ahLst/>
                <a:cxnLst/>
                <a:rect l="l" t="t" r="r" b="b"/>
                <a:pathLst>
                  <a:path w="2891092" h="856222">
                    <a:moveTo>
                      <a:pt x="35969" y="0"/>
                    </a:moveTo>
                    <a:lnTo>
                      <a:pt x="2855123" y="0"/>
                    </a:lnTo>
                    <a:cubicBezTo>
                      <a:pt x="2864662" y="0"/>
                      <a:pt x="2873811" y="3790"/>
                      <a:pt x="2880557" y="10535"/>
                    </a:cubicBezTo>
                    <a:cubicBezTo>
                      <a:pt x="2887302" y="17281"/>
                      <a:pt x="2891092" y="26430"/>
                      <a:pt x="2891092" y="35969"/>
                    </a:cubicBezTo>
                    <a:lnTo>
                      <a:pt x="2891092" y="820252"/>
                    </a:lnTo>
                    <a:cubicBezTo>
                      <a:pt x="2891092" y="829792"/>
                      <a:pt x="2887302" y="838941"/>
                      <a:pt x="2880557" y="845686"/>
                    </a:cubicBezTo>
                    <a:cubicBezTo>
                      <a:pt x="2873811" y="852432"/>
                      <a:pt x="2864662" y="856222"/>
                      <a:pt x="2855123" y="856222"/>
                    </a:cubicBezTo>
                    <a:lnTo>
                      <a:pt x="35969" y="856222"/>
                    </a:lnTo>
                    <a:cubicBezTo>
                      <a:pt x="26430" y="856222"/>
                      <a:pt x="17281" y="852432"/>
                      <a:pt x="10535" y="845686"/>
                    </a:cubicBezTo>
                    <a:cubicBezTo>
                      <a:pt x="3790" y="838941"/>
                      <a:pt x="0" y="829792"/>
                      <a:pt x="0" y="820252"/>
                    </a:cubicBezTo>
                    <a:lnTo>
                      <a:pt x="0" y="35969"/>
                    </a:lnTo>
                    <a:cubicBezTo>
                      <a:pt x="0" y="26430"/>
                      <a:pt x="3790" y="17281"/>
                      <a:pt x="10535" y="10535"/>
                    </a:cubicBezTo>
                    <a:cubicBezTo>
                      <a:pt x="17281" y="3790"/>
                      <a:pt x="26430" y="0"/>
                      <a:pt x="35969" y="0"/>
                    </a:cubicBezTo>
                    <a:close/>
                  </a:path>
                </a:pathLst>
              </a:custGeom>
              <a:solidFill>
                <a:srgbClr val="FFFFFF">
                  <a:alpha val="71765"/>
                </a:srgbClr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57150"/>
                <a:ext cx="2891092" cy="913372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133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4134593" y="527631"/>
              <a:ext cx="1361921" cy="851200"/>
            </a:xfrm>
            <a:custGeom>
              <a:avLst/>
              <a:gdLst/>
              <a:ahLst/>
              <a:cxnLst/>
              <a:rect l="l" t="t" r="r" b="b"/>
              <a:pathLst>
                <a:path w="1361921" h="851200">
                  <a:moveTo>
                    <a:pt x="0" y="0"/>
                  </a:moveTo>
                  <a:lnTo>
                    <a:pt x="1361921" y="0"/>
                  </a:lnTo>
                  <a:lnTo>
                    <a:pt x="1361921" y="851201"/>
                  </a:lnTo>
                  <a:lnTo>
                    <a:pt x="0" y="85120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>
              <a:off x="4359351" y="1427543"/>
              <a:ext cx="931827" cy="931827"/>
            </a:xfrm>
            <a:custGeom>
              <a:avLst/>
              <a:gdLst/>
              <a:ahLst/>
              <a:cxnLst/>
              <a:rect l="l" t="t" r="r" b="b"/>
              <a:pathLst>
                <a:path w="931827" h="931827">
                  <a:moveTo>
                    <a:pt x="0" y="0"/>
                  </a:moveTo>
                  <a:lnTo>
                    <a:pt x="931827" y="0"/>
                  </a:lnTo>
                  <a:lnTo>
                    <a:pt x="931827" y="931828"/>
                  </a:lnTo>
                  <a:lnTo>
                    <a:pt x="0" y="9318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>
              <a:off x="4434483" y="2410171"/>
              <a:ext cx="856695" cy="856695"/>
            </a:xfrm>
            <a:custGeom>
              <a:avLst/>
              <a:gdLst/>
              <a:ahLst/>
              <a:cxnLst/>
              <a:rect l="l" t="t" r="r" b="b"/>
              <a:pathLst>
                <a:path w="856695" h="856695">
                  <a:moveTo>
                    <a:pt x="0" y="0"/>
                  </a:moveTo>
                  <a:lnTo>
                    <a:pt x="856695" y="0"/>
                  </a:lnTo>
                  <a:lnTo>
                    <a:pt x="856695" y="856694"/>
                  </a:lnTo>
                  <a:lnTo>
                    <a:pt x="0" y="85669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>
              <a:off x="478681" y="0"/>
              <a:ext cx="3567012" cy="4547481"/>
            </a:xfrm>
            <a:custGeom>
              <a:avLst/>
              <a:gdLst/>
              <a:ahLst/>
              <a:cxnLst/>
              <a:rect l="l" t="t" r="r" b="b"/>
              <a:pathLst>
                <a:path w="3567012" h="4547481">
                  <a:moveTo>
                    <a:pt x="0" y="0"/>
                  </a:moveTo>
                  <a:lnTo>
                    <a:pt x="3567012" y="0"/>
                  </a:lnTo>
                  <a:lnTo>
                    <a:pt x="3567012" y="4547481"/>
                  </a:lnTo>
                  <a:lnTo>
                    <a:pt x="0" y="454748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r="-246510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4606725" y="3317665"/>
              <a:ext cx="512210" cy="647343"/>
            </a:xfrm>
            <a:custGeom>
              <a:avLst/>
              <a:gdLst/>
              <a:ahLst/>
              <a:cxnLst/>
              <a:rect l="l" t="t" r="r" b="b"/>
              <a:pathLst>
                <a:path w="512210" h="647343">
                  <a:moveTo>
                    <a:pt x="0" y="0"/>
                  </a:moveTo>
                  <a:lnTo>
                    <a:pt x="512210" y="0"/>
                  </a:lnTo>
                  <a:lnTo>
                    <a:pt x="512210" y="647343"/>
                  </a:lnTo>
                  <a:lnTo>
                    <a:pt x="0" y="6473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>
                <a:extLst>
                  <a:ext uri="{96DAC541-7B7A-43D3-8B79-37D633B846F1}">
                    <asvg:svgBlip xmlns:asvg="http://schemas.microsoft.com/office/drawing/2016/SVG/main" xmlns="" r:embed="rId8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5585414" y="540966"/>
              <a:ext cx="8125160" cy="272589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5240"/>
                </a:lnSpc>
              </a:pPr>
              <a:r>
                <a:rPr lang="en-US" sz="3743" b="1" spc="-37">
                  <a:solidFill>
                    <a:srgbClr val="011453"/>
                  </a:solidFill>
                  <a:latin typeface="Evolventa Bold"/>
                  <a:ea typeface="Evolventa Bold"/>
                  <a:cs typeface="Evolventa Bold"/>
                  <a:sym typeface="Evolventa Bold"/>
                </a:rPr>
                <a:t>Ombudspersonkazakhstan</a:t>
              </a:r>
            </a:p>
            <a:p>
              <a:pPr algn="l">
                <a:lnSpc>
                  <a:spcPts val="5240"/>
                </a:lnSpc>
              </a:pPr>
              <a:r>
                <a:rPr lang="en-US" sz="3743" b="1" spc="-37">
                  <a:solidFill>
                    <a:srgbClr val="011453"/>
                  </a:solidFill>
                  <a:latin typeface="Evolventa Bold"/>
                  <a:ea typeface="Evolventa Bold"/>
                  <a:cs typeface="Evolventa Bold"/>
                  <a:sym typeface="Evolventa Bold"/>
                </a:rPr>
                <a:t>Ombudsperson_kz</a:t>
              </a:r>
            </a:p>
            <a:p>
              <a:pPr algn="l">
                <a:lnSpc>
                  <a:spcPts val="5240"/>
                </a:lnSpc>
                <a:spcBef>
                  <a:spcPct val="0"/>
                </a:spcBef>
              </a:pPr>
              <a:r>
                <a:rPr lang="en-US" sz="3743" b="1" spc="-37">
                  <a:solidFill>
                    <a:srgbClr val="011453"/>
                  </a:solidFill>
                  <a:latin typeface="Evolventa Bold"/>
                  <a:ea typeface="Evolventa Bold"/>
                  <a:cs typeface="Evolventa Bold"/>
                  <a:sym typeface="Evolventa Bold"/>
                </a:rPr>
                <a:t>OmbudspersonKazakhstan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585415" y="3202418"/>
              <a:ext cx="6510845" cy="88913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179"/>
                </a:lnSpc>
                <a:spcBef>
                  <a:spcPct val="0"/>
                </a:spcBef>
              </a:pPr>
              <a:r>
                <a:rPr lang="en-US" sz="3699" b="1" spc="210" dirty="0" err="1">
                  <a:solidFill>
                    <a:srgbClr val="011453"/>
                  </a:solidFill>
                  <a:latin typeface="Evolventa Bold"/>
                  <a:ea typeface="Evolventa Bold"/>
                  <a:cs typeface="Evolventa Bold"/>
                  <a:sym typeface="Evolventa Bold"/>
                </a:rPr>
                <a:t>Ombudsperson_kz</a:t>
              </a:r>
              <a:endParaRPr lang="en-US" sz="3699" b="1" spc="210" dirty="0">
                <a:solidFill>
                  <a:srgbClr val="011453"/>
                </a:solidFill>
                <a:latin typeface="Evolventa Bold"/>
                <a:ea typeface="Evolventa Bold"/>
                <a:cs typeface="Evolventa Bold"/>
                <a:sym typeface="Evolventa Bold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598</TotalTime>
  <Words>713</Words>
  <Application>Microsoft Office PowerPoint</Application>
  <PresentationFormat>Произвольный</PresentationFormat>
  <Paragraphs>262</Paragraphs>
  <Slides>28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39" baseType="lpstr">
      <vt:lpstr>Evolve Sans Bold</vt:lpstr>
      <vt:lpstr>Evolventa Bold</vt:lpstr>
      <vt:lpstr>Montserrat Bold</vt:lpstr>
      <vt:lpstr>Arial</vt:lpstr>
      <vt:lpstr>HK Grotesk Bold</vt:lpstr>
      <vt:lpstr>Arimo Bold</vt:lpstr>
      <vt:lpstr>Aptos</vt:lpstr>
      <vt:lpstr>Wingdings</vt:lpstr>
      <vt:lpstr>Intro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РЕФОРМА2026-РУС</dc:title>
  <dc:creator>NCPCH29</dc:creator>
  <cp:lastModifiedBy>User</cp:lastModifiedBy>
  <cp:revision>52</cp:revision>
  <cp:lastPrinted>2026-04-13T07:19:04Z</cp:lastPrinted>
  <dcterms:created xsi:type="dcterms:W3CDTF">2006-08-16T00:00:00Z</dcterms:created>
  <dcterms:modified xsi:type="dcterms:W3CDTF">2026-04-14T07:52:41Z</dcterms:modified>
  <dc:identifier>DAHBHevtE_k</dc:identifier>
</cp:coreProperties>
</file>