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8" r:id="rId2"/>
    <p:sldId id="295" r:id="rId3"/>
    <p:sldId id="311" r:id="rId4"/>
    <p:sldId id="312" r:id="rId5"/>
    <p:sldId id="305" r:id="rId6"/>
    <p:sldId id="309" r:id="rId7"/>
    <p:sldId id="308" r:id="rId8"/>
    <p:sldId id="297" r:id="rId9"/>
    <p:sldId id="300" r:id="rId10"/>
    <p:sldId id="266" r:id="rId11"/>
  </p:sldIdLst>
  <p:sldSz cx="18288000" cy="10287000"/>
  <p:notesSz cx="6888163" cy="10020300"/>
  <p:embeddedFontLst>
    <p:embeddedFont>
      <p:font typeface="Calibri Light" pitchFamily="34" charset="0"/>
      <p:regular r:id="rId12"/>
      <p:italic r:id="rId13"/>
    </p:embeddedFon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Arimo Bold" charset="0"/>
      <p:regular r:id="rId18"/>
      <p:bold r:id="rId19"/>
    </p:embeddedFont>
    <p:embeddedFont>
      <p:font typeface="Evolventa Bold" charset="0"/>
      <p:regular r:id="rId20"/>
      <p:bold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240">
          <p15:clr>
            <a:srgbClr val="A4A3A4"/>
          </p15:clr>
        </p15:guide>
        <p15:guide id="4" pos="5760">
          <p15:clr>
            <a:srgbClr val="A4A3A4"/>
          </p15:clr>
        </p15:guide>
        <p15:guide id="5" orient="horz" pos="53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D1D4"/>
    <a:srgbClr val="DCEBEC"/>
    <a:srgbClr val="EBFFFF"/>
    <a:srgbClr val="269A16"/>
    <a:srgbClr val="FF7979"/>
    <a:srgbClr val="FF6565"/>
    <a:srgbClr val="001453"/>
    <a:srgbClr val="700000"/>
    <a:srgbClr val="B48500"/>
    <a:srgbClr val="36DA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284" autoAdjust="0"/>
    <p:restoredTop sz="94940" autoAdjust="0"/>
  </p:normalViewPr>
  <p:slideViewPr>
    <p:cSldViewPr>
      <p:cViewPr>
        <p:scale>
          <a:sx n="83" d="100"/>
          <a:sy n="83" d="100"/>
        </p:scale>
        <p:origin x="-648" y="-24"/>
      </p:cViewPr>
      <p:guideLst>
        <p:guide orient="horz" pos="2160"/>
        <p:guide orient="horz" pos="3240"/>
        <p:guide orient="horz" pos="5304"/>
        <p:guide pos="2880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566700946362213"/>
          <c:y val="0.1007364571612501"/>
          <c:w val="0.56356930054214771"/>
          <c:h val="0.8992635428387498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effectLst>
              <a:innerShdw blurRad="63500" dist="50800" dir="18900000">
                <a:prstClr val="black">
                  <a:alpha val="50000"/>
                </a:prstClr>
              </a:innerShdw>
            </a:effectLst>
          </c:spPr>
          <c:explosion val="8"/>
          <c:dPt>
            <c:idx val="0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13E1-4168-A730-0D5EF2BA8C2A}"/>
              </c:ext>
            </c:extLst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c:spPr>
          </c:dPt>
          <c:dLbls>
            <c:dLbl>
              <c:idx val="0"/>
              <c:layout>
                <c:manualLayout>
                  <c:x val="-0.2044161073339206"/>
                  <c:y val="-0.25506968680854952"/>
                </c:manualLayout>
              </c:layout>
              <c:spPr/>
              <c:txPr>
                <a:bodyPr/>
                <a:lstStyle/>
                <a:p>
                  <a:pPr>
                    <a:defRPr sz="3200" b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3E1-4168-A730-0D5EF2BA8C2A}"/>
                </c:ext>
              </c:extLst>
            </c:dLbl>
            <c:dLbl>
              <c:idx val="1"/>
              <c:layout>
                <c:manualLayout>
                  <c:x val="0.1647972186128758"/>
                  <c:y val="0.12053473441963143"/>
                </c:manualLayout>
              </c:layout>
              <c:spPr/>
              <c:txPr>
                <a:bodyPr/>
                <a:lstStyle/>
                <a:p>
                  <a:pPr>
                    <a:defRPr sz="2400" b="1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68</c:v>
                </c:pt>
                <c:pt idx="1">
                  <c:v>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3E1-4168-A730-0D5EF2BA8C2A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4"/>
    </mc:Choice>
    <mc:Fallback>
      <c:style val="2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566700946362213"/>
          <c:y val="0.1007364571612501"/>
          <c:w val="0.56356930054214771"/>
          <c:h val="0.8992635428387498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effectLst>
              <a:innerShdw blurRad="63500" dist="50800" dir="18900000">
                <a:prstClr val="black">
                  <a:alpha val="50000"/>
                </a:prstClr>
              </a:innerShdw>
            </a:effectLst>
          </c:spPr>
          <c:explosion val="8"/>
          <c:dPt>
            <c:idx val="0"/>
            <c:bubble3D val="0"/>
            <c:explosion val="10"/>
            <c:spPr>
              <a:solidFill>
                <a:srgbClr val="269A16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13E1-4168-A730-0D5EF2BA8C2A}"/>
              </c:ext>
            </c:extLst>
          </c:dPt>
          <c:dPt>
            <c:idx val="1"/>
            <c:bubble3D val="0"/>
            <c:explosion val="0"/>
            <c:spPr>
              <a:solidFill>
                <a:schemeClr val="tx2">
                  <a:lumMod val="60000"/>
                  <a:lumOff val="40000"/>
                </a:schemeClr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c:spPr>
          </c:dPt>
          <c:dLbls>
            <c:dLbl>
              <c:idx val="0"/>
              <c:layout>
                <c:manualLayout>
                  <c:x val="-0.13639992803485082"/>
                  <c:y val="-0.2582885301593809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3E1-4168-A730-0D5EF2BA8C2A}"/>
                </c:ext>
              </c:extLst>
            </c:dLbl>
            <c:txPr>
              <a:bodyPr/>
              <a:lstStyle/>
              <a:p>
                <a:pPr>
                  <a:defRPr sz="2800"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77.180000000000007</c:v>
                </c:pt>
                <c:pt idx="1">
                  <c:v>22.82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3E1-4168-A730-0D5EF2BA8C2A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9752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57EDD3E-48B5-78FA-FB22-B39A232C1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7B5AF-059B-4834-A8EC-FCF3DDD9DEEB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E354384F-7AED-5CA6-67E2-29B858486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EEABB81-AD47-D527-BA4D-FBA33B306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32EDA-A0D1-4AD2-A5B2-6723571824FC}" type="slidenum">
              <a:rPr lang="ru-RU" smtClean="0"/>
              <a:t>‹#›</a:t>
            </a:fld>
            <a:endParaRPr lang="ru-RU"/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xmlns="" id="{D7D6E8E5-7C98-3DA7-C05F-860D5441F623}"/>
              </a:ext>
            </a:extLst>
          </p:cNvPr>
          <p:cNvSpPr/>
          <p:nvPr userDrawn="1"/>
        </p:nvSpPr>
        <p:spPr>
          <a:xfrm>
            <a:off x="16764000" y="173614"/>
            <a:ext cx="850035" cy="1083686"/>
          </a:xfrm>
          <a:custGeom>
            <a:avLst/>
            <a:gdLst/>
            <a:ahLst/>
            <a:cxnLst/>
            <a:rect l="l" t="t" r="r" b="b"/>
            <a:pathLst>
              <a:path w="1169972" h="1491564">
                <a:moveTo>
                  <a:pt x="0" y="0"/>
                </a:moveTo>
                <a:lnTo>
                  <a:pt x="1169972" y="0"/>
                </a:lnTo>
                <a:lnTo>
                  <a:pt x="1169972" y="1491564"/>
                </a:lnTo>
                <a:lnTo>
                  <a:pt x="0" y="14915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46510"/>
            </a:stretch>
          </a:blipFill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E45C920-6B01-E012-CF25-777A362D3EBC}"/>
              </a:ext>
            </a:extLst>
          </p:cNvPr>
          <p:cNvSpPr/>
          <p:nvPr userDrawn="1"/>
        </p:nvSpPr>
        <p:spPr>
          <a:xfrm flipH="1">
            <a:off x="457200" y="285300"/>
            <a:ext cx="72000" cy="972000"/>
          </a:xfrm>
          <a:prstGeom prst="rect">
            <a:avLst/>
          </a:prstGeom>
          <a:solidFill>
            <a:srgbClr val="0014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ECC5DE4C-5F9B-D206-D918-437562306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850" y="262731"/>
            <a:ext cx="15773400" cy="994569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145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175951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6CE152-98B6-1AFA-7504-CAF338A69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B9632AE-F618-E4AE-BB9F-E1BD3DCF36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2E9D5D4-D7DA-A165-2B2E-63A29FA869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7B5AF-059B-4834-A8EC-FCF3DDD9DEEB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D61D273-AD50-AD86-E84D-1E7DB645CA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08F264C-1DB9-41D6-B1C8-2D603F6249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32EDA-A0D1-4AD2-A5B2-672357182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37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10" Type="http://schemas.openxmlformats.org/officeDocument/2006/relationships/image" Target="../media/image9.jpeg"/><Relationship Id="rId4" Type="http://schemas.microsoft.com/office/2007/relationships/hdphoto" Target="../media/hdphoto1.wdp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microsoft.com/office/2007/relationships/hdphoto" Target="../media/hdphoto4.wdp"/><Relationship Id="rId7" Type="http://schemas.openxmlformats.org/officeDocument/2006/relationships/image" Target="../media/image23.png"/><Relationship Id="rId12" Type="http://schemas.microsoft.com/office/2007/relationships/hdphoto" Target="../media/hdphoto7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5.png"/><Relationship Id="rId5" Type="http://schemas.openxmlformats.org/officeDocument/2006/relationships/image" Target="../media/image21.png"/><Relationship Id="rId10" Type="http://schemas.microsoft.com/office/2007/relationships/hdphoto" Target="../media/hdphoto6.wdp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microsoft.com/office/2007/relationships/hdphoto" Target="../media/hdphoto9.wdp"/><Relationship Id="rId7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6D49C80-A82F-EDBE-3BC3-2DE7CDE0B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xmlns="" id="{719BE6D4-953C-C7DA-15FC-4C50117B86E2}"/>
              </a:ext>
            </a:extLst>
          </p:cNvPr>
          <p:cNvSpPr txBox="1"/>
          <p:nvPr/>
        </p:nvSpPr>
        <p:spPr>
          <a:xfrm>
            <a:off x="4376737" y="4819650"/>
            <a:ext cx="9534525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COMMISSIONER FOR HUMAN RIGHTS </a:t>
            </a:r>
            <a:br>
              <a:rPr lang="en-US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</a:br>
            <a:r>
              <a:rPr lang="en-US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IN THE REPUBLIC OF KAZAKHSTAN</a:t>
            </a:r>
            <a:endParaRPr lang="en-US" sz="28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xmlns="" id="{FF885BA4-90F8-EBE4-F478-96B39BC8C1F9}"/>
              </a:ext>
            </a:extLst>
          </p:cNvPr>
          <p:cNvSpPr/>
          <p:nvPr/>
        </p:nvSpPr>
        <p:spPr>
          <a:xfrm>
            <a:off x="7848600" y="1104900"/>
            <a:ext cx="2590800" cy="3302936"/>
          </a:xfrm>
          <a:custGeom>
            <a:avLst/>
            <a:gdLst/>
            <a:ahLst/>
            <a:cxnLst/>
            <a:rect l="l" t="t" r="r" b="b"/>
            <a:pathLst>
              <a:path w="1169972" h="1491564">
                <a:moveTo>
                  <a:pt x="0" y="0"/>
                </a:moveTo>
                <a:lnTo>
                  <a:pt x="1169972" y="0"/>
                </a:lnTo>
                <a:lnTo>
                  <a:pt x="1169972" y="1491564"/>
                </a:lnTo>
                <a:lnTo>
                  <a:pt x="0" y="14915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46510"/>
            </a:stretch>
          </a:blipFill>
        </p:spPr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xmlns="" id="{E0F0B058-9F02-89A5-5C1B-225683339FDE}"/>
              </a:ext>
            </a:extLst>
          </p:cNvPr>
          <p:cNvSpPr txBox="1"/>
          <p:nvPr/>
        </p:nvSpPr>
        <p:spPr>
          <a:xfrm>
            <a:off x="6096000" y="9105900"/>
            <a:ext cx="6096000" cy="6663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00"/>
              </a:lnSpc>
            </a:pPr>
            <a:r>
              <a:rPr lang="en-US" sz="2400" b="1" spc="53" dirty="0" smtClean="0">
                <a:solidFill>
                  <a:srgbClr val="01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Baku, </a:t>
            </a:r>
            <a:r>
              <a:rPr lang="ru-RU" sz="2400" b="1" spc="53" dirty="0" smtClean="0">
                <a:solidFill>
                  <a:srgbClr val="01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2025</a:t>
            </a:r>
            <a:endParaRPr lang="en-US" sz="2000" b="1" spc="53" dirty="0">
              <a:solidFill>
                <a:srgbClr val="B485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95165" y="6515100"/>
            <a:ext cx="723198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CONSTITUTION AND THE RULE OF LAW </a:t>
            </a:r>
          </a:p>
          <a:p>
            <a:pPr algn="ctr"/>
            <a:r>
              <a:rPr lang="en-US" sz="2800" b="1" dirty="0" smtClean="0">
                <a:solidFill>
                  <a:srgbClr val="B48500"/>
                </a:solidFill>
                <a:latin typeface="Arial" pitchFamily="34" charset="0"/>
                <a:cs typeface="Arial" pitchFamily="34" charset="0"/>
              </a:rPr>
              <a:t>IN CONTEMPORARY LEGAL SYSTEMS</a:t>
            </a:r>
            <a:endParaRPr lang="en-US" sz="2800" b="1" dirty="0">
              <a:solidFill>
                <a:srgbClr val="B485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9834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8966" y="510688"/>
            <a:ext cx="12325490" cy="570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en-US" sz="3200" b="1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30th ANNIVERSARY OF THE CONSTITUTION OF AZERBAIJAN</a:t>
            </a:r>
            <a:endParaRPr lang="en-US" sz="3200" b="1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822100"/>
            <a:ext cx="8458200" cy="563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57" y="4533900"/>
            <a:ext cx="3790336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2" r="8721"/>
          <a:stretch/>
        </p:blipFill>
        <p:spPr>
          <a:xfrm>
            <a:off x="451556" y="7200900"/>
            <a:ext cx="3752125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45" y="1714500"/>
            <a:ext cx="3737948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30"/>
          <a:stretch/>
        </p:blipFill>
        <p:spPr>
          <a:xfrm>
            <a:off x="14210978" y="7200900"/>
            <a:ext cx="3578500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1"/>
          <a:stretch/>
        </p:blipFill>
        <p:spPr>
          <a:xfrm>
            <a:off x="14183269" y="4533900"/>
            <a:ext cx="3606209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9"/>
          <a:stretch/>
        </p:blipFill>
        <p:spPr>
          <a:xfrm>
            <a:off x="14210978" y="1634073"/>
            <a:ext cx="3578500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3" name="Параллелограмм 52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>
                <a:latin typeface="Arial" pitchFamily="34" charset="0"/>
                <a:cs typeface="Arial" pitchFamily="34" charset="0"/>
              </a:rPr>
              <a:t>2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3357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1610221" y="1744758"/>
            <a:ext cx="13716001" cy="162095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48965" y="479961"/>
            <a:ext cx="7925888" cy="6052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en-US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NATURE OF THE FUNDAMENTAL LAW</a:t>
            </a:r>
            <a:endParaRPr lang="en-US" sz="32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53" name="Параллелограмм 52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latin typeface="Arial" pitchFamily="34" charset="0"/>
                <a:cs typeface="Arial" pitchFamily="34" charset="0"/>
              </a:rPr>
              <a:t>3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10221" y="5703140"/>
            <a:ext cx="4146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WILL OF THE PEOPLE</a:t>
            </a:r>
            <a:endParaRPr lang="ru-RU" sz="28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7381450" y="5703140"/>
            <a:ext cx="21735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z-Latn-AZ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STABILITY</a:t>
            </a:r>
            <a:r>
              <a:rPr lang="ru-RU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 </a:t>
            </a:r>
            <a:endParaRPr lang="ru-RU" sz="28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1901004" y="5698920"/>
            <a:ext cx="20686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z-Latn-AZ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MATURITY</a:t>
            </a:r>
            <a:endParaRPr lang="ru-RU" sz="2800" b="1" spc="53" dirty="0" smtClean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582510" y="8759186"/>
            <a:ext cx="27322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z-Latn-AZ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RULE OF LAW</a:t>
            </a:r>
            <a:endParaRPr lang="ru-RU" sz="28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350007" y="8713019"/>
            <a:ext cx="29909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z-Latn-AZ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DEVELOPMENT</a:t>
            </a:r>
            <a:endParaRPr lang="ru-RU" sz="28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3400" y="3802256"/>
            <a:ext cx="1943853" cy="1800000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9" r="34239"/>
          <a:stretch/>
        </p:blipFill>
        <p:spPr>
          <a:xfrm>
            <a:off x="7476035" y="3871976"/>
            <a:ext cx="1984375" cy="180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5" r="16090"/>
          <a:stretch/>
        </p:blipFill>
        <p:spPr>
          <a:xfrm>
            <a:off x="2619644" y="3871976"/>
            <a:ext cx="1840840" cy="1800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8" r="7396"/>
          <a:stretch/>
        </p:blipFill>
        <p:spPr>
          <a:xfrm>
            <a:off x="4825999" y="6797181"/>
            <a:ext cx="2032000" cy="180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92"/>
          <a:stretch/>
        </p:blipFill>
        <p:spPr>
          <a:xfrm>
            <a:off x="9861230" y="6797181"/>
            <a:ext cx="1968500" cy="1800000"/>
          </a:xfrm>
          <a:prstGeom prst="rect">
            <a:avLst/>
          </a:prstGeom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7398243" y="2303030"/>
            <a:ext cx="4110228" cy="6052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az-Latn-AZ" sz="4000" b="1" spc="53" dirty="0" smtClean="0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CONSTITUTION</a:t>
            </a:r>
            <a:endParaRPr lang="en-US" sz="4000" b="1" spc="53" dirty="0">
              <a:solidFill>
                <a:srgbClr val="00206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72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769" y="2049207"/>
            <a:ext cx="1012059" cy="101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6161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Прямоугольник 67"/>
          <p:cNvSpPr/>
          <p:nvPr/>
        </p:nvSpPr>
        <p:spPr>
          <a:xfrm>
            <a:off x="13639800" y="7007782"/>
            <a:ext cx="1874345" cy="32792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Овал 69"/>
          <p:cNvSpPr/>
          <p:nvPr/>
        </p:nvSpPr>
        <p:spPr>
          <a:xfrm>
            <a:off x="13798280" y="8049218"/>
            <a:ext cx="1080000" cy="1080000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/>
          <p:cNvSpPr/>
          <p:nvPr/>
        </p:nvSpPr>
        <p:spPr>
          <a:xfrm>
            <a:off x="11440391" y="8096116"/>
            <a:ext cx="1080000" cy="1080000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9089498" y="8076584"/>
            <a:ext cx="1080000" cy="1080000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6775200" y="8104683"/>
            <a:ext cx="1080000" cy="1080000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4483111" y="8096116"/>
            <a:ext cx="1080000" cy="1080000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991011" y="495300"/>
            <a:ext cx="2146934" cy="570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en-US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HISTORY </a:t>
            </a:r>
            <a:endParaRPr lang="ru-RU" sz="3200" b="1" spc="53" dirty="0" smtClean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53" name="Параллелограмм 52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latin typeface="Arial" pitchFamily="34" charset="0"/>
                <a:cs typeface="Arial" pitchFamily="34" charset="0"/>
              </a:rPr>
              <a:t>4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8500322" y="2474899"/>
            <a:ext cx="8631850" cy="1984608"/>
            <a:chOff x="7640043" y="2552700"/>
            <a:chExt cx="8631850" cy="1984608"/>
          </a:xfrm>
        </p:grpSpPr>
        <p:pic>
          <p:nvPicPr>
            <p:cNvPr id="30" name="Picture 5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6169" y="3940063"/>
              <a:ext cx="548161" cy="5481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Прямоугольник 26"/>
            <p:cNvSpPr/>
            <p:nvPr/>
          </p:nvSpPr>
          <p:spPr>
            <a:xfrm>
              <a:off x="7640043" y="2552700"/>
              <a:ext cx="8631850" cy="11182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ts val="4000"/>
                </a:lnSpc>
              </a:pPr>
              <a:r>
                <a:rPr lang="en-US" sz="3600" b="1" spc="53" dirty="0" smtClean="0">
                  <a:solidFill>
                    <a:srgbClr val="B48500"/>
                  </a:solidFill>
                  <a:latin typeface="Arial" panose="020B0604020202020204" pitchFamily="34" charset="0"/>
                  <a:ea typeface="Arimo Bold"/>
                  <a:cs typeface="Arial" panose="020B0604020202020204" pitchFamily="34" charset="0"/>
                  <a:sym typeface="Arimo Bold"/>
                </a:rPr>
                <a:t>CONSTITUTION </a:t>
              </a:r>
            </a:p>
            <a:p>
              <a:pPr>
                <a:lnSpc>
                  <a:spcPts val="4000"/>
                </a:lnSpc>
              </a:pPr>
              <a:r>
                <a:rPr lang="en-US" sz="3600" b="1" spc="53" dirty="0" smtClean="0">
                  <a:solidFill>
                    <a:srgbClr val="B48500"/>
                  </a:solidFill>
                  <a:latin typeface="Arial" panose="020B0604020202020204" pitchFamily="34" charset="0"/>
                  <a:ea typeface="Arimo Bold"/>
                  <a:cs typeface="Arial" panose="020B0604020202020204" pitchFamily="34" charset="0"/>
                  <a:sym typeface="Arimo Bold"/>
                </a:rPr>
                <a:t>OF THE REPUBLIC OF KAZAKHSTAN</a:t>
              </a:r>
              <a:endParaRPr lang="en-US" sz="2800" b="1" spc="53" dirty="0">
                <a:solidFill>
                  <a:srgbClr val="B485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8597889" y="3890977"/>
              <a:ext cx="415947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az-Latn-AZ" sz="3600" b="1" spc="53" dirty="0" smtClean="0">
                  <a:solidFill>
                    <a:srgbClr val="B48500"/>
                  </a:solidFill>
                  <a:latin typeface="Arial" panose="020B0604020202020204" pitchFamily="34" charset="0"/>
                  <a:ea typeface="Arimo Bold"/>
                  <a:cs typeface="Arial" panose="020B0604020202020204" pitchFamily="34" charset="0"/>
                </a:rPr>
                <a:t>AUGUST 30, 1995</a:t>
              </a:r>
              <a:endParaRPr lang="ru-RU" sz="3600" b="1" spc="53" dirty="0">
                <a:solidFill>
                  <a:srgbClr val="B485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endParaRPr>
            </a:p>
          </p:txBody>
        </p:sp>
      </p:grpSp>
      <p:sp>
        <p:nvSpPr>
          <p:cNvPr id="20" name="Овал 19"/>
          <p:cNvSpPr/>
          <p:nvPr/>
        </p:nvSpPr>
        <p:spPr>
          <a:xfrm>
            <a:off x="2204109" y="8048313"/>
            <a:ext cx="1080000" cy="1080000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7406531" y="6884851"/>
            <a:ext cx="52043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Latn-AZ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STAGES OF DEVELOPMENT</a:t>
            </a:r>
            <a:endParaRPr lang="ru-RU" sz="2800" dirty="0">
              <a:solidFill>
                <a:srgbClr val="001453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226969" y="8354974"/>
            <a:ext cx="10133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spc="53" dirty="0" smtClean="0">
                <a:solidFill>
                  <a:schemeClr val="bg1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1998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4573128" y="8358451"/>
            <a:ext cx="10133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spc="53" dirty="0" smtClean="0">
                <a:solidFill>
                  <a:schemeClr val="bg1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2007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9122821" y="8361208"/>
            <a:ext cx="10133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spc="53" dirty="0" smtClean="0">
                <a:solidFill>
                  <a:schemeClr val="bg1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2017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818429" y="8366071"/>
            <a:ext cx="9935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spc="53" dirty="0" smtClean="0">
                <a:solidFill>
                  <a:schemeClr val="bg1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2011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1473714" y="8378615"/>
            <a:ext cx="10133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spc="53" dirty="0" smtClean="0">
                <a:solidFill>
                  <a:schemeClr val="bg1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2019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3833010" y="8345497"/>
            <a:ext cx="10133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spc="53" dirty="0" smtClean="0">
                <a:solidFill>
                  <a:schemeClr val="bg1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2022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56" name="Picture 5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082" y="6818918"/>
            <a:ext cx="589153" cy="589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Прямоугольник 36"/>
          <p:cNvSpPr/>
          <p:nvPr/>
        </p:nvSpPr>
        <p:spPr>
          <a:xfrm>
            <a:off x="1600200" y="8557566"/>
            <a:ext cx="419100" cy="12499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3478167" y="8554714"/>
            <a:ext cx="879036" cy="12499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5715000" y="8569256"/>
            <a:ext cx="879036" cy="12499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7997353" y="8562394"/>
            <a:ext cx="879036" cy="12499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10363200" y="8554179"/>
            <a:ext cx="879036" cy="12499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12727236" y="8554179"/>
            <a:ext cx="879036" cy="12499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1066800" y="8557566"/>
            <a:ext cx="419100" cy="12499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15544800" y="8557566"/>
            <a:ext cx="419100" cy="12499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15011400" y="8557566"/>
            <a:ext cx="419100" cy="12499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араллелограмм 2"/>
          <p:cNvSpPr/>
          <p:nvPr/>
        </p:nvSpPr>
        <p:spPr>
          <a:xfrm>
            <a:off x="-1039586" y="1866900"/>
            <a:ext cx="8851557" cy="4168693"/>
          </a:xfrm>
          <a:prstGeom prst="parallelogram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2526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424" y="1562100"/>
            <a:ext cx="8951976" cy="2281120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xmlns="" id="{BA5FFE55-5090-8337-51C4-8492D5D23823}"/>
              </a:ext>
            </a:extLst>
          </p:cNvPr>
          <p:cNvSpPr txBox="1"/>
          <p:nvPr/>
        </p:nvSpPr>
        <p:spPr>
          <a:xfrm>
            <a:off x="1084925" y="939973"/>
            <a:ext cx="15779751" cy="137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69"/>
              </a:lnSpc>
            </a:pPr>
            <a:endParaRPr sz="2400">
              <a:solidFill>
                <a:srgbClr val="0014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81296" y="494134"/>
            <a:ext cx="7595862" cy="6052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az-Latn-AZ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CONSTITUTIONAL REFORM OF 2022</a:t>
            </a:r>
            <a:endParaRPr lang="az-Latn-AZ" sz="32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53" name="Параллелограмм 52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>
                <a:latin typeface="Arial" pitchFamily="34" charset="0"/>
                <a:cs typeface="Arial" pitchFamily="34" charset="0"/>
              </a:rPr>
              <a:t>5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83522" y="2052333"/>
            <a:ext cx="580960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z-Latn-AZ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NATIONWIDE REFERENDUM</a:t>
            </a:r>
          </a:p>
          <a:p>
            <a:pPr algn="ctr">
              <a:lnSpc>
                <a:spcPct val="150000"/>
              </a:lnSpc>
            </a:pPr>
            <a:r>
              <a:rPr lang="az-Latn-AZ" sz="32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JUNE 5, 2022</a:t>
            </a:r>
            <a:endParaRPr lang="az-Latn-AZ" sz="32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878" y="2702659"/>
            <a:ext cx="548161" cy="548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467229457"/>
              </p:ext>
            </p:extLst>
          </p:nvPr>
        </p:nvGraphicFramePr>
        <p:xfrm>
          <a:off x="1905000" y="4991100"/>
          <a:ext cx="6348487" cy="3945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968984" y="4215623"/>
            <a:ext cx="38083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PARTICIPATION OF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68% 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OF VOTERS</a:t>
            </a:r>
            <a:endParaRPr lang="en-US" sz="28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6" name="Диаграмма 25"/>
          <p:cNvGraphicFramePr/>
          <p:nvPr>
            <p:extLst>
              <p:ext uri="{D42A27DB-BD31-4B8C-83A1-F6EECF244321}">
                <p14:modId xmlns:p14="http://schemas.microsoft.com/office/powerpoint/2010/main" val="238860532"/>
              </p:ext>
            </p:extLst>
          </p:nvPr>
        </p:nvGraphicFramePr>
        <p:xfrm>
          <a:off x="8839200" y="4736718"/>
          <a:ext cx="6637796" cy="4014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9178044" y="4215624"/>
            <a:ext cx="56155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269A16"/>
                </a:solidFill>
                <a:latin typeface="Arial" pitchFamily="34" charset="0"/>
                <a:cs typeface="Arial" pitchFamily="34" charset="0"/>
              </a:rPr>
              <a:t>77%</a:t>
            </a:r>
            <a:r>
              <a:rPr 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OF VOTES </a:t>
            </a:r>
          </a:p>
          <a:p>
            <a:pPr algn="ctr"/>
            <a:r>
              <a:rPr 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 FAVOR</a:t>
            </a:r>
            <a:endParaRPr lang="en-US" sz="28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3015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с двумя вырезанными противолежащими углами 21"/>
          <p:cNvSpPr/>
          <p:nvPr/>
        </p:nvSpPr>
        <p:spPr>
          <a:xfrm>
            <a:off x="120593" y="4323866"/>
            <a:ext cx="8527161" cy="4953000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41603"/>
            <a:ext cx="16509538" cy="225889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43000" y="495300"/>
            <a:ext cx="6573851" cy="6052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en-US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SOURCE OF POWER –</a:t>
            </a:r>
            <a:r>
              <a:rPr lang="ru-RU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r>
              <a:rPr lang="en-US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PEOPLE</a:t>
            </a:r>
            <a:endParaRPr lang="en-US" sz="32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16" name="Параллелограмм 15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>
                <a:latin typeface="Arial" pitchFamily="34" charset="0"/>
                <a:cs typeface="Arial" pitchFamily="34" charset="0"/>
              </a:rPr>
              <a:t>6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47800" y="2570852"/>
            <a:ext cx="1567845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“A STRONG PRESIDENT – AN INFLUENTIAL PARLIAMENT – AN ACCOUNTABLE GOVERNMENT” </a:t>
            </a:r>
            <a:endParaRPr lang="ru-RU" sz="2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с двумя вырезанными противолежащими углами 17"/>
          <p:cNvSpPr/>
          <p:nvPr/>
        </p:nvSpPr>
        <p:spPr>
          <a:xfrm>
            <a:off x="9601200" y="4305300"/>
            <a:ext cx="8534400" cy="4953000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438150" y="4759975"/>
            <a:ext cx="75039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Latn-AZ" sz="32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SYSTEM OF GOVERNANCE</a:t>
            </a:r>
            <a:r>
              <a:rPr lang="kk-KZ" sz="32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z-Latn-AZ" sz="32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REFORM</a:t>
            </a:r>
            <a:endParaRPr lang="az-Latn-AZ" sz="32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597122" y="5961156"/>
            <a:ext cx="436523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Latn-AZ" sz="28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SUPER-PRESIDENTIAL </a:t>
            </a:r>
            <a:r>
              <a:rPr lang="ru-RU" sz="28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az-Latn-AZ" sz="2800" b="1" dirty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MODEL</a:t>
            </a:r>
            <a:endParaRPr lang="ru-RU" sz="28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75" y="5698694"/>
            <a:ext cx="1440000" cy="1440000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2611990" y="7560705"/>
            <a:ext cx="3323923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Latn-AZ" sz="28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PRESIDENTIAL–</a:t>
            </a:r>
            <a:endParaRPr lang="kk-KZ" sz="28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r>
              <a:rPr lang="az-Latn-AZ" sz="28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PARLIAMENTARY </a:t>
            </a:r>
            <a:endParaRPr lang="kk-KZ" sz="2800" b="1" dirty="0" smtClean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  <a:p>
            <a:r>
              <a:rPr lang="az-Latn-AZ" sz="2800" b="1" dirty="0" smtClean="0">
                <a:solidFill>
                  <a:srgbClr val="001453"/>
                </a:solidFill>
                <a:latin typeface="Arial" pitchFamily="34" charset="0"/>
                <a:cs typeface="Arial" pitchFamily="34" charset="0"/>
              </a:rPr>
              <a:t>MODEL</a:t>
            </a:r>
            <a:endParaRPr lang="ru-RU" sz="2800" b="1" dirty="0">
              <a:solidFill>
                <a:srgbClr val="001453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187" y="6392700"/>
            <a:ext cx="2667000" cy="2667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75" y="7403522"/>
            <a:ext cx="1440000" cy="1440000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9982200" y="4513754"/>
            <a:ext cx="562423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Latn-AZ" sz="32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DEVELOPMENT OF LOCAL </a:t>
            </a:r>
            <a:endParaRPr lang="kk-KZ" sz="32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az-Latn-AZ" sz="32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SELF-GOVERNMENT</a:t>
            </a:r>
            <a:endParaRPr lang="az-Latn-AZ" sz="32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0947011" y="6157027"/>
            <a:ext cx="6106159" cy="2369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Latn-AZ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EXPANSION OF POWERS</a:t>
            </a: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az-Latn-AZ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STRENGTHENING OF OVERSIGHT</a:t>
            </a: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az-Latn-AZ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ELECTION OF REGIONAL HEADS</a:t>
            </a:r>
            <a:endParaRPr lang="az-Latn-AZ" sz="28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5357" y="6964027"/>
            <a:ext cx="845702" cy="845702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0628" y="7956620"/>
            <a:ext cx="855338" cy="855338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1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739" y="6157027"/>
            <a:ext cx="717115" cy="717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2245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0117873" y="3217994"/>
            <a:ext cx="6339701" cy="4114800"/>
            <a:chOff x="1126271" y="1943100"/>
            <a:chExt cx="6339701" cy="411480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1847" y="1943100"/>
              <a:ext cx="6334125" cy="4114800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126271" y="4533900"/>
              <a:ext cx="6334124" cy="152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135566" y="504639"/>
            <a:ext cx="3457806" cy="570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en-US" sz="3200" b="1" spc="53" dirty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HUMAN RIGHTS</a:t>
            </a:r>
            <a:endParaRPr lang="en-US" sz="2400" b="1" spc="53" dirty="0">
              <a:solidFill>
                <a:srgbClr val="B485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53" name="Параллелограмм 52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latin typeface="Arial" pitchFamily="34" charset="0"/>
                <a:cs typeface="Arial" pitchFamily="34" charset="0"/>
              </a:rPr>
              <a:t>7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057769" y="2362278"/>
            <a:ext cx="6160020" cy="6052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az-Latn-AZ" sz="3600" b="1" spc="53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CONSTITUTIONAL COURT</a:t>
            </a:r>
            <a:endParaRPr lang="az-Latn-AZ" sz="3600" b="1" spc="53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134600" y="6359291"/>
            <a:ext cx="5149615" cy="30572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az-Latn-AZ" sz="3200" b="1" spc="53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RIGHT TO PETITION</a:t>
            </a:r>
          </a:p>
          <a:p>
            <a:pPr>
              <a:lnSpc>
                <a:spcPts val="4000"/>
              </a:lnSpc>
            </a:pPr>
            <a:endParaRPr lang="ru-RU" sz="3200" b="1" spc="53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az-Latn-AZ" sz="2800" b="1" spc="53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CITIZENS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az-Latn-AZ" sz="2800" b="1" spc="53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PROSECUTOR GENERAL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az-Latn-AZ" sz="2800" b="1" spc="53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OMBUDSMAN</a:t>
            </a:r>
            <a:endParaRPr lang="az-Latn-AZ" sz="2800" b="1" spc="53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13" name="Freeform 10">
            <a:extLst>
              <a:ext uri="{FF2B5EF4-FFF2-40B4-BE49-F238E27FC236}">
                <a16:creationId xmlns:a16="http://schemas.microsoft.com/office/drawing/2014/main" xmlns="" id="{FF885BA4-90F8-EBE4-F478-96B39BC8C1F9}"/>
              </a:ext>
            </a:extLst>
          </p:cNvPr>
          <p:cNvSpPr/>
          <p:nvPr/>
        </p:nvSpPr>
        <p:spPr>
          <a:xfrm>
            <a:off x="3246707" y="3611830"/>
            <a:ext cx="2104795" cy="2508560"/>
          </a:xfrm>
          <a:custGeom>
            <a:avLst/>
            <a:gdLst/>
            <a:ahLst/>
            <a:cxnLst/>
            <a:rect l="l" t="t" r="r" b="b"/>
            <a:pathLst>
              <a:path w="1169972" h="1491564">
                <a:moveTo>
                  <a:pt x="0" y="0"/>
                </a:moveTo>
                <a:lnTo>
                  <a:pt x="1169972" y="0"/>
                </a:lnTo>
                <a:lnTo>
                  <a:pt x="1169972" y="1491564"/>
                </a:lnTo>
                <a:lnTo>
                  <a:pt x="0" y="14915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46510"/>
            </a:stretch>
          </a:blipFill>
        </p:spPr>
      </p:sp>
      <p:sp>
        <p:nvSpPr>
          <p:cNvPr id="14" name="Прямоугольник 13"/>
          <p:cNvSpPr/>
          <p:nvPr/>
        </p:nvSpPr>
        <p:spPr>
          <a:xfrm>
            <a:off x="1772115" y="2378408"/>
            <a:ext cx="5147691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36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COMMISSIONER </a:t>
            </a:r>
            <a:endParaRPr lang="kk-KZ" sz="3600" b="1" spc="53" dirty="0" smtClean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  <a:p>
            <a:pPr algn="ctr">
              <a:lnSpc>
                <a:spcPts val="4000"/>
              </a:lnSpc>
            </a:pPr>
            <a:r>
              <a:rPr lang="en-US" sz="36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FOR </a:t>
            </a:r>
            <a:r>
              <a:rPr lang="en-US" sz="3600" b="1" spc="53" dirty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HUMAN RIGHTS </a:t>
            </a:r>
            <a:br>
              <a:rPr lang="en-US" sz="3600" b="1" spc="53" dirty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</a:br>
            <a:endParaRPr lang="ru-RU" sz="3600" b="1" spc="53" dirty="0" smtClean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351621" y="6375421"/>
            <a:ext cx="5710474" cy="2410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az-Latn-AZ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CONSTITUTIONAL STATUS</a:t>
            </a:r>
            <a:endParaRPr lang="kk-KZ" sz="3200" b="1" spc="53" dirty="0" smtClean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  <a:p>
            <a:pPr>
              <a:lnSpc>
                <a:spcPts val="4000"/>
              </a:lnSpc>
            </a:pPr>
            <a:endParaRPr lang="ru-RU" sz="3100" b="1" spc="53" dirty="0" smtClean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az-Latn-AZ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INDEPENDENCE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ü"/>
            </a:pPr>
            <a:r>
              <a:rPr lang="az-Latn-AZ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INSTITUTIONAL AUTHORITY</a:t>
            </a:r>
            <a:endParaRPr lang="az-Latn-AZ" sz="28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</p:spTree>
    <p:extLst>
      <p:ext uri="{BB962C8B-B14F-4D97-AF65-F5344CB8AC3E}">
        <p14:creationId xmlns:p14="http://schemas.microsoft.com/office/powerpoint/2010/main" val="5207318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99" y="519320"/>
            <a:ext cx="4603889" cy="5704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en-US" sz="3200" b="1" spc="53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FUTURE PROSPECTS</a:t>
            </a:r>
            <a:endParaRPr lang="en-US" sz="2400" b="1" spc="53" dirty="0">
              <a:solidFill>
                <a:srgbClr val="B485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53" name="Параллелограмм 52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>
                <a:latin typeface="Arial" pitchFamily="34" charset="0"/>
                <a:cs typeface="Arial" pitchFamily="34" charset="0"/>
              </a:rPr>
              <a:t>8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0" t="7868"/>
          <a:stretch/>
        </p:blipFill>
        <p:spPr>
          <a:xfrm>
            <a:off x="10221815" y="3143987"/>
            <a:ext cx="5061726" cy="36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"/>
          <a:stretch/>
        </p:blipFill>
        <p:spPr>
          <a:xfrm>
            <a:off x="1905000" y="3157703"/>
            <a:ext cx="5229668" cy="36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2957451" y="1866899"/>
            <a:ext cx="3124765" cy="11182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4000"/>
              </a:lnSpc>
            </a:pPr>
            <a:r>
              <a:rPr lang="az-Latn-AZ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SENATE </a:t>
            </a:r>
            <a:endParaRPr lang="kk-KZ" sz="3200" b="1" spc="53" dirty="0" smtClean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  <a:p>
            <a:pPr algn="ctr">
              <a:lnSpc>
                <a:spcPts val="4000"/>
              </a:lnSpc>
            </a:pPr>
            <a:r>
              <a:rPr lang="az-Latn-AZ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(UPPER HOUSE)</a:t>
            </a:r>
            <a:endParaRPr lang="az-Latn-AZ" sz="28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284157" y="1866900"/>
            <a:ext cx="3224151" cy="11182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4000"/>
              </a:lnSpc>
            </a:pPr>
            <a:r>
              <a:rPr lang="az-Latn-AZ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MAZHILIS </a:t>
            </a:r>
            <a:endParaRPr lang="kk-KZ" sz="3200" b="1" spc="53" dirty="0" smtClean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  <a:p>
            <a:pPr algn="ctr">
              <a:lnSpc>
                <a:spcPts val="4000"/>
              </a:lnSpc>
            </a:pPr>
            <a:r>
              <a:rPr lang="az-Latn-AZ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(LOWER HOUSE)</a:t>
            </a:r>
            <a:endParaRPr lang="az-Latn-AZ" sz="28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16" name="Стрелка углом 15"/>
          <p:cNvSpPr/>
          <p:nvPr/>
        </p:nvSpPr>
        <p:spPr>
          <a:xfrm rot="10800000" flipH="1">
            <a:off x="4129888" y="7498750"/>
            <a:ext cx="1219200" cy="1260000"/>
          </a:xfrm>
          <a:prstGeom prst="bentArrow">
            <a:avLst>
              <a:gd name="adj1" fmla="val 25000"/>
              <a:gd name="adj2" fmla="val 28377"/>
              <a:gd name="adj3" fmla="val 25000"/>
              <a:gd name="adj4" fmla="val 4375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Стрелка углом 5"/>
          <p:cNvSpPr/>
          <p:nvPr/>
        </p:nvSpPr>
        <p:spPr>
          <a:xfrm rot="10800000">
            <a:off x="12298055" y="7411391"/>
            <a:ext cx="1196358" cy="1260000"/>
          </a:xfrm>
          <a:prstGeom prst="ben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894663" y="8758751"/>
            <a:ext cx="5851923" cy="6052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4000"/>
              </a:lnSpc>
            </a:pPr>
            <a:r>
              <a:rPr lang="az-Latn-AZ" sz="3200" b="1" spc="53" dirty="0" smtClean="0">
                <a:solidFill>
                  <a:srgbClr val="B4850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UNICAMERAL PARLIAMENT</a:t>
            </a:r>
            <a:endParaRPr lang="az-Latn-AZ" sz="3200" b="1" spc="53" dirty="0">
              <a:solidFill>
                <a:srgbClr val="B4850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688" y="7111914"/>
            <a:ext cx="1523696" cy="152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3690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A04CBA6-0E8F-539D-34AF-142A7DB7D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араллелограмм 6"/>
          <p:cNvSpPr/>
          <p:nvPr/>
        </p:nvSpPr>
        <p:spPr>
          <a:xfrm>
            <a:off x="-1600200" y="4614243"/>
            <a:ext cx="12700606" cy="2700000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Параллелограмм 3"/>
          <p:cNvSpPr/>
          <p:nvPr/>
        </p:nvSpPr>
        <p:spPr>
          <a:xfrm>
            <a:off x="-1066800" y="2192390"/>
            <a:ext cx="12780723" cy="2565390"/>
          </a:xfrm>
          <a:prstGeom prst="parallelogram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xmlns="" id="{BA5FFE55-5090-8337-51C4-8492D5D23823}"/>
              </a:ext>
            </a:extLst>
          </p:cNvPr>
          <p:cNvSpPr txBox="1"/>
          <p:nvPr/>
        </p:nvSpPr>
        <p:spPr>
          <a:xfrm>
            <a:off x="1084925" y="939973"/>
            <a:ext cx="15779751" cy="137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69"/>
              </a:lnSpc>
            </a:pPr>
            <a:endParaRPr sz="2400">
              <a:solidFill>
                <a:srgbClr val="0014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84925" y="494134"/>
            <a:ext cx="5916428" cy="6052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000"/>
              </a:lnSpc>
            </a:pPr>
            <a:r>
              <a:rPr lang="az-Latn-AZ" sz="32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DIGITAL TRANSFORMATION</a:t>
            </a:r>
            <a:endParaRPr lang="az-Latn-AZ" sz="32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17" name="Параллелограмм 16"/>
          <p:cNvSpPr/>
          <p:nvPr/>
        </p:nvSpPr>
        <p:spPr>
          <a:xfrm>
            <a:off x="16864676" y="9486900"/>
            <a:ext cx="966124" cy="800100"/>
          </a:xfrm>
          <a:prstGeom prst="parallelogram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latin typeface="Arial" pitchFamily="34" charset="0"/>
                <a:cs typeface="Arial" pitchFamily="34" charset="0"/>
              </a:rPr>
              <a:t>9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06449" y="2918697"/>
            <a:ext cx="48683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OPPORTUNITIES </a:t>
            </a:r>
            <a:endParaRPr lang="kk-KZ" sz="2800" b="1" spc="53" dirty="0" smtClean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  <a:p>
            <a:r>
              <a:rPr lang="az-Latn-AZ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AND CHALLENGES</a:t>
            </a:r>
            <a:endParaRPr lang="az-Latn-AZ" sz="28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sp>
        <p:nvSpPr>
          <p:cNvPr id="24" name="Параллелограмм 23"/>
          <p:cNvSpPr/>
          <p:nvPr/>
        </p:nvSpPr>
        <p:spPr>
          <a:xfrm>
            <a:off x="-2353607" y="7186950"/>
            <a:ext cx="12780723" cy="2700000"/>
          </a:xfrm>
          <a:prstGeom prst="parallelogram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114800" y="5271745"/>
            <a:ext cx="4860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INDICATOR OF CONSTITUTIONAL GUARANTEES</a:t>
            </a:r>
            <a:endParaRPr lang="az-Latn-AZ" sz="28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053089" y="8059896"/>
            <a:ext cx="318972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PROTECTION</a:t>
            </a:r>
            <a:r>
              <a:rPr lang="kk-KZ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 </a:t>
            </a:r>
            <a:r>
              <a:rPr lang="az-Latn-AZ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OF </a:t>
            </a:r>
            <a:r>
              <a:rPr lang="en-US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 HUMAN </a:t>
            </a:r>
            <a:r>
              <a:rPr lang="az-Latn-AZ" sz="2800" b="1" spc="53" dirty="0" smtClean="0">
                <a:solidFill>
                  <a:srgbClr val="001453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</a:rPr>
              <a:t>RIGHTS</a:t>
            </a:r>
            <a:endParaRPr lang="az-Latn-AZ" sz="2800" b="1" spc="53" dirty="0">
              <a:solidFill>
                <a:srgbClr val="001453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317" t="10180" r="7684"/>
          <a:stretch/>
        </p:blipFill>
        <p:spPr>
          <a:xfrm>
            <a:off x="1279213" y="2404619"/>
            <a:ext cx="2061560" cy="19800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9" t="10526" r="34971" b="10282"/>
          <a:stretch/>
        </p:blipFill>
        <p:spPr>
          <a:xfrm>
            <a:off x="1268245" y="7492808"/>
            <a:ext cx="2061560" cy="19800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8" r="21484"/>
          <a:stretch/>
        </p:blipFill>
        <p:spPr>
          <a:xfrm>
            <a:off x="1279213" y="4974243"/>
            <a:ext cx="2061560" cy="19800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0406" y="0"/>
            <a:ext cx="7546673" cy="893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671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5348553" y="3960234"/>
            <a:ext cx="6817406" cy="23391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3600" b="1" spc="-37" dirty="0" err="1" smtClean="0">
                <a:solidFill>
                  <a:srgbClr val="011453"/>
                </a:solidFill>
                <a:latin typeface="Arial" pitchFamily="34" charset="0"/>
                <a:ea typeface="Evolventa Bold"/>
                <a:cs typeface="Arial" pitchFamily="34" charset="0"/>
                <a:sym typeface="Evolventa Bold"/>
              </a:rPr>
              <a:t>Ombudspersonkazakhstan</a:t>
            </a:r>
            <a:endParaRPr lang="ru-RU" sz="3600" b="1" spc="-37" dirty="0" smtClean="0">
              <a:solidFill>
                <a:srgbClr val="011453"/>
              </a:solidFill>
              <a:latin typeface="Arial" pitchFamily="34" charset="0"/>
              <a:ea typeface="Evolventa Bold"/>
              <a:cs typeface="Arial" pitchFamily="34" charset="0"/>
              <a:sym typeface="Evolventa Bold"/>
            </a:endParaRPr>
          </a:p>
          <a:p>
            <a:pPr algn="l"/>
            <a:endParaRPr lang="en-US" sz="2000" b="1" spc="-37" dirty="0">
              <a:solidFill>
                <a:srgbClr val="011453"/>
              </a:solidFill>
              <a:latin typeface="Arial" pitchFamily="34" charset="0"/>
              <a:ea typeface="Evolventa Bold"/>
              <a:cs typeface="Arial" pitchFamily="34" charset="0"/>
              <a:sym typeface="Evolventa Bold"/>
            </a:endParaRPr>
          </a:p>
          <a:p>
            <a:pPr algn="l"/>
            <a:r>
              <a:rPr lang="en-US" sz="3600" b="1" spc="-37" dirty="0" err="1" smtClean="0">
                <a:solidFill>
                  <a:srgbClr val="011453"/>
                </a:solidFill>
                <a:latin typeface="Arial" pitchFamily="34" charset="0"/>
                <a:ea typeface="Evolventa Bold"/>
                <a:cs typeface="Arial" pitchFamily="34" charset="0"/>
                <a:sym typeface="Evolventa Bold"/>
              </a:rPr>
              <a:t>Ombudsperson_kz</a:t>
            </a:r>
            <a:endParaRPr lang="ru-RU" sz="3600" b="1" spc="-37" dirty="0" smtClean="0">
              <a:solidFill>
                <a:srgbClr val="011453"/>
              </a:solidFill>
              <a:latin typeface="Arial" pitchFamily="34" charset="0"/>
              <a:ea typeface="Evolventa Bold"/>
              <a:cs typeface="Arial" pitchFamily="34" charset="0"/>
              <a:sym typeface="Evolventa Bold"/>
            </a:endParaRPr>
          </a:p>
          <a:p>
            <a:pPr algn="l"/>
            <a:endParaRPr lang="en-US" sz="2400" b="1" spc="-37" dirty="0">
              <a:solidFill>
                <a:srgbClr val="011453"/>
              </a:solidFill>
              <a:latin typeface="Arial" pitchFamily="34" charset="0"/>
              <a:ea typeface="Evolventa Bold"/>
              <a:cs typeface="Arial" pitchFamily="34" charset="0"/>
              <a:sym typeface="Evolventa Bold"/>
            </a:endParaRPr>
          </a:p>
          <a:p>
            <a:pPr algn="l">
              <a:spcBef>
                <a:spcPct val="0"/>
              </a:spcBef>
            </a:pPr>
            <a:r>
              <a:rPr lang="en-US" sz="3600" b="1" spc="-37" dirty="0" err="1">
                <a:solidFill>
                  <a:srgbClr val="011453"/>
                </a:solidFill>
                <a:latin typeface="Arial" pitchFamily="34" charset="0"/>
                <a:ea typeface="Evolventa Bold"/>
                <a:cs typeface="Arial" pitchFamily="34" charset="0"/>
                <a:sym typeface="Evolventa Bold"/>
              </a:rPr>
              <a:t>OmbudspersonKazakhstan</a:t>
            </a:r>
            <a:endParaRPr lang="en-US" sz="3600" b="1" spc="-37" dirty="0">
              <a:solidFill>
                <a:srgbClr val="011453"/>
              </a:solidFill>
              <a:latin typeface="Arial" pitchFamily="34" charset="0"/>
              <a:ea typeface="Evolventa Bold"/>
              <a:cs typeface="Arial" pitchFamily="34" charset="0"/>
              <a:sym typeface="Evolventa Bold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1049000" y="2566255"/>
            <a:ext cx="3826194" cy="4539120"/>
          </a:xfrm>
          <a:custGeom>
            <a:avLst/>
            <a:gdLst/>
            <a:ahLst/>
            <a:cxnLst/>
            <a:rect l="l" t="t" r="r" b="b"/>
            <a:pathLst>
              <a:path w="4465440" h="5886000">
                <a:moveTo>
                  <a:pt x="0" y="0"/>
                </a:moveTo>
                <a:lnTo>
                  <a:pt x="4465440" y="0"/>
                </a:lnTo>
                <a:lnTo>
                  <a:pt x="4465440" y="5886001"/>
                </a:lnTo>
                <a:lnTo>
                  <a:pt x="0" y="58860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/>
                      </a14:imgEffect>
                    </a14:imgLayer>
                  </a14:imgProps>
                </a:ext>
              </a:extLst>
            </a:blip>
            <a:stretch>
              <a:fillRect l="-258266"/>
            </a:stretch>
          </a:blipFill>
        </p:spPr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xmlns="" id="{FF885BA4-90F8-EBE4-F478-96B39BC8C1F9}"/>
              </a:ext>
            </a:extLst>
          </p:cNvPr>
          <p:cNvSpPr/>
          <p:nvPr/>
        </p:nvSpPr>
        <p:spPr>
          <a:xfrm>
            <a:off x="16783049" y="190500"/>
            <a:ext cx="876300" cy="1143000"/>
          </a:xfrm>
          <a:custGeom>
            <a:avLst/>
            <a:gdLst/>
            <a:ahLst/>
            <a:cxnLst/>
            <a:rect l="l" t="t" r="r" b="b"/>
            <a:pathLst>
              <a:path w="1169972" h="1491564">
                <a:moveTo>
                  <a:pt x="0" y="0"/>
                </a:moveTo>
                <a:lnTo>
                  <a:pt x="1169972" y="0"/>
                </a:lnTo>
                <a:lnTo>
                  <a:pt x="1169972" y="1491564"/>
                </a:lnTo>
                <a:lnTo>
                  <a:pt x="0" y="14915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246510"/>
            </a:stretch>
          </a:blipFill>
        </p:spPr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841" y="3871466"/>
            <a:ext cx="658535" cy="65853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360" y="5598282"/>
            <a:ext cx="571498" cy="57149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961" y="4738475"/>
            <a:ext cx="611415" cy="61141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4541</TotalTime>
  <Words>182</Words>
  <Application>Microsoft Office PowerPoint</Application>
  <PresentationFormat>Произвольный</PresentationFormat>
  <Paragraphs>84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 Light</vt:lpstr>
      <vt:lpstr>Calibri</vt:lpstr>
      <vt:lpstr>Wingdings</vt:lpstr>
      <vt:lpstr>Arimo Bold</vt:lpstr>
      <vt:lpstr>Evolventa Bold</vt:lpstr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КС ЭС</dc:title>
  <dc:creator>Айдана Исалиева</dc:creator>
  <cp:lastModifiedBy>Айдана Исалиева</cp:lastModifiedBy>
  <cp:revision>376</cp:revision>
  <cp:lastPrinted>2025-06-09T15:50:33Z</cp:lastPrinted>
  <dcterms:created xsi:type="dcterms:W3CDTF">2006-08-16T00:00:00Z</dcterms:created>
  <dcterms:modified xsi:type="dcterms:W3CDTF">2025-11-10T10:11:05Z</dcterms:modified>
  <dc:identifier>DAGlV45tmng</dc:identifier>
</cp:coreProperties>
</file>