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2"/>
  </p:notesMasterIdLst>
  <p:sldIdLst>
    <p:sldId id="451" r:id="rId2"/>
    <p:sldId id="418" r:id="rId3"/>
    <p:sldId id="743" r:id="rId4"/>
    <p:sldId id="269" r:id="rId5"/>
    <p:sldId id="744" r:id="rId6"/>
    <p:sldId id="742" r:id="rId7"/>
    <p:sldId id="447" r:id="rId8"/>
    <p:sldId id="750" r:id="rId9"/>
    <p:sldId id="751" r:id="rId10"/>
    <p:sldId id="749" r:id="rId11"/>
  </p:sldIdLst>
  <p:sldSz cx="12192000" cy="6858000"/>
  <p:notesSz cx="6805613" cy="99441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Zhakibaeva" initials="Z" lastIdx="1" clrIdx="0">
    <p:extLst>
      <p:ext uri="{19B8F6BF-5375-455C-9EA6-DF929625EA0E}">
        <p15:presenceInfo xmlns:p15="http://schemas.microsoft.com/office/powerpoint/2012/main" userId="Zhakibaeva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66"/>
    <a:srgbClr val="087AB0"/>
    <a:srgbClr val="399EC9"/>
    <a:srgbClr val="A3CEEE"/>
    <a:srgbClr val="C55A11"/>
    <a:srgbClr val="A6A6A6"/>
    <a:srgbClr val="70AD47"/>
    <a:srgbClr val="BBDAA6"/>
    <a:srgbClr val="FFE07D"/>
    <a:srgbClr val="F6BC9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ABFCF23-3B69-468F-B69F-88F6DE6A72F2}" styleName="Средний стиль 1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8FD4443E-F989-4FC4-A0C8-D5A2AF1F390B}" styleName="Темный стиль 1 — акцент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327F97BB-C833-4FB7-BDE5-3F7075034690}" styleName="Стиль из темы 2 - акцент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B301B821-A1FF-4177-AEE7-76D212191A09}" styleName="Средний стиль 1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D113A9D2-9D6B-4929-AA2D-F23B5EE8CBE7}" styleName="Стиль из темы 2 - акцент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D7AC3CCA-C797-4891-BE02-D94E43425B78}" styleName="Средний стиль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0505E3EF-67EA-436B-97B2-0124C06EBD24}" styleName="Средний стиль 4 —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BC89EF96-8CEA-46FF-86C4-4CE0E7609802}" styleName="Светлый стиль 3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7158" autoAdjust="0"/>
    <p:restoredTop sz="96247" autoAdjust="0"/>
  </p:normalViewPr>
  <p:slideViewPr>
    <p:cSldViewPr snapToGrid="0">
      <p:cViewPr varScale="1">
        <p:scale>
          <a:sx n="70" d="100"/>
          <a:sy n="70" d="100"/>
        </p:scale>
        <p:origin x="72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.xlsx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&#1050;&#1085;&#1080;&#1075;&#1072;1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5819623523622048"/>
          <c:y val="9.6060309933760121E-2"/>
          <c:w val="0.48517002952755911"/>
          <c:h val="0.68423728366545822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Сатулар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DFB2-4094-B41D-7B9DC83F9E0C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DFB2-4094-B41D-7B9DC83F9E0C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DFB2-4094-B41D-7B9DC83F9E0C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DFB2-4094-B41D-7B9DC83F9E0C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DFB2-4094-B41D-7B9DC83F9E0C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DFB2-4094-B41D-7B9DC83F9E0C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D-DFB2-4094-B41D-7B9DC83F9E0C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F-8B73-442A-A317-AC24476448B8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Лист1!$A$2:$A$9</c:f>
              <c:strCache>
                <c:ptCount val="8"/>
                <c:pt idx="0">
                  <c:v>1-санатты кірістер - категорий - 102,3</c:v>
                </c:pt>
                <c:pt idx="1">
                  <c:v>РБ-тен субвенция - 144,7</c:v>
                </c:pt>
                <c:pt idx="2">
                  <c:v>бюджеттік алып қоюлар - 178,4</c:v>
                </c:pt>
                <c:pt idx="3">
                  <c:v>РБ-тен трансферттер - 37,3</c:v>
                </c:pt>
                <c:pt idx="4">
                  <c:v>ГиР трансферттер - 3,3</c:v>
                </c:pt>
                <c:pt idx="5">
                  <c:v>кредиттерді өтеу - 8,7</c:v>
                </c:pt>
                <c:pt idx="6">
                  <c:v>қарыздар - 34,0</c:v>
                </c:pt>
                <c:pt idx="7">
                  <c:v>бос қалдықтар - 2,7</c:v>
                </c:pt>
              </c:strCache>
            </c:strRef>
          </c:cat>
          <c:val>
            <c:numRef>
              <c:f>Лист1!$B$2:$B$9</c:f>
              <c:numCache>
                <c:formatCode>General</c:formatCode>
                <c:ptCount val="8"/>
                <c:pt idx="0">
                  <c:v>102.3</c:v>
                </c:pt>
                <c:pt idx="1">
                  <c:v>144.69999999999999</c:v>
                </c:pt>
                <c:pt idx="2">
                  <c:v>178.4</c:v>
                </c:pt>
                <c:pt idx="3">
                  <c:v>37.299999999999997</c:v>
                </c:pt>
                <c:pt idx="4">
                  <c:v>3.3</c:v>
                </c:pt>
                <c:pt idx="5">
                  <c:v>8.6999999999999993</c:v>
                </c:pt>
                <c:pt idx="6">
                  <c:v>34</c:v>
                </c:pt>
                <c:pt idx="7">
                  <c:v>2.7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E-DFB2-4094-B41D-7B9DC83F9E0C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userShapes r:id="rId4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276463664"/>
        <c:axId val="276471112"/>
      </c:barChart>
      <c:catAx>
        <c:axId val="276463664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76471112"/>
        <c:crosses val="autoZero"/>
        <c:auto val="1"/>
        <c:lblAlgn val="ctr"/>
        <c:lblOffset val="100"/>
        <c:noMultiLvlLbl val="0"/>
      </c:catAx>
      <c:valAx>
        <c:axId val="276471112"/>
        <c:scaling>
          <c:orientation val="minMax"/>
        </c:scaling>
        <c:delete val="0"/>
        <c:axPos val="l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764636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7795942747162797E-2"/>
          <c:y val="4.4923613296854951E-2"/>
          <c:w val="0.97171924720789293"/>
          <c:h val="0.841871072719545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жоспар</c:v>
                </c:pt>
              </c:strCache>
            </c:strRef>
          </c:tx>
          <c:spPr>
            <a:solidFill>
              <a:schemeClr val="accent6">
                <a:lumMod val="60000"/>
                <a:lumOff val="40000"/>
              </a:schemeClr>
            </a:solidFill>
            <a:ln w="12700">
              <a:solidFill>
                <a:srgbClr val="002060"/>
              </a:solidFill>
            </a:ln>
            <a:effectLst/>
          </c:spPr>
          <c:invertIfNegative val="0"/>
          <c:dLbls>
            <c:dLbl>
              <c:idx val="5"/>
              <c:layout>
                <c:manualLayout>
                  <c:x val="-4.5736823833278832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A-D53D-4DC7-995F-FCE032FC9BDD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8"/>
              <c:layout>
                <c:manualLayout>
                  <c:x val="-4.6325243899741171E-3"/>
                  <c:y val="1.304785249043861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D-D53D-4DC7-995F-FCE032FC9BDD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 Narrow" panose="020B0606020202030204" pitchFamily="34" charset="0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Лист1!$A$2:$A$10</c:f>
              <c:strCache>
                <c:ptCount val="9"/>
                <c:pt idx="0">
                  <c:v>Субвенциялар</c:v>
                </c:pt>
                <c:pt idx="1">
                  <c:v>Қарыздарды өтеу</c:v>
                </c:pt>
                <c:pt idx="2">
                  <c:v>Жалпы сипаттағы мемлекеттік қызметтер</c:v>
                </c:pt>
                <c:pt idx="3">
                  <c:v>Қорғаныс</c:v>
                </c:pt>
                <c:pt idx="4">
                  <c:v>Қоғамдық тәртіп және қауіпсіздік</c:v>
                </c:pt>
                <c:pt idx="5">
                  <c:v>Бюджеттік кредиттер</c:v>
                </c:pt>
                <c:pt idx="6">
                  <c:v>Жарғылық капиталдарды қалыптастыру</c:v>
                </c:pt>
                <c:pt idx="7">
                  <c:v>Трансферттерді қайтару</c:v>
                </c:pt>
                <c:pt idx="8">
                  <c:v>Өзгелер</c:v>
                </c:pt>
              </c:strCache>
            </c:strRef>
          </c:cat>
          <c:val>
            <c:numRef>
              <c:f>Лист1!$B$2:$B$10</c:f>
              <c:numCache>
                <c:formatCode>General</c:formatCode>
                <c:ptCount val="9"/>
                <c:pt idx="0">
                  <c:v>9.1999999999999993</c:v>
                </c:pt>
                <c:pt idx="1">
                  <c:v>11</c:v>
                </c:pt>
                <c:pt idx="2">
                  <c:v>5.3</c:v>
                </c:pt>
                <c:pt idx="3">
                  <c:v>1.9</c:v>
                </c:pt>
                <c:pt idx="4">
                  <c:v>16.100000000000001</c:v>
                </c:pt>
                <c:pt idx="5">
                  <c:v>35.9</c:v>
                </c:pt>
                <c:pt idx="6">
                  <c:v>1.3</c:v>
                </c:pt>
                <c:pt idx="7">
                  <c:v>1.7</c:v>
                </c:pt>
                <c:pt idx="8">
                  <c:v>6.3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D53D-4DC7-995F-FCE032FC9BDD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нақты</c:v>
                </c:pt>
              </c:strCache>
            </c:strRef>
          </c:tx>
          <c:spPr>
            <a:solidFill>
              <a:srgbClr val="002060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5.8347454814946017E-3"/>
                  <c:y val="-6.6930982562635102E-3"/>
                </c:manualLayout>
              </c:layout>
              <c:tx>
                <c:rich>
                  <a:bodyPr/>
                  <a:lstStyle/>
                  <a:p>
                    <a:fld id="{257B60E8-3966-420F-9DAC-8EA60B73D9C9}" type="VALUE">
                      <a:rPr lang="en-US" smtClean="0"/>
                      <a:pPr/>
                      <a:t>[ЗНАЧЕНИЕ]</a:t>
                    </a:fld>
                    <a:r>
                      <a:rPr lang="en-US" dirty="0"/>
                      <a:t> </a:t>
                    </a:r>
                    <a:r>
                      <a:rPr lang="en-US" sz="900" i="1" dirty="0"/>
                      <a:t>(1,8%)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D53D-4DC7-995F-FCE032FC9BDD}"/>
                </c:ex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1"/>
              <c:layout>
                <c:manualLayout>
                  <c:x val="-1.2577626554151679E-2"/>
                  <c:y val="-8.5936501967686754E-17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 11 </a:t>
                    </a:r>
                    <a:r>
                      <a:rPr lang="en-US" sz="1050" i="1" dirty="0"/>
                      <a:t>(2,2%)</a:t>
                    </a:r>
                    <a:endParaRPr lang="en-US" i="1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6-D53D-4DC7-995F-FCE032FC9BDD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9.1473647666557665E-3"/>
                  <c:y val="0"/>
                </c:manualLayout>
              </c:layout>
              <c:tx>
                <c:rich>
                  <a:bodyPr/>
                  <a:lstStyle/>
                  <a:p>
                    <a:fld id="{4F520AA1-7964-48C7-964B-AA32652E8D5E}" type="VALUE">
                      <a:rPr lang="en-US" smtClean="0"/>
                      <a:pPr/>
                      <a:t>[ЗНАЧЕНИЕ]</a:t>
                    </a:fld>
                    <a:r>
                      <a:rPr lang="en-US" dirty="0"/>
                      <a:t> </a:t>
                    </a:r>
                    <a:r>
                      <a:rPr lang="en-US" sz="1050" i="1" dirty="0"/>
                      <a:t>(1%)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7-D53D-4DC7-995F-FCE032FC9BDD}"/>
                </c:ex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3"/>
              <c:layout>
                <c:manualLayout>
                  <c:x val="-1.0872287237572727E-2"/>
                  <c:y val="-1.3385933004721533E-2"/>
                </c:manualLayout>
              </c:layout>
              <c:tx>
                <c:rich>
                  <a:bodyPr/>
                  <a:lstStyle/>
                  <a:p>
                    <a:fld id="{F62D1850-3583-4915-9D66-211A96398998}" type="VALUE">
                      <a:rPr lang="en-US" smtClean="0"/>
                      <a:pPr/>
                      <a:t>[ЗНАЧЕНИЕ]</a:t>
                    </a:fld>
                    <a:r>
                      <a:rPr lang="en-US" dirty="0"/>
                      <a:t> </a:t>
                    </a:r>
                    <a:r>
                      <a:rPr lang="en-US" sz="1000" dirty="0"/>
                      <a:t>(0,4%)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8-D53D-4DC7-995F-FCE032FC9BDD}"/>
                </c:ext>
                <c:ext xmlns:c15="http://schemas.microsoft.com/office/drawing/2012/chart" uri="{CE6537A1-D6FC-4f65-9D91-7224C49458BB}">
                  <c15:layout>
                    <c:manualLayout>
                      <c:w val="6.4012742517089577E-2"/>
                      <c:h val="0.12757045276438131"/>
                    </c:manualLayout>
                  </c15:layout>
                  <c15:dlblFieldTable/>
                  <c15:showDataLabelsRange val="0"/>
                </c:ext>
              </c:extLst>
            </c:dLbl>
            <c:dLbl>
              <c:idx val="4"/>
              <c:layout>
                <c:manualLayout>
                  <c:x val="-8.003944170823795E-3"/>
                  <c:y val="0"/>
                </c:manualLayout>
              </c:layout>
              <c:tx>
                <c:rich>
                  <a:bodyPr/>
                  <a:lstStyle/>
                  <a:p>
                    <a:fld id="{EC7998E0-F5DC-4A82-B0A9-CB5C220D2805}" type="VALUE">
                      <a:rPr lang="en-US" smtClean="0"/>
                      <a:pPr/>
                      <a:t>[ЗНАЧЕНИЕ]</a:t>
                    </a:fld>
                    <a:r>
                      <a:rPr lang="en-US" sz="900" i="1" dirty="0"/>
                      <a:t>(3,1%)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9-D53D-4DC7-995F-FCE032FC9BDD}"/>
                </c:ex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5"/>
              <c:layout>
                <c:manualLayout>
                  <c:x val="1.4047872928787912E-2"/>
                  <c:y val="6.6933617640688135E-3"/>
                </c:manualLayout>
              </c:layout>
              <c:tx>
                <c:rich>
                  <a:bodyPr/>
                  <a:lstStyle/>
                  <a:p>
                    <a:fld id="{C008DADC-6FD5-4F79-86A9-83B3FF2CFAEE}" type="VALUE">
                      <a:rPr lang="en-US" smtClean="0"/>
                      <a:pPr/>
                      <a:t>[ЗНАЧЕНИЕ]</a:t>
                    </a:fld>
                    <a:r>
                      <a:rPr lang="en-US" dirty="0"/>
                      <a:t> </a:t>
                    </a:r>
                    <a:r>
                      <a:rPr lang="en-US" sz="900" i="1" dirty="0"/>
                      <a:t>(6,7%)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6757-4F7F-A6A8-DDFD2EFAE9FC}"/>
                </c:ext>
                <c:ext xmlns:c15="http://schemas.microsoft.com/office/drawing/2012/chart" uri="{CE6537A1-D6FC-4f65-9D91-7224C49458BB}">
                  <c15:layout>
                    <c:manualLayout>
                      <c:w val="7.3913589805986321E-2"/>
                      <c:h val="0.12757045276438131"/>
                    </c:manualLayout>
                  </c15:layout>
                  <c15:dlblFieldTable/>
                  <c15:showDataLabelsRange val="0"/>
                </c:ext>
              </c:extLst>
            </c:dLbl>
            <c:dLbl>
              <c:idx val="6"/>
              <c:layout>
                <c:manualLayout>
                  <c:x val="-4.7108820211047113E-3"/>
                  <c:y val="2.635078052419973E-7"/>
                </c:manualLayout>
              </c:layout>
              <c:tx>
                <c:rich>
                  <a:bodyPr/>
                  <a:lstStyle/>
                  <a:p>
                    <a:fld id="{11DFFB95-1AD9-4E4D-A8D7-DBE73C03C3DF}" type="VALUE">
                      <a:rPr lang="en-US" smtClean="0"/>
                      <a:pPr/>
                      <a:t>[ЗНАЧЕНИЕ]</a:t>
                    </a:fld>
                    <a:r>
                      <a:rPr lang="en-US" dirty="0"/>
                      <a:t> </a:t>
                    </a:r>
                    <a:r>
                      <a:rPr lang="en-US" sz="900" i="1" dirty="0"/>
                      <a:t>(0,2%)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B-D53D-4DC7-995F-FCE032FC9BDD}"/>
                </c:ext>
                <c:ext xmlns:c15="http://schemas.microsoft.com/office/drawing/2012/chart" uri="{CE6537A1-D6FC-4f65-9D91-7224C49458BB}">
                  <c15:layout>
                    <c:manualLayout>
                      <c:w val="5.6146008008318024E-2"/>
                      <c:h val="0.12757045276438131"/>
                    </c:manualLayout>
                  </c15:layout>
                  <c15:dlblFieldTable/>
                  <c15:showDataLabelsRange val="0"/>
                </c:ext>
              </c:extLst>
            </c:dLbl>
            <c:dLbl>
              <c:idx val="7"/>
              <c:layout>
                <c:manualLayout>
                  <c:x val="-8.1215406057120101E-3"/>
                  <c:y val="6.6933617640688135E-3"/>
                </c:manualLayout>
              </c:layout>
              <c:tx>
                <c:rich>
                  <a:bodyPr/>
                  <a:lstStyle/>
                  <a:p>
                    <a:fld id="{FAA37CE6-E505-404C-8C60-8FD4632C9DCE}" type="VALUE">
                      <a:rPr lang="en-US" smtClean="0"/>
                      <a:pPr/>
                      <a:t>[ЗНАЧЕНИЕ]</a:t>
                    </a:fld>
                    <a:r>
                      <a:rPr lang="en-US" dirty="0"/>
                      <a:t> </a:t>
                    </a:r>
                    <a:r>
                      <a:rPr lang="en-US" sz="900" i="1" dirty="0"/>
                      <a:t>(0,3%)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C-D53D-4DC7-995F-FCE032FC9BDD}"/>
                </c:ext>
                <c:ext xmlns:c15="http://schemas.microsoft.com/office/drawing/2012/chart" uri="{CE6537A1-D6FC-4f65-9D91-7224C49458BB}">
                  <c15:layout>
                    <c:manualLayout>
                      <c:w val="6.7384200163705943E-2"/>
                      <c:h val="0.12757045276438131"/>
                    </c:manualLayout>
                  </c15:layout>
                  <c15:dlblFieldTable/>
                  <c15:showDataLabelsRange val="0"/>
                </c:ext>
              </c:extLst>
            </c:dLbl>
            <c:dLbl>
              <c:idx val="8"/>
              <c:layout>
                <c:manualLayout>
                  <c:x val="9.9586753091608967E-3"/>
                  <c:y val="1.3386460020332201E-2"/>
                </c:manualLayout>
              </c:layout>
              <c:tx>
                <c:rich>
                  <a:bodyPr/>
                  <a:lstStyle/>
                  <a:p>
                    <a:fld id="{30093FA1-84D9-451C-9498-5FD17EF93BAB}" type="VALUE">
                      <a:rPr lang="en-US" smtClean="0"/>
                      <a:pPr/>
                      <a:t>[ЗНАЧЕНИЕ]</a:t>
                    </a:fld>
                    <a:r>
                      <a:rPr lang="en-US" dirty="0"/>
                      <a:t> </a:t>
                    </a:r>
                    <a:r>
                      <a:rPr lang="en-US" sz="900" i="1" dirty="0"/>
                      <a:t>(1,2%)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6757-4F7F-A6A8-DDFD2EFAE9FC}"/>
                </c:ext>
                <c:ext xmlns:c15="http://schemas.microsoft.com/office/drawing/2012/chart" uri="{CE6537A1-D6FC-4f65-9D91-7224C49458BB}">
                  <c15:layout>
                    <c:manualLayout>
                      <c:w val="6.7384200163705943E-2"/>
                      <c:h val="0.12757045276438131"/>
                    </c:manualLayout>
                  </c15:layout>
                  <c15:dlblFieldTable/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 Narrow" panose="020B0606020202030204" pitchFamily="34" charset="0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Лист1!$A$2:$A$10</c:f>
              <c:strCache>
                <c:ptCount val="9"/>
                <c:pt idx="0">
                  <c:v>Субвенциялар</c:v>
                </c:pt>
                <c:pt idx="1">
                  <c:v>Қарыздарды өтеу</c:v>
                </c:pt>
                <c:pt idx="2">
                  <c:v>Жалпы сипаттағы мемлекеттік қызметтер</c:v>
                </c:pt>
                <c:pt idx="3">
                  <c:v>Қорғаныс</c:v>
                </c:pt>
                <c:pt idx="4">
                  <c:v>Қоғамдық тәртіп және қауіпсіздік</c:v>
                </c:pt>
                <c:pt idx="5">
                  <c:v>Бюджеттік кредиттер</c:v>
                </c:pt>
                <c:pt idx="6">
                  <c:v>Жарғылық капиталдарды қалыптастыру</c:v>
                </c:pt>
                <c:pt idx="7">
                  <c:v>Трансферттерді қайтару</c:v>
                </c:pt>
                <c:pt idx="8">
                  <c:v>Өзгелер</c:v>
                </c:pt>
              </c:strCache>
            </c:strRef>
          </c:cat>
          <c:val>
            <c:numRef>
              <c:f>Лист1!$C$2:$C$10</c:f>
              <c:numCache>
                <c:formatCode>General</c:formatCode>
                <c:ptCount val="9"/>
                <c:pt idx="0">
                  <c:v>9.1999999999999993</c:v>
                </c:pt>
                <c:pt idx="1">
                  <c:v>11</c:v>
                </c:pt>
                <c:pt idx="2">
                  <c:v>5.2</c:v>
                </c:pt>
                <c:pt idx="3">
                  <c:v>1.9</c:v>
                </c:pt>
                <c:pt idx="4">
                  <c:v>16.100000000000001</c:v>
                </c:pt>
                <c:pt idx="5">
                  <c:v>34</c:v>
                </c:pt>
                <c:pt idx="6">
                  <c:v>1.3</c:v>
                </c:pt>
                <c:pt idx="7">
                  <c:v>1.7</c:v>
                </c:pt>
                <c:pt idx="8">
                  <c:v>6.2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D53D-4DC7-995F-FCE032FC9BD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99"/>
        <c:axId val="276468368"/>
        <c:axId val="276467584"/>
      </c:barChart>
      <c:catAx>
        <c:axId val="2764683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rgbClr val="002060"/>
                </a:solidFill>
                <a:latin typeface="Arial Narrow" panose="020B0606020202030204" pitchFamily="34" charset="0"/>
                <a:ea typeface="+mn-ea"/>
                <a:cs typeface="+mn-cs"/>
              </a:defRPr>
            </a:pPr>
            <a:endParaRPr lang="ru-RU"/>
          </a:p>
        </c:txPr>
        <c:crossAx val="276467584"/>
        <c:crosses val="autoZero"/>
        <c:auto val="1"/>
        <c:lblAlgn val="ctr"/>
        <c:lblOffset val="100"/>
        <c:noMultiLvlLbl val="0"/>
      </c:catAx>
      <c:valAx>
        <c:axId val="2764675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7646836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72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i="0" u="none" strike="noStrike" kern="1200" baseline="0">
      <a:latin typeface="Calibri"/>
    </cs:defRPr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197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0.3781</cdr:x>
      <cdr:y>0.34267</cdr:y>
    </cdr:from>
    <cdr:to>
      <cdr:x>0.6219</cdr:x>
      <cdr:y>0.57489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xmlns="" id="{95A2C54F-4F2B-D9C6-2241-9DDDB218EAFF}"/>
            </a:ext>
          </a:extLst>
        </cdr:cNvPr>
        <cdr:cNvSpPr txBox="1"/>
      </cdr:nvSpPr>
      <cdr:spPr>
        <a:xfrm xmlns:a="http://schemas.openxmlformats.org/drawingml/2006/main">
          <a:off x="3073196" y="1974886"/>
          <a:ext cx="1981607" cy="133835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6600" b="1" dirty="0">
              <a:solidFill>
                <a:srgbClr val="002060"/>
              </a:solidFill>
              <a:latin typeface="Arial Narrow" panose="020B0606020202030204" pitchFamily="34" charset="0"/>
            </a:rPr>
            <a:t>511,4</a:t>
          </a: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099" cy="498932"/>
          </a:xfrm>
          <a:prstGeom prst="rect">
            <a:avLst/>
          </a:prstGeom>
        </p:spPr>
        <p:txBody>
          <a:bodyPr vert="horz" lIns="95700" tIns="47850" rIns="95700" bIns="47850" rtlCol="0"/>
          <a:lstStyle>
            <a:lvl1pPr algn="l">
              <a:defRPr sz="13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4940" y="0"/>
            <a:ext cx="2949099" cy="498932"/>
          </a:xfrm>
          <a:prstGeom prst="rect">
            <a:avLst/>
          </a:prstGeom>
        </p:spPr>
        <p:txBody>
          <a:bodyPr vert="horz" lIns="95700" tIns="47850" rIns="95700" bIns="47850" rtlCol="0"/>
          <a:lstStyle>
            <a:lvl1pPr algn="r">
              <a:defRPr sz="1300"/>
            </a:lvl1pPr>
          </a:lstStyle>
          <a:p>
            <a:fld id="{C5A312D9-FA5A-4240-A0BC-0DE48709920C}" type="datetimeFigureOut">
              <a:rPr lang="ru-RU" smtClean="0"/>
              <a:t>06.08.2026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1243013"/>
            <a:ext cx="5964237" cy="33559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700" tIns="47850" rIns="95700" bIns="4785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0562" y="4785598"/>
            <a:ext cx="5444490" cy="3915490"/>
          </a:xfrm>
          <a:prstGeom prst="rect">
            <a:avLst/>
          </a:prstGeom>
        </p:spPr>
        <p:txBody>
          <a:bodyPr vert="horz" lIns="95700" tIns="47850" rIns="95700" bIns="4785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5170"/>
            <a:ext cx="2949099" cy="498931"/>
          </a:xfrm>
          <a:prstGeom prst="rect">
            <a:avLst/>
          </a:prstGeom>
        </p:spPr>
        <p:txBody>
          <a:bodyPr vert="horz" lIns="95700" tIns="47850" rIns="95700" bIns="47850" rtlCol="0" anchor="b"/>
          <a:lstStyle>
            <a:lvl1pPr algn="l">
              <a:defRPr sz="13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4940" y="9445170"/>
            <a:ext cx="2949099" cy="498931"/>
          </a:xfrm>
          <a:prstGeom prst="rect">
            <a:avLst/>
          </a:prstGeom>
        </p:spPr>
        <p:txBody>
          <a:bodyPr vert="horz" lIns="95700" tIns="47850" rIns="95700" bIns="47850" rtlCol="0" anchor="b"/>
          <a:lstStyle>
            <a:lvl1pPr algn="r">
              <a:defRPr sz="1300"/>
            </a:lvl1pPr>
          </a:lstStyle>
          <a:p>
            <a:fld id="{DA549F8E-3367-4052-97F9-DE9CC51B175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72752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BA39A96-7B51-4063-A49F-B012F80C41F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6791F387-A4AB-4A88-8194-CA56493037A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5E23B0C7-5709-4C75-8963-5C6BB6EB1C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6A177-7CC8-44B2-BC9B-175EAABC4BCA}" type="datetime1">
              <a:rPr lang="ru-RU" smtClean="0"/>
              <a:t>06.08.2026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F85056B8-0222-49E9-9509-746CBA8007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F6B8105E-EE2A-476D-BD3B-C2E1FC54D9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F971F1-47BA-4C26-B4C1-51371E3449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20745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AD1B22A-3D35-4D4D-AE21-6276A9B208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06A8E529-EE72-49C5-80E0-FC0FF62EB0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1A24C622-2A7C-45E5-AA8D-93484EDA89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4FA81D-7880-4B11-A03A-45DE2A4D6C9B}" type="datetime1">
              <a:rPr lang="ru-RU" smtClean="0"/>
              <a:t>06.08.2026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6435F4B0-3B75-4AE9-AD58-7FAB2BACF7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605E38DE-18D4-4E96-9295-BFFB30CBAE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F971F1-47BA-4C26-B4C1-51371E3449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82616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1B02F26-71D2-4F6D-BCDB-4B3501F249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9112C5AF-B6DA-47F0-B79A-E9E53A94A3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1A9BC632-A9C7-403F-B035-E535C60166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68616F-B724-4C6F-95D8-234F5ADF6417}" type="datetime1">
              <a:rPr lang="ru-RU" smtClean="0"/>
              <a:t>06.08.2026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43936D0A-0C3B-4CB2-849B-415F185CAC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E4D45FF0-63B3-4177-8A54-300B929246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F971F1-47BA-4C26-B4C1-51371E3449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99057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3B987F6-8450-4E32-B2FF-4DB9DDEA98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A1E76DF0-A2B4-4070-8D1F-6B78D2D495B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CD5F49A6-7579-4939-AF2E-720C2F9D0B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4EC20854-9374-4634-8605-2B8D3EDD9D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E24E0-22C6-499D-A282-E8F10305D245}" type="datetime1">
              <a:rPr lang="ru-RU" smtClean="0"/>
              <a:t>06.08.2026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5C66D42E-E681-40A8-B2C7-C91050B68C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976B579F-EB9C-45C0-9D68-D606486B26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F971F1-47BA-4C26-B4C1-51371E3449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07582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18AC431-A32A-4666-A069-4B14811C1C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90813422-18FF-4FC7-90C6-1CAB632CDD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B52A76E7-9317-4344-81FD-455CD895B7E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5D7FAD51-81D4-4FA7-83A9-D3625127C41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E535996F-405B-4FDF-9EB9-CD339D0BC47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xmlns="" id="{860E825C-04E0-40FE-A10C-316E2972DC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2EEC5-308F-47C2-9A7E-EDCC1A0090A3}" type="datetime1">
              <a:rPr lang="ru-RU" smtClean="0"/>
              <a:t>06.08.2026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6F10BF9D-842B-48CC-BA83-7556B421F4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C3598225-F87E-4685-9CC9-5FD57BBADD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F971F1-47BA-4C26-B4C1-51371E3449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57079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282EA51-C20B-4145-B601-FE099DE203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446021E0-DE57-4998-A91B-47F0D83CD7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7823A1-89FF-4B01-AC97-DA242D43928D}" type="datetime1">
              <a:rPr lang="ru-RU" smtClean="0"/>
              <a:t>06.08.2026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A7C6BB3B-5832-48FE-85CD-43FD296348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A4AEAA4F-65A2-48B5-B56F-1E722C4320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F971F1-47BA-4C26-B4C1-51371E3449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42301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xmlns="" id="{6C50CE4A-3241-4D9A-AE0E-C0F685C5D6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889D6-1B54-459C-89AC-9A8275B7DCCA}" type="datetime1">
              <a:rPr lang="ru-RU" smtClean="0"/>
              <a:t>06.08.2026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07F4F03C-55D3-4997-BA2C-6C836ED5B0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C2B22539-70E7-4EFE-8C7A-66526176EA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F971F1-47BA-4C26-B4C1-51371E3449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69632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C720928-5FC8-494A-887B-42B91F16CE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2A97A5BD-68A2-4C83-B24B-7FFA2FF3CC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45CA0933-CB4F-4DB3-939A-7DA62C5E776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3E0210DF-FE05-4780-8470-F5B5F213AD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22A5C-C30A-4933-95EF-2B5AC12DF548}" type="datetime1">
              <a:rPr lang="ru-RU" smtClean="0"/>
              <a:t>06.08.2026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5CB6D1BF-1778-40DF-9CA6-7AE536AE82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C36C73CC-C3B3-4AAD-B685-8FA7B3CCAB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F971F1-47BA-4C26-B4C1-51371E3449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29785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5314715-B5C4-41E1-8874-566D85DEE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75F4D635-8C26-4FCD-A33A-D32A78FF5CF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2B906E8E-00BB-47FB-8785-355356A71F5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C8D4D3C4-D77D-41F0-A603-B03FB31BFC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4C104-D9D5-4AFA-9796-EDDABF824BD2}" type="datetime1">
              <a:rPr lang="ru-RU" smtClean="0"/>
              <a:t>06.08.2026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5C3A9B81-F8F7-41E0-A6B6-A96883E45C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957A1E75-0D14-4C78-B2CE-A0701307F0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F971F1-47BA-4C26-B4C1-51371E3449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18567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5AC605C-FE83-4F2D-9FEA-EEEFDEE579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63D21B4C-B7DA-4B5A-8423-6A704F5B128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6C616611-576E-4AC7-B06A-BABA6F1893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C39C78-CA13-4D71-9184-CA12BB45A960}" type="datetime1">
              <a:rPr lang="ru-RU" smtClean="0"/>
              <a:t>06.08.2026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FBB60FB0-6DB7-4C15-BA2E-F63D7B5314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E221D9A9-9EBD-400E-8C0C-19F75C1EFB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F971F1-47BA-4C26-B4C1-51371E3449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36551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xmlns="" id="{292843A0-5F16-468E-B85B-CBF900BE6DB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792B87D4-ABBF-438B-99AB-E39D5A29172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BEA5A0C8-DDE4-43DA-A641-CAA25CC01D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0FEC95-45CE-4712-B1F8-EBCC4FC600F6}" type="datetime1">
              <a:rPr lang="ru-RU" smtClean="0"/>
              <a:t>06.08.2026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44CE7D2B-A86D-4133-9230-5605D6303F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1305885C-C6D9-487D-BD4A-B6D89A30FA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F971F1-47BA-4C26-B4C1-51371E3449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24002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622599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E472B06-0C62-4678-BA36-4B39F7DF1B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760558E2-C24A-485D-A640-48839C9DD2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80047BB0-BA22-4EE3-B952-04831B33623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5987FD-7951-4C1C-B201-F96C32D5613E}" type="datetime1">
              <a:rPr lang="ru-RU" smtClean="0"/>
              <a:t>06.08.2026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D13C0421-76E1-442D-9768-4CF0DADBBEB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D065DADE-2835-4DD8-B231-B3C40D51DBE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F971F1-47BA-4C26-B4C1-51371E3449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50528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microsoft.com/office/2007/relationships/hdphoto" Target="../media/hdphoto1.wdp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8.png"/><Relationship Id="rId7" Type="http://schemas.openxmlformats.org/officeDocument/2006/relationships/image" Target="../media/image10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microsoft.com/office/2007/relationships/hdphoto" Target="../media/hdphoto3.wdp"/><Relationship Id="rId5" Type="http://schemas.openxmlformats.org/officeDocument/2006/relationships/image" Target="../media/image9.png"/><Relationship Id="rId4" Type="http://schemas.microsoft.com/office/2007/relationships/hdphoto" Target="../media/hdphoto2.wdp"/><Relationship Id="rId9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849" y="0"/>
            <a:ext cx="12184145" cy="6854312"/>
            <a:chOff x="0" y="0"/>
            <a:chExt cx="20103839" cy="1130961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20103839" cy="11309615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19726" y="6615"/>
              <a:ext cx="9147719" cy="11303000"/>
            </a:xfrm>
            <a:prstGeom prst="rect">
              <a:avLst/>
            </a:prstGeom>
          </p:spPr>
        </p:pic>
      </p:grpSp>
      <p:sp>
        <p:nvSpPr>
          <p:cNvPr id="8" name="Прямоугольник 7"/>
          <p:cNvSpPr/>
          <p:nvPr/>
        </p:nvSpPr>
        <p:spPr>
          <a:xfrm>
            <a:off x="3849" y="-3688"/>
            <a:ext cx="12184303" cy="6858000"/>
          </a:xfrm>
          <a:prstGeom prst="rect">
            <a:avLst/>
          </a:prstGeom>
          <a:solidFill>
            <a:schemeClr val="accent1">
              <a:lumMod val="50000"/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152"/>
          </a:p>
        </p:txBody>
      </p:sp>
      <p:sp>
        <p:nvSpPr>
          <p:cNvPr id="7" name="object 7"/>
          <p:cNvSpPr txBox="1"/>
          <p:nvPr/>
        </p:nvSpPr>
        <p:spPr>
          <a:xfrm>
            <a:off x="758447" y="4074296"/>
            <a:ext cx="9691428" cy="1775521"/>
          </a:xfrm>
          <a:prstGeom prst="rect">
            <a:avLst/>
          </a:prstGeom>
        </p:spPr>
        <p:txBody>
          <a:bodyPr vert="horz" wrap="square" lIns="0" tIns="41564" rIns="0" bIns="0" rtlCol="0">
            <a:spAutoFit/>
          </a:bodyPr>
          <a:lstStyle/>
          <a:p>
            <a:pPr marL="7697" marR="3079">
              <a:spcBef>
                <a:spcPts val="327"/>
              </a:spcBef>
            </a:pPr>
            <a:r>
              <a:rPr lang="ru-RU" sz="3637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ОБЛЫСТЫҚ БЮДЖЕТТІҢ</a:t>
            </a:r>
          </a:p>
          <a:p>
            <a:pPr marL="7697" marR="3079">
              <a:spcBef>
                <a:spcPts val="327"/>
              </a:spcBef>
            </a:pPr>
            <a:r>
              <a:rPr lang="kk-KZ" sz="3637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АТҚАРЫЛУЫ</a:t>
            </a:r>
            <a:endParaRPr lang="ru-RU" sz="3637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7697" marR="3079">
              <a:lnSpc>
                <a:spcPct val="120000"/>
              </a:lnSpc>
              <a:spcBef>
                <a:spcPts val="327"/>
              </a:spcBef>
            </a:pPr>
            <a:r>
              <a:rPr lang="ru-RU" sz="2909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2025 ЖЫЛДЫҢ ҚОРЫТЫНДЫЛАРЫ</a:t>
            </a:r>
            <a:endParaRPr sz="2909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9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58447" y="903549"/>
            <a:ext cx="1162322" cy="1162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8927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Номер слайда 1">
            <a:extLst>
              <a:ext uri="{FF2B5EF4-FFF2-40B4-BE49-F238E27FC236}">
                <a16:creationId xmlns:a16="http://schemas.microsoft.com/office/drawing/2014/main" xmlns="" id="{AE777836-6687-CEF6-DA72-AA67E230AA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xfrm>
            <a:off x="8534400" y="6507164"/>
            <a:ext cx="2133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8D1F94D-CC3C-4AEA-9753-09F9B4BC68E8}" type="slidenum">
              <a:rPr lang="ru-RU" altLang="ru-RU" sz="1200">
                <a:solidFill>
                  <a:srgbClr val="898989"/>
                </a:solidFill>
                <a:latin typeface="Arial" panose="020B0604020202020204" pitchFamily="34" charset="0"/>
              </a:rPr>
              <a:pPr>
                <a:spcBef>
                  <a:spcPct val="0"/>
                </a:spcBef>
                <a:buFontTx/>
                <a:buNone/>
              </a:pPr>
              <a:t>2</a:t>
            </a:fld>
            <a:endParaRPr lang="ru-RU" altLang="ru-RU" sz="1200">
              <a:solidFill>
                <a:srgbClr val="898989"/>
              </a:solidFill>
              <a:latin typeface="Arial" panose="020B0604020202020204" pitchFamily="34" charset="0"/>
            </a:endParaRPr>
          </a:p>
        </p:txBody>
      </p:sp>
      <p:graphicFrame>
        <p:nvGraphicFramePr>
          <p:cNvPr id="3" name="Таблица 3">
            <a:extLst>
              <a:ext uri="{FF2B5EF4-FFF2-40B4-BE49-F238E27FC236}">
                <a16:creationId xmlns:a16="http://schemas.microsoft.com/office/drawing/2014/main" xmlns="" id="{BFA6D5B0-42F8-2F51-6EEF-FFAA2978322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491682"/>
              </p:ext>
            </p:extLst>
          </p:nvPr>
        </p:nvGraphicFramePr>
        <p:xfrm>
          <a:off x="2223083" y="1341439"/>
          <a:ext cx="7257467" cy="4775199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275440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02638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47668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1219500">
                <a:tc>
                  <a:txBody>
                    <a:bodyPr/>
                    <a:lstStyle/>
                    <a:p>
                      <a:r>
                        <a:rPr lang="ru-RU" sz="2400" b="1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Көрсеткіштің</a:t>
                      </a:r>
                      <a:r>
                        <a:rPr lang="ru-RU" sz="2400" b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2400" b="1" baseline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атауы</a:t>
                      </a:r>
                      <a:endParaRPr lang="ru-RU" sz="24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9" marR="91449" marT="45710" marB="45710"/>
                </a:tc>
                <a:tc>
                  <a:txBody>
                    <a:bodyPr/>
                    <a:lstStyle/>
                    <a:p>
                      <a:r>
                        <a:rPr lang="ru-RU" sz="2400" b="1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Өлшем</a:t>
                      </a:r>
                      <a:r>
                        <a:rPr lang="ru-RU" sz="24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2400" b="1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бірлігі</a:t>
                      </a:r>
                      <a:endParaRPr lang="ru-RU" sz="24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9" marR="91449" marT="45710" marB="45710"/>
                </a:tc>
                <a:tc>
                  <a:txBody>
                    <a:bodyPr/>
                    <a:lstStyle/>
                    <a:p>
                      <a:r>
                        <a:rPr lang="ru-RU" sz="2400" b="1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Көрсеткіш</a:t>
                      </a:r>
                      <a:endParaRPr lang="ru-RU" sz="24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9" marR="91449" marT="45710" marB="45710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763432">
                <a:tc>
                  <a:txBody>
                    <a:bodyPr/>
                    <a:lstStyle/>
                    <a:p>
                      <a:r>
                        <a:rPr lang="ru-RU" sz="24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ЖАӨ </a:t>
                      </a:r>
                      <a:endParaRPr lang="ru-RU" sz="24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9" marR="91449" marT="45710" marB="45710"/>
                </a:tc>
                <a:tc>
                  <a:txBody>
                    <a:bodyPr/>
                    <a:lstStyle/>
                    <a:p>
                      <a:r>
                        <a:rPr lang="ru-RU" sz="2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млрд. </a:t>
                      </a:r>
                      <a:r>
                        <a:rPr lang="ru-RU" sz="2400" b="1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теңге</a:t>
                      </a:r>
                      <a:endParaRPr lang="ru-RU" sz="24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9" marR="91449" marT="45710" marB="4571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6 053,2</a:t>
                      </a:r>
                    </a:p>
                  </a:txBody>
                  <a:tcPr marL="91449" marR="91449" marT="45710" marB="4571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572767">
                <a:tc>
                  <a:txBody>
                    <a:bodyPr/>
                    <a:lstStyle/>
                    <a:p>
                      <a:r>
                        <a:rPr lang="ru-RU" sz="2400" b="1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Жұмыссыздық</a:t>
                      </a:r>
                      <a:r>
                        <a:rPr lang="ru-RU" sz="24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2400" b="1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деңгейі</a:t>
                      </a:r>
                      <a:r>
                        <a:rPr lang="ru-RU" sz="24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ru-RU" sz="2400" b="1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жұмыс</a:t>
                      </a:r>
                      <a:r>
                        <a:rPr lang="ru-RU" sz="24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2400" b="1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күші</a:t>
                      </a:r>
                      <a:r>
                        <a:rPr lang="ru-RU" sz="24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2400" b="1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санына</a:t>
                      </a:r>
                      <a:r>
                        <a:rPr lang="ru-RU" sz="24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%-бен </a:t>
                      </a:r>
                      <a:endParaRPr lang="ru-RU" sz="24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9" marR="91449" marT="45710" marB="45710"/>
                </a:tc>
                <a:tc>
                  <a:txBody>
                    <a:bodyPr/>
                    <a:lstStyle/>
                    <a:p>
                      <a:r>
                        <a:rPr lang="ru-RU" sz="2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</a:t>
                      </a:r>
                    </a:p>
                  </a:txBody>
                  <a:tcPr marL="91449" marR="91449" marT="45710" marB="4571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4,9</a:t>
                      </a:r>
                    </a:p>
                  </a:txBody>
                  <a:tcPr marL="91449" marR="91449" marT="45710" marB="45710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219500">
                <a:tc>
                  <a:txBody>
                    <a:bodyPr/>
                    <a:lstStyle/>
                    <a:p>
                      <a:r>
                        <a:rPr lang="ru-RU" sz="2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Инфляция</a:t>
                      </a:r>
                    </a:p>
                  </a:txBody>
                  <a:tcPr marL="91449" marR="91449" marT="45710" marB="45710"/>
                </a:tc>
                <a:tc>
                  <a:txBody>
                    <a:bodyPr/>
                    <a:lstStyle/>
                    <a:p>
                      <a:r>
                        <a:rPr lang="ru-RU" sz="2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</a:t>
                      </a:r>
                    </a:p>
                  </a:txBody>
                  <a:tcPr marL="91449" marR="91449" marT="45710" marB="4571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13,4</a:t>
                      </a:r>
                    </a:p>
                  </a:txBody>
                  <a:tcPr marL="91449" marR="91449" marT="45710" marB="45710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3B262935-A775-4524-B419-C4CE785329B9}"/>
              </a:ext>
            </a:extLst>
          </p:cNvPr>
          <p:cNvSpPr txBox="1"/>
          <p:nvPr/>
        </p:nvSpPr>
        <p:spPr>
          <a:xfrm>
            <a:off x="538992" y="142342"/>
            <a:ext cx="1033313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2025 </a:t>
            </a:r>
            <a:r>
              <a:rPr lang="ru-RU" sz="2400" b="1" dirty="0" err="1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жылғы</a:t>
            </a:r>
            <a:r>
              <a:rPr lang="ru-RU" sz="2400" b="1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400" b="1" dirty="0" smtClean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НЕГІЗГІ МАКРОЭКОНОМИКАЛЫҚ КӨРСЕТКІШТЕРДІҢ ОРЫНДАЛУЫ</a:t>
            </a:r>
            <a:endParaRPr lang="ru-RU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6BBD40B7-5C25-456B-8810-C2A91286BE03}"/>
              </a:ext>
            </a:extLst>
          </p:cNvPr>
          <p:cNvSpPr txBox="1"/>
          <p:nvPr/>
        </p:nvSpPr>
        <p:spPr>
          <a:xfrm>
            <a:off x="10685664" y="637039"/>
            <a:ext cx="112643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200" b="1" dirty="0">
                <a:latin typeface="Arial Narrow" panose="020B0606020202030204" pitchFamily="34" charset="0"/>
                <a:cs typeface="Arial" panose="020B0604020202020204" pitchFamily="34" charset="0"/>
              </a:rPr>
              <a:t>млрд. тенге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82214CFB-8C4C-4769-BBA5-ADDD96BE32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14748" y="6540761"/>
            <a:ext cx="2743200" cy="365125"/>
          </a:xfrm>
        </p:spPr>
        <p:txBody>
          <a:bodyPr/>
          <a:lstStyle/>
          <a:p>
            <a:fld id="{64F971F1-47BA-4C26-B4C1-51371E344967}" type="slidenum">
              <a:rPr lang="ru-RU" smtClean="0"/>
              <a:t>3</a:t>
            </a:fld>
            <a:endParaRPr lang="ru-RU" dirty="0"/>
          </a:p>
        </p:txBody>
      </p:sp>
      <p:sp>
        <p:nvSpPr>
          <p:cNvPr id="7" name="Заголовок 6">
            <a:extLst>
              <a:ext uri="{FF2B5EF4-FFF2-40B4-BE49-F238E27FC236}">
                <a16:creationId xmlns:a16="http://schemas.microsoft.com/office/drawing/2014/main" xmlns="" id="{3B12595C-B564-7189-9325-A9A9FC20AB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9625" y="86628"/>
            <a:ext cx="11343422" cy="530470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 err="1" smtClean="0">
                <a:solidFill>
                  <a:srgbClr val="00206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Облыстық</a:t>
            </a:r>
            <a:r>
              <a:rPr lang="ru-RU" sz="3200" b="1" dirty="0" smtClean="0">
                <a:solidFill>
                  <a:srgbClr val="00206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</a:t>
            </a:r>
            <a:r>
              <a:rPr lang="ru-RU" sz="3200" b="1" dirty="0" err="1" smtClean="0">
                <a:solidFill>
                  <a:srgbClr val="00206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бюджетке</a:t>
            </a:r>
            <a:r>
              <a:rPr lang="ru-RU" sz="3200" b="1" dirty="0" smtClean="0">
                <a:solidFill>
                  <a:srgbClr val="00206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</a:t>
            </a:r>
            <a:r>
              <a:rPr lang="ru-RU" sz="3200" b="1" dirty="0" err="1" smtClean="0">
                <a:solidFill>
                  <a:srgbClr val="00206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түсетін</a:t>
            </a:r>
            <a:r>
              <a:rPr lang="ru-RU" sz="3200" b="1" dirty="0" smtClean="0">
                <a:solidFill>
                  <a:srgbClr val="00206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</a:t>
            </a:r>
            <a:r>
              <a:rPr lang="ru-RU" sz="3200" b="1" dirty="0" err="1" smtClean="0">
                <a:solidFill>
                  <a:srgbClr val="00206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түсімдер</a:t>
            </a:r>
            <a:endParaRPr lang="ru-RU" sz="3200" b="1" dirty="0">
              <a:solidFill>
                <a:srgbClr val="002060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xmlns="" id="{F6C28C9C-91D8-AA27-32A2-3AE915CF406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2809740"/>
              </p:ext>
            </p:extLst>
          </p:nvPr>
        </p:nvGraphicFramePr>
        <p:xfrm>
          <a:off x="5016506" y="894097"/>
          <a:ext cx="6929308" cy="5607242"/>
        </p:xfrm>
        <a:graphic>
          <a:graphicData uri="http://schemas.openxmlformats.org/drawingml/2006/table">
            <a:tbl>
              <a:tblPr/>
              <a:tblGrid>
                <a:gridCol w="317114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09895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976491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775295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907415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359720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203864"/>
                          </a:solidFill>
                          <a:effectLst/>
                          <a:latin typeface="Arial Narrow" pitchFamily="34" charset="0"/>
                          <a:cs typeface="Aharoni" pitchFamily="2" charset="-79"/>
                        </a:rPr>
                        <a:t>көрсеткіштер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203864"/>
                        </a:solidFill>
                        <a:effectLst/>
                        <a:latin typeface="Arial Narrow" pitchFamily="34" charset="0"/>
                        <a:cs typeface="Aharoni" pitchFamily="2" charset="-79"/>
                      </a:endParaRPr>
                    </a:p>
                  </a:txBody>
                  <a:tcPr marL="91448" marR="91448" marT="45716" marB="45716" anchor="ctr" horzOverflow="overflow">
                    <a:lnL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03864"/>
                          </a:solidFill>
                          <a:effectLst/>
                          <a:latin typeface="Arial Narrow" pitchFamily="34" charset="0"/>
                          <a:cs typeface="Aharoni" pitchFamily="2" charset="-79"/>
                        </a:rPr>
                        <a:t> 2025 </a:t>
                      </a:r>
                      <a:r>
                        <a:rPr kumimoji="0" lang="ru-RU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203864"/>
                          </a:solidFill>
                          <a:effectLst/>
                          <a:latin typeface="Arial Narrow" pitchFamily="34" charset="0"/>
                          <a:cs typeface="Aharoni" pitchFamily="2" charset="-79"/>
                        </a:rPr>
                        <a:t>жоспар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203864"/>
                        </a:solidFill>
                        <a:effectLst/>
                        <a:latin typeface="Arial Narrow" pitchFamily="34" charset="0"/>
                        <a:cs typeface="Aharoni" pitchFamily="2" charset="-79"/>
                      </a:endParaRPr>
                    </a:p>
                  </a:txBody>
                  <a:tcPr marL="91448" marR="91448" marT="45716" marB="45716" anchor="ctr" horzOverflow="overflow">
                    <a:lnL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203864"/>
                          </a:solidFill>
                          <a:effectLst/>
                          <a:latin typeface="Arial Narrow" pitchFamily="34" charset="0"/>
                          <a:cs typeface="Aharoni" pitchFamily="2" charset="-79"/>
                        </a:rPr>
                        <a:t>орындалды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203864"/>
                        </a:solidFill>
                        <a:effectLst/>
                        <a:latin typeface="Arial Narrow" pitchFamily="34" charset="0"/>
                        <a:cs typeface="Aharoni" pitchFamily="2" charset="-79"/>
                      </a:endParaRPr>
                    </a:p>
                  </a:txBody>
                  <a:tcPr marL="91448" marR="91448" marT="45716" marB="45716" horzOverflow="overflow">
                    <a:lnL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2951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03864"/>
                          </a:solidFill>
                          <a:effectLst/>
                          <a:latin typeface="Arial Narrow" pitchFamily="34" charset="0"/>
                          <a:cs typeface="Aharoni" pitchFamily="2" charset="-79"/>
                        </a:rPr>
                        <a:t>нақты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203864"/>
                        </a:solidFill>
                        <a:effectLst/>
                        <a:latin typeface="Arial Narrow" pitchFamily="34" charset="0"/>
                        <a:cs typeface="Aharoni" pitchFamily="2" charset="-79"/>
                      </a:endParaRPr>
                    </a:p>
                  </a:txBody>
                  <a:tcPr marL="91448" marR="91448" marT="45716" marB="45716" horzOverflow="overflow">
                    <a:lnL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203864"/>
                          </a:solidFill>
                          <a:effectLst/>
                          <a:latin typeface="Arial Narrow" pitchFamily="34" charset="0"/>
                          <a:cs typeface="Aharoni" pitchFamily="2" charset="-79"/>
                        </a:rPr>
                        <a:t>%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203864"/>
                        </a:solidFill>
                        <a:effectLst/>
                        <a:latin typeface="Arial Narrow" pitchFamily="34" charset="0"/>
                        <a:cs typeface="Aharoni" pitchFamily="2" charset="-79"/>
                      </a:endParaRPr>
                    </a:p>
                  </a:txBody>
                  <a:tcPr marL="91448" marR="91448" marT="45716" marB="45716" horzOverflow="overflow">
                    <a:lnL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03864"/>
                          </a:solidFill>
                          <a:effectLst/>
                          <a:latin typeface="Arial Narrow" pitchFamily="34" charset="0"/>
                          <a:cs typeface="Aharoni" pitchFamily="2" charset="-79"/>
                        </a:rPr>
                        <a:t>ауытқулар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203864"/>
                        </a:solidFill>
                        <a:effectLst/>
                        <a:latin typeface="Arial Narrow" pitchFamily="34" charset="0"/>
                        <a:cs typeface="Aharoni" pitchFamily="2" charset="-79"/>
                      </a:endParaRPr>
                    </a:p>
                  </a:txBody>
                  <a:tcPr marL="91448" marR="91448" marT="45716" marB="45716" horzOverflow="overflow">
                    <a:lnL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9724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 Narrow" pitchFamily="34" charset="0"/>
                        </a:rPr>
                        <a:t>ТҮСІМДЕР</a:t>
                      </a: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91448" marR="91448" marT="45716" marB="45716" anchor="ctr" horzOverflow="overflow">
                    <a:lnL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82F59">
                        <a:alpha val="8392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 Narrow" pitchFamily="34" charset="0"/>
                        </a:rPr>
                        <a:t>513,9</a:t>
                      </a: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91448" marR="91448" marT="45716" marB="45716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82F59">
                        <a:alpha val="8392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 Narrow" pitchFamily="34" charset="0"/>
                        </a:rPr>
                        <a:t>511,4</a:t>
                      </a: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91448" marR="91448" marT="45716" marB="45716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82F59">
                        <a:alpha val="8392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 Narrow" pitchFamily="34" charset="0"/>
                        </a:rPr>
                        <a:t>99,5</a:t>
                      </a: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91448" marR="91448" marT="45716" marB="45716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82F59">
                        <a:alpha val="8392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 Narrow" pitchFamily="34" charset="0"/>
                        </a:rPr>
                        <a:t>-2,5</a:t>
                      </a: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91448" marR="91448" marT="45716" marB="45716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82F59">
                        <a:alpha val="8392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8969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82F59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САЛЫҚТЫҚ ТҮСІМДЕР</a:t>
                      </a:r>
                      <a:endParaRPr kumimoji="0" lang="ru-RU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282F59"/>
                        </a:solidFill>
                        <a:effectLst/>
                        <a:latin typeface="Arial Narrow" pitchFamily="34" charset="0"/>
                        <a:cs typeface="Arial" pitchFamily="34" charset="0"/>
                      </a:endParaRPr>
                    </a:p>
                  </a:txBody>
                  <a:tcPr marL="91448" marR="91448" marT="45716" marB="45716" anchor="ctr" horzOverflow="overflow">
                    <a:lnL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282F59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90,5</a:t>
                      </a: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282F59"/>
                        </a:solidFill>
                        <a:effectLst/>
                        <a:latin typeface="Arial Narrow" pitchFamily="34" charset="0"/>
                        <a:cs typeface="Arial" pitchFamily="34" charset="0"/>
                      </a:endParaRPr>
                    </a:p>
                  </a:txBody>
                  <a:tcPr marL="91448" marR="91448" marT="45716" marB="45716" anchor="ctr" horzOverflow="overflow">
                    <a:lnL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282F59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94,0</a:t>
                      </a: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282F59"/>
                        </a:solidFill>
                        <a:effectLst/>
                        <a:latin typeface="Arial Narrow" pitchFamily="34" charset="0"/>
                        <a:cs typeface="Arial" pitchFamily="34" charset="0"/>
                      </a:endParaRPr>
                    </a:p>
                  </a:txBody>
                  <a:tcPr marL="91448" marR="91448" marT="45716" marB="45716" anchor="ctr" horzOverflow="overflow">
                    <a:lnL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282F59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103,9</a:t>
                      </a: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282F59"/>
                        </a:solidFill>
                        <a:effectLst/>
                        <a:latin typeface="Arial Narrow" pitchFamily="34" charset="0"/>
                        <a:cs typeface="Arial" pitchFamily="34" charset="0"/>
                      </a:endParaRPr>
                    </a:p>
                  </a:txBody>
                  <a:tcPr marL="91448" marR="91448" marT="45716" marB="45716" anchor="ctr" horzOverflow="overflow">
                    <a:lnL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282F59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3,5</a:t>
                      </a: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282F59"/>
                        </a:solidFill>
                        <a:effectLst/>
                        <a:latin typeface="Arial Narrow" pitchFamily="34" charset="0"/>
                        <a:cs typeface="Arial" pitchFamily="34" charset="0"/>
                      </a:endParaRPr>
                    </a:p>
                  </a:txBody>
                  <a:tcPr marL="91448" marR="91448" marT="45716" marB="45716" anchor="ctr" horzOverflow="overflow">
                    <a:lnL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62951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82F59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САЛЫҚТЫҚ ЕМЕС ТҮСІМДЕР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282F59"/>
                        </a:solidFill>
                        <a:effectLst/>
                        <a:latin typeface="Arial Narrow" pitchFamily="34" charset="0"/>
                        <a:cs typeface="Arial" pitchFamily="34" charset="0"/>
                      </a:endParaRPr>
                    </a:p>
                  </a:txBody>
                  <a:tcPr marL="91448" marR="91448" marT="45716" marB="45716" anchor="ctr" horzOverflow="overflow">
                    <a:lnL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282F59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6,5</a:t>
                      </a: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282F59"/>
                        </a:solidFill>
                        <a:effectLst/>
                        <a:latin typeface="Arial Narrow" pitchFamily="34" charset="0"/>
                        <a:cs typeface="Arial" pitchFamily="34" charset="0"/>
                      </a:endParaRPr>
                    </a:p>
                  </a:txBody>
                  <a:tcPr marL="91448" marR="91448" marT="45716" marB="45716" anchor="ctr" horzOverflow="overflow">
                    <a:lnL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282F59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8,3</a:t>
                      </a: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282F59"/>
                        </a:solidFill>
                        <a:effectLst/>
                        <a:latin typeface="Arial Narrow" pitchFamily="34" charset="0"/>
                        <a:cs typeface="Arial" pitchFamily="34" charset="0"/>
                      </a:endParaRPr>
                    </a:p>
                  </a:txBody>
                  <a:tcPr marL="91448" marR="91448" marT="45716" marB="45716" anchor="ctr" horzOverflow="overflow">
                    <a:lnL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282F59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127,6</a:t>
                      </a: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282F59"/>
                        </a:solidFill>
                        <a:effectLst/>
                        <a:latin typeface="Arial Narrow" pitchFamily="34" charset="0"/>
                        <a:cs typeface="Arial" pitchFamily="34" charset="0"/>
                      </a:endParaRPr>
                    </a:p>
                  </a:txBody>
                  <a:tcPr marL="91448" marR="91448" marT="45716" marB="45716" anchor="ctr" horzOverflow="overflow">
                    <a:lnL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282F59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1,8</a:t>
                      </a: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282F59"/>
                        </a:solidFill>
                        <a:effectLst/>
                        <a:latin typeface="Arial Narrow" pitchFamily="34" charset="0"/>
                        <a:cs typeface="Arial" pitchFamily="34" charset="0"/>
                      </a:endParaRPr>
                    </a:p>
                  </a:txBody>
                  <a:tcPr marL="91448" marR="91448" marT="45716" marB="45716" anchor="ctr" horzOverflow="overflow">
                    <a:lnL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0671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82F59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ТРАНСФЕРТТЕРДІҢ ТҮСУІ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282F59"/>
                        </a:solidFill>
                        <a:effectLst/>
                        <a:latin typeface="Arial Narrow" pitchFamily="34" charset="0"/>
                        <a:cs typeface="Arial" pitchFamily="34" charset="0"/>
                      </a:endParaRPr>
                    </a:p>
                  </a:txBody>
                  <a:tcPr marL="91448" marR="91448" marT="45716" marB="45716" anchor="ctr" horzOverflow="overflow">
                    <a:lnL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282F59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369,7</a:t>
                      </a: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282F59"/>
                        </a:solidFill>
                        <a:effectLst/>
                        <a:latin typeface="Arial Narrow" pitchFamily="34" charset="0"/>
                        <a:cs typeface="Arial" pitchFamily="34" charset="0"/>
                      </a:endParaRPr>
                    </a:p>
                  </a:txBody>
                  <a:tcPr marL="91448" marR="91448" marT="45716" marB="45716" anchor="ctr" horzOverflow="overflow">
                    <a:lnL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282F59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363,6</a:t>
                      </a: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282F59"/>
                        </a:solidFill>
                        <a:effectLst/>
                        <a:latin typeface="Arial Narrow" pitchFamily="34" charset="0"/>
                        <a:cs typeface="Arial" pitchFamily="34" charset="0"/>
                      </a:endParaRPr>
                    </a:p>
                  </a:txBody>
                  <a:tcPr marL="91448" marR="91448" marT="45716" marB="45716" anchor="ctr" horzOverflow="overflow">
                    <a:lnL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282F59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98,3</a:t>
                      </a: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282F59"/>
                        </a:solidFill>
                        <a:effectLst/>
                        <a:latin typeface="Arial Narrow" pitchFamily="34" charset="0"/>
                        <a:cs typeface="Arial" pitchFamily="34" charset="0"/>
                      </a:endParaRPr>
                    </a:p>
                  </a:txBody>
                  <a:tcPr marL="91448" marR="91448" marT="45716" marB="45716" anchor="ctr" horzOverflow="overflow">
                    <a:lnL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282F59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-6,1</a:t>
                      </a: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282F59"/>
                        </a:solidFill>
                        <a:effectLst/>
                        <a:latin typeface="Arial Narrow" pitchFamily="34" charset="0"/>
                        <a:cs typeface="Arial" pitchFamily="34" charset="0"/>
                      </a:endParaRPr>
                    </a:p>
                  </a:txBody>
                  <a:tcPr marL="91448" marR="91448" marT="45716" marB="45716" anchor="ctr" horzOverflow="overflow">
                    <a:lnL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9976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82F59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РБ-</a:t>
                      </a:r>
                      <a:r>
                        <a:rPr kumimoji="0" lang="ru-RU" sz="11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282F59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тен</a:t>
                      </a:r>
                      <a:r>
                        <a:rPr kumimoji="0" lang="ru-RU" sz="11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82F59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 субвенция</a:t>
                      </a:r>
                      <a:endParaRPr kumimoji="0" lang="en-US" sz="1100" b="1" i="1" u="none" strike="noStrike" cap="none" normalizeH="0" baseline="0" dirty="0">
                        <a:ln>
                          <a:noFill/>
                        </a:ln>
                        <a:solidFill>
                          <a:srgbClr val="282F59"/>
                        </a:solidFill>
                        <a:effectLst/>
                        <a:latin typeface="Arial Narrow" pitchFamily="34" charset="0"/>
                        <a:cs typeface="Arial" pitchFamily="34" charset="0"/>
                      </a:endParaRPr>
                    </a:p>
                  </a:txBody>
                  <a:tcPr marL="91448" marR="91448" marT="45716" marB="45716" anchor="ctr" horzOverflow="overflow">
                    <a:lnL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282F59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146,7</a:t>
                      </a:r>
                      <a:endParaRPr kumimoji="0" lang="en-US" sz="1400" b="1" i="1" u="none" strike="noStrike" cap="none" normalizeH="0" baseline="0" dirty="0">
                        <a:ln>
                          <a:noFill/>
                        </a:ln>
                        <a:solidFill>
                          <a:srgbClr val="282F59"/>
                        </a:solidFill>
                        <a:effectLst/>
                        <a:latin typeface="Arial Narrow" pitchFamily="34" charset="0"/>
                        <a:cs typeface="Arial" pitchFamily="34" charset="0"/>
                      </a:endParaRPr>
                    </a:p>
                  </a:txBody>
                  <a:tcPr marL="91448" marR="91448" marT="45716" marB="45716" anchor="ctr" horzOverflow="overflow">
                    <a:lnL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282F59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144,7</a:t>
                      </a:r>
                      <a:endParaRPr kumimoji="0" lang="en-US" sz="1400" b="1" i="1" u="none" strike="noStrike" cap="none" normalizeH="0" baseline="0" dirty="0">
                        <a:ln>
                          <a:noFill/>
                        </a:ln>
                        <a:solidFill>
                          <a:srgbClr val="282F59"/>
                        </a:solidFill>
                        <a:effectLst/>
                        <a:latin typeface="Arial Narrow" pitchFamily="34" charset="0"/>
                        <a:cs typeface="Arial" pitchFamily="34" charset="0"/>
                      </a:endParaRPr>
                    </a:p>
                  </a:txBody>
                  <a:tcPr marL="91448" marR="91448" marT="45716" marB="45716" anchor="ctr" horzOverflow="overflow">
                    <a:lnL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282F59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98,6</a:t>
                      </a:r>
                      <a:endParaRPr kumimoji="0" lang="en-US" sz="1400" b="1" i="1" u="none" strike="noStrike" cap="none" normalizeH="0" baseline="0" dirty="0">
                        <a:ln>
                          <a:noFill/>
                        </a:ln>
                        <a:solidFill>
                          <a:srgbClr val="282F59"/>
                        </a:solidFill>
                        <a:effectLst/>
                        <a:latin typeface="Arial Narrow" pitchFamily="34" charset="0"/>
                        <a:cs typeface="Arial" pitchFamily="34" charset="0"/>
                      </a:endParaRPr>
                    </a:p>
                  </a:txBody>
                  <a:tcPr marL="91448" marR="91448" marT="45716" marB="45716" anchor="ctr" horzOverflow="overflow">
                    <a:lnL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282F59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-2,0</a:t>
                      </a:r>
                      <a:endParaRPr kumimoji="0" lang="en-US" sz="1400" b="1" i="1" u="none" strike="noStrike" cap="none" normalizeH="0" baseline="0" dirty="0">
                        <a:ln>
                          <a:noFill/>
                        </a:ln>
                        <a:solidFill>
                          <a:srgbClr val="282F59"/>
                        </a:solidFill>
                        <a:effectLst/>
                        <a:latin typeface="Arial Narrow" pitchFamily="34" charset="0"/>
                        <a:cs typeface="Arial" pitchFamily="34" charset="0"/>
                      </a:endParaRPr>
                    </a:p>
                  </a:txBody>
                  <a:tcPr marL="91448" marR="91448" marT="45716" marB="45716" anchor="ctr" horzOverflow="overflow">
                    <a:lnL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886131277"/>
                  </a:ext>
                </a:extLst>
              </a:tr>
              <a:tr h="29976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282F59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Бюджеттік</a:t>
                      </a:r>
                      <a:r>
                        <a:rPr kumimoji="0" lang="ru-RU" sz="11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82F59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1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282F59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алып</a:t>
                      </a:r>
                      <a:r>
                        <a:rPr kumimoji="0" lang="ru-RU" sz="11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82F59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1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282F59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қоюлар</a:t>
                      </a:r>
                      <a:endParaRPr kumimoji="0" lang="en-US" sz="1100" b="1" i="1" u="none" strike="noStrike" cap="none" normalizeH="0" baseline="0" dirty="0">
                        <a:ln>
                          <a:noFill/>
                        </a:ln>
                        <a:solidFill>
                          <a:srgbClr val="282F59"/>
                        </a:solidFill>
                        <a:effectLst/>
                        <a:latin typeface="Arial Narrow" pitchFamily="34" charset="0"/>
                        <a:cs typeface="Arial" pitchFamily="34" charset="0"/>
                      </a:endParaRPr>
                    </a:p>
                  </a:txBody>
                  <a:tcPr marL="91448" marR="91448" marT="45716" marB="45716" anchor="ctr" horzOverflow="overflow">
                    <a:lnL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282F59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182,5</a:t>
                      </a:r>
                      <a:endParaRPr kumimoji="0" lang="en-US" sz="1400" b="1" i="1" u="none" strike="noStrike" cap="none" normalizeH="0" baseline="0" dirty="0">
                        <a:ln>
                          <a:noFill/>
                        </a:ln>
                        <a:solidFill>
                          <a:srgbClr val="282F59"/>
                        </a:solidFill>
                        <a:effectLst/>
                        <a:latin typeface="Arial Narrow" pitchFamily="34" charset="0"/>
                        <a:cs typeface="Arial" pitchFamily="34" charset="0"/>
                      </a:endParaRPr>
                    </a:p>
                  </a:txBody>
                  <a:tcPr marL="91448" marR="91448" marT="45716" marB="45716" anchor="ctr" horzOverflow="overflow">
                    <a:lnL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282F59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178,4</a:t>
                      </a:r>
                      <a:endParaRPr kumimoji="0" lang="en-US" sz="1400" b="1" i="1" u="none" strike="noStrike" cap="none" normalizeH="0" baseline="0" dirty="0">
                        <a:ln>
                          <a:noFill/>
                        </a:ln>
                        <a:solidFill>
                          <a:srgbClr val="282F59"/>
                        </a:solidFill>
                        <a:effectLst/>
                        <a:latin typeface="Arial Narrow" pitchFamily="34" charset="0"/>
                        <a:cs typeface="Arial" pitchFamily="34" charset="0"/>
                      </a:endParaRPr>
                    </a:p>
                  </a:txBody>
                  <a:tcPr marL="91448" marR="91448" marT="45716" marB="45716" anchor="ctr" horzOverflow="overflow">
                    <a:lnL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282F59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97,7</a:t>
                      </a:r>
                      <a:endParaRPr kumimoji="0" lang="en-US" sz="1400" b="1" i="1" u="none" strike="noStrike" cap="none" normalizeH="0" baseline="0" dirty="0">
                        <a:ln>
                          <a:noFill/>
                        </a:ln>
                        <a:solidFill>
                          <a:srgbClr val="282F59"/>
                        </a:solidFill>
                        <a:effectLst/>
                        <a:latin typeface="Arial Narrow" pitchFamily="34" charset="0"/>
                        <a:cs typeface="Arial" pitchFamily="34" charset="0"/>
                      </a:endParaRPr>
                    </a:p>
                  </a:txBody>
                  <a:tcPr marL="91448" marR="91448" marT="45716" marB="45716" anchor="ctr" horzOverflow="overflow">
                    <a:lnL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282F59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-4,1</a:t>
                      </a:r>
                      <a:endParaRPr kumimoji="0" lang="en-US" sz="1400" b="1" i="1" u="none" strike="noStrike" cap="none" normalizeH="0" baseline="0" dirty="0">
                        <a:ln>
                          <a:noFill/>
                        </a:ln>
                        <a:solidFill>
                          <a:srgbClr val="282F59"/>
                        </a:solidFill>
                        <a:effectLst/>
                        <a:latin typeface="Arial Narrow" pitchFamily="34" charset="0"/>
                        <a:cs typeface="Arial" pitchFamily="34" charset="0"/>
                      </a:endParaRPr>
                    </a:p>
                  </a:txBody>
                  <a:tcPr marL="91448" marR="91448" marT="45716" marB="45716" anchor="ctr" horzOverflow="overflow">
                    <a:lnL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363712031"/>
                  </a:ext>
                </a:extLst>
              </a:tr>
              <a:tr h="62951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82F59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БЮДЖЕТТІК КРЕДИТТЕРДІ ӨТЕУ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282F59"/>
                        </a:solidFill>
                        <a:effectLst/>
                        <a:latin typeface="Arial Narrow" pitchFamily="34" charset="0"/>
                        <a:cs typeface="Arial" pitchFamily="34" charset="0"/>
                      </a:endParaRPr>
                    </a:p>
                  </a:txBody>
                  <a:tcPr marL="91448" marR="91448" marT="45716" marB="45716" anchor="ctr" horzOverflow="overflow">
                    <a:lnL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282F59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8,6</a:t>
                      </a: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282F59"/>
                        </a:solidFill>
                        <a:effectLst/>
                        <a:latin typeface="Arial Narrow" pitchFamily="34" charset="0"/>
                        <a:cs typeface="Arial" pitchFamily="34" charset="0"/>
                      </a:endParaRPr>
                    </a:p>
                  </a:txBody>
                  <a:tcPr marL="91448" marR="91448" marT="45716" marB="45716" anchor="ctr" horzOverflow="overflow">
                    <a:lnL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282F59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8,7</a:t>
                      </a: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282F59"/>
                        </a:solidFill>
                        <a:effectLst/>
                        <a:latin typeface="Arial Narrow" pitchFamily="34" charset="0"/>
                        <a:cs typeface="Arial" pitchFamily="34" charset="0"/>
                      </a:endParaRPr>
                    </a:p>
                  </a:txBody>
                  <a:tcPr marL="91448" marR="91448" marT="45716" marB="45716" anchor="ctr" horzOverflow="overflow">
                    <a:lnL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282F59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100,9</a:t>
                      </a: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282F59"/>
                        </a:solidFill>
                        <a:effectLst/>
                        <a:latin typeface="Arial Narrow" pitchFamily="34" charset="0"/>
                        <a:cs typeface="Arial" pitchFamily="34" charset="0"/>
                      </a:endParaRPr>
                    </a:p>
                  </a:txBody>
                  <a:tcPr marL="91448" marR="91448" marT="45716" marB="45716" anchor="ctr" horzOverflow="overflow">
                    <a:lnL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282F59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0,1</a:t>
                      </a: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282F59"/>
                        </a:solidFill>
                        <a:effectLst/>
                        <a:latin typeface="Arial Narrow" pitchFamily="34" charset="0"/>
                        <a:cs typeface="Arial" pitchFamily="34" charset="0"/>
                      </a:endParaRPr>
                    </a:p>
                  </a:txBody>
                  <a:tcPr marL="91448" marR="91448" marT="45716" marB="45716" anchor="ctr" horzOverflow="overflow">
                    <a:lnL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4023721495"/>
                  </a:ext>
                </a:extLst>
              </a:tr>
              <a:tr h="62951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82F59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ҚАРЖЫЛЫҚ АКТИВТЕРДІ САТУДАН ТҮСЕТІН ТҮСІМДЕР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282F59"/>
                        </a:solidFill>
                        <a:effectLst/>
                        <a:latin typeface="Arial Narrow" pitchFamily="34" charset="0"/>
                        <a:cs typeface="Arial" pitchFamily="34" charset="0"/>
                      </a:endParaRPr>
                    </a:p>
                  </a:txBody>
                  <a:tcPr marL="91448" marR="91448" marT="45716" marB="45716" anchor="ctr" horzOverflow="overflow">
                    <a:lnL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282F59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0,04</a:t>
                      </a: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282F59"/>
                        </a:solidFill>
                        <a:effectLst/>
                        <a:latin typeface="Arial Narrow" pitchFamily="34" charset="0"/>
                        <a:cs typeface="Arial" pitchFamily="34" charset="0"/>
                      </a:endParaRPr>
                    </a:p>
                  </a:txBody>
                  <a:tcPr marL="91448" marR="91448" marT="45716" marB="45716" anchor="ctr" horzOverflow="overflow">
                    <a:lnL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282F59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0,06</a:t>
                      </a: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282F59"/>
                        </a:solidFill>
                        <a:effectLst/>
                        <a:latin typeface="Arial Narrow" pitchFamily="34" charset="0"/>
                        <a:cs typeface="Arial" pitchFamily="34" charset="0"/>
                      </a:endParaRPr>
                    </a:p>
                  </a:txBody>
                  <a:tcPr marL="91448" marR="91448" marT="45716" marB="45716" anchor="ctr" horzOverflow="overflow">
                    <a:lnL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282F59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142,7</a:t>
                      </a: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282F59"/>
                        </a:solidFill>
                        <a:effectLst/>
                        <a:latin typeface="Arial Narrow" pitchFamily="34" charset="0"/>
                        <a:cs typeface="Arial" pitchFamily="34" charset="0"/>
                      </a:endParaRPr>
                    </a:p>
                  </a:txBody>
                  <a:tcPr marL="91448" marR="91448" marT="45716" marB="45716" anchor="ctr" horzOverflow="overflow">
                    <a:lnL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282F59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0,02</a:t>
                      </a: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282F59"/>
                        </a:solidFill>
                        <a:effectLst/>
                        <a:latin typeface="Arial Narrow" pitchFamily="34" charset="0"/>
                        <a:cs typeface="Arial" pitchFamily="34" charset="0"/>
                      </a:endParaRPr>
                    </a:p>
                  </a:txBody>
                  <a:tcPr marL="91448" marR="91448" marT="45716" marB="45716" anchor="ctr" horzOverflow="overflow">
                    <a:lnL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908048602"/>
                  </a:ext>
                </a:extLst>
              </a:tr>
              <a:tr h="38969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82F59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ҚАРЫЗДАРДЫҢ ТҮСУІ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282F59"/>
                        </a:solidFill>
                        <a:effectLst/>
                        <a:latin typeface="Arial Narrow" pitchFamily="34" charset="0"/>
                        <a:cs typeface="Arial" pitchFamily="34" charset="0"/>
                      </a:endParaRPr>
                    </a:p>
                  </a:txBody>
                  <a:tcPr marL="91448" marR="91448" marT="45716" marB="45716" anchor="ctr" horzOverflow="overflow">
                    <a:lnL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282F59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35,9</a:t>
                      </a: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282F59"/>
                        </a:solidFill>
                        <a:effectLst/>
                        <a:latin typeface="Arial Narrow" pitchFamily="34" charset="0"/>
                        <a:cs typeface="Arial" pitchFamily="34" charset="0"/>
                      </a:endParaRPr>
                    </a:p>
                  </a:txBody>
                  <a:tcPr marL="91448" marR="91448" marT="45716" marB="45716" anchor="ctr" horzOverflow="overflow">
                    <a:lnL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282F59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34,0</a:t>
                      </a: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282F59"/>
                        </a:solidFill>
                        <a:effectLst/>
                        <a:latin typeface="Arial Narrow" pitchFamily="34" charset="0"/>
                        <a:cs typeface="Arial" pitchFamily="34" charset="0"/>
                      </a:endParaRPr>
                    </a:p>
                  </a:txBody>
                  <a:tcPr marL="91448" marR="91448" marT="45716" marB="45716" anchor="ctr" horzOverflow="overflow">
                    <a:lnL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282F59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94,8</a:t>
                      </a: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282F59"/>
                        </a:solidFill>
                        <a:effectLst/>
                        <a:latin typeface="Arial Narrow" pitchFamily="34" charset="0"/>
                        <a:cs typeface="Arial" pitchFamily="34" charset="0"/>
                      </a:endParaRPr>
                    </a:p>
                  </a:txBody>
                  <a:tcPr marL="91448" marR="91448" marT="45716" marB="45716" anchor="ctr" horzOverflow="overflow">
                    <a:lnL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282F59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-1,9</a:t>
                      </a: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282F59"/>
                        </a:solidFill>
                        <a:effectLst/>
                        <a:latin typeface="Arial Narrow" pitchFamily="34" charset="0"/>
                        <a:cs typeface="Arial" pitchFamily="34" charset="0"/>
                      </a:endParaRPr>
                    </a:p>
                  </a:txBody>
                  <a:tcPr marL="91448" marR="91448" marT="45716" marB="45716" anchor="ctr" horzOverflow="overflow">
                    <a:lnL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001857233"/>
                  </a:ext>
                </a:extLst>
              </a:tr>
              <a:tr h="38969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82F59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БОС ҚАЛДЫҚТАР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282F59"/>
                        </a:solidFill>
                        <a:effectLst/>
                        <a:latin typeface="Arial Narrow" pitchFamily="34" charset="0"/>
                        <a:cs typeface="Arial" pitchFamily="34" charset="0"/>
                      </a:endParaRPr>
                    </a:p>
                  </a:txBody>
                  <a:tcPr marL="91448" marR="91448" marT="45716" marB="45716" anchor="ctr" horzOverflow="overflow">
                    <a:lnL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282F59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2,7</a:t>
                      </a: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282F59"/>
                        </a:solidFill>
                        <a:effectLst/>
                        <a:latin typeface="Arial Narrow" pitchFamily="34" charset="0"/>
                        <a:cs typeface="Arial" pitchFamily="34" charset="0"/>
                      </a:endParaRPr>
                    </a:p>
                  </a:txBody>
                  <a:tcPr marL="91448" marR="91448" marT="45716" marB="45716" anchor="ctr" horzOverflow="overflow">
                    <a:lnL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282F59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2,7</a:t>
                      </a: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282F59"/>
                        </a:solidFill>
                        <a:effectLst/>
                        <a:latin typeface="Arial Narrow" pitchFamily="34" charset="0"/>
                        <a:cs typeface="Arial" pitchFamily="34" charset="0"/>
                      </a:endParaRPr>
                    </a:p>
                  </a:txBody>
                  <a:tcPr marL="91448" marR="91448" marT="45716" marB="45716" anchor="ctr" horzOverflow="overflow">
                    <a:lnL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282F59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100,0</a:t>
                      </a: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282F59"/>
                        </a:solidFill>
                        <a:effectLst/>
                        <a:latin typeface="Arial Narrow" pitchFamily="34" charset="0"/>
                        <a:cs typeface="Arial" pitchFamily="34" charset="0"/>
                      </a:endParaRPr>
                    </a:p>
                  </a:txBody>
                  <a:tcPr marL="91448" marR="91448" marT="45716" marB="45716" anchor="ctr" horzOverflow="overflow">
                    <a:lnL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282F59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0,0</a:t>
                      </a: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282F59"/>
                        </a:solidFill>
                        <a:effectLst/>
                        <a:latin typeface="Arial Narrow" pitchFamily="34" charset="0"/>
                        <a:cs typeface="Arial" pitchFamily="34" charset="0"/>
                      </a:endParaRPr>
                    </a:p>
                  </a:txBody>
                  <a:tcPr marL="91448" marR="91448" marT="45716" marB="45716" anchor="ctr" horzOverflow="overflow">
                    <a:lnL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F55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002899847"/>
                  </a:ext>
                </a:extLst>
              </a:tr>
            </a:tbl>
          </a:graphicData>
        </a:graphic>
      </p:graphicFrame>
      <p:sp>
        <p:nvSpPr>
          <p:cNvPr id="14" name="Прямоугольник: скругленные углы 13">
            <a:extLst>
              <a:ext uri="{FF2B5EF4-FFF2-40B4-BE49-F238E27FC236}">
                <a16:creationId xmlns:a16="http://schemas.microsoft.com/office/drawing/2014/main" xmlns="" id="{AB0CE948-7900-B87A-869A-75A76E5B2F03}"/>
              </a:ext>
            </a:extLst>
          </p:cNvPr>
          <p:cNvSpPr/>
          <p:nvPr/>
        </p:nvSpPr>
        <p:spPr>
          <a:xfrm>
            <a:off x="246186" y="894097"/>
            <a:ext cx="4508308" cy="5553295"/>
          </a:xfrm>
          <a:prstGeom prst="roundRect">
            <a:avLst/>
          </a:prstGeom>
          <a:ln w="38100">
            <a:solidFill>
              <a:srgbClr val="00206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aphicFrame>
        <p:nvGraphicFramePr>
          <p:cNvPr id="15" name="Диаграмма 14">
            <a:extLst>
              <a:ext uri="{FF2B5EF4-FFF2-40B4-BE49-F238E27FC236}">
                <a16:creationId xmlns:a16="http://schemas.microsoft.com/office/drawing/2014/main" xmlns="" id="{8E1F3897-D095-81B8-A447-96E7534B36B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39492232"/>
              </p:ext>
            </p:extLst>
          </p:nvPr>
        </p:nvGraphicFramePr>
        <p:xfrm>
          <a:off x="-1563660" y="692485"/>
          <a:ext cx="8128000" cy="57632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8595529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xmlns="" id="{A2C889BF-592E-47D7-800E-608C8FC98D0C}"/>
              </a:ext>
            </a:extLst>
          </p:cNvPr>
          <p:cNvSpPr/>
          <p:nvPr/>
        </p:nvSpPr>
        <p:spPr>
          <a:xfrm>
            <a:off x="643169" y="3469697"/>
            <a:ext cx="1390785" cy="2366410"/>
          </a:xfrm>
          <a:prstGeom prst="rect">
            <a:avLst/>
          </a:prstGeom>
          <a:solidFill>
            <a:srgbClr val="0070C0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xmlns="" id="{7071799B-E4EE-4F93-AEB2-FAE07C469A71}"/>
              </a:ext>
            </a:extLst>
          </p:cNvPr>
          <p:cNvSpPr/>
          <p:nvPr/>
        </p:nvSpPr>
        <p:spPr>
          <a:xfrm>
            <a:off x="2297272" y="2641558"/>
            <a:ext cx="1600124" cy="3214957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xmlns="" id="{5D29FD7F-E810-4DC0-93E6-5C0BB7B0428B}"/>
              </a:ext>
            </a:extLst>
          </p:cNvPr>
          <p:cNvSpPr txBox="1"/>
          <p:nvPr/>
        </p:nvSpPr>
        <p:spPr>
          <a:xfrm>
            <a:off x="789362" y="5943049"/>
            <a:ext cx="124459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kk-KZ" sz="1800" b="1" dirty="0" smtClean="0">
                <a:solidFill>
                  <a:schemeClr val="tx2">
                    <a:lumMod val="75000"/>
                  </a:schemeClr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ЖОСПАР</a:t>
            </a:r>
            <a:endParaRPr lang="kk-KZ" sz="1800" b="1" dirty="0">
              <a:solidFill>
                <a:schemeClr val="tx2">
                  <a:lumMod val="75000"/>
                </a:schemeClr>
              </a:solidFill>
              <a:effectLst/>
              <a:latin typeface="Arial Narrow" panose="020B0606020202030204" pitchFamily="34" charset="0"/>
              <a:ea typeface="Calibri" panose="020F0502020204030204" pitchFamily="34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xmlns="" id="{A48DD79F-F5D1-4577-B564-EAF64FF18369}"/>
              </a:ext>
            </a:extLst>
          </p:cNvPr>
          <p:cNvSpPr txBox="1"/>
          <p:nvPr/>
        </p:nvSpPr>
        <p:spPr>
          <a:xfrm>
            <a:off x="2589571" y="5970393"/>
            <a:ext cx="124459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kk-KZ" b="1" dirty="0" smtClean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НАҚТЫ</a:t>
            </a:r>
            <a:endParaRPr lang="ru-RU" b="1" dirty="0">
              <a:solidFill>
                <a:schemeClr val="tx2">
                  <a:lumMod val="75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xmlns="" id="{D23A217E-A95E-4792-874E-3CA7AA3721E5}"/>
              </a:ext>
            </a:extLst>
          </p:cNvPr>
          <p:cNvSpPr txBox="1"/>
          <p:nvPr/>
        </p:nvSpPr>
        <p:spPr>
          <a:xfrm>
            <a:off x="2324725" y="4023673"/>
            <a:ext cx="157267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kk-KZ" sz="4000" b="1" dirty="0">
                <a:solidFill>
                  <a:schemeClr val="bg1"/>
                </a:solidFill>
                <a:latin typeface="Arial Narrow" panose="020B0606020202030204" pitchFamily="34" charset="0"/>
                <a:ea typeface="Calibri" panose="020F0502020204030204" pitchFamily="34" charset="0"/>
              </a:rPr>
              <a:t>102.3</a:t>
            </a:r>
            <a:r>
              <a:rPr lang="kk-KZ" sz="4000" b="1" dirty="0">
                <a:solidFill>
                  <a:schemeClr val="tx2">
                    <a:lumMod val="75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endParaRPr lang="kk-KZ" sz="4000" dirty="0">
              <a:solidFill>
                <a:schemeClr val="tx2">
                  <a:lumMod val="75000"/>
                </a:schemeClr>
              </a:solidFill>
              <a:effectLst/>
              <a:latin typeface="Arial" panose="020B0604020202020204" pitchFamily="34" charset="0"/>
              <a:ea typeface="Calibri" panose="020F0502020204030204" pitchFamily="34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xmlns="" id="{528D2416-6BAA-4BB5-B6E6-36EAF83F822A}"/>
              </a:ext>
            </a:extLst>
          </p:cNvPr>
          <p:cNvSpPr txBox="1"/>
          <p:nvPr/>
        </p:nvSpPr>
        <p:spPr>
          <a:xfrm>
            <a:off x="555406" y="4306082"/>
            <a:ext cx="1409704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kk-KZ" sz="4000" b="1" dirty="0">
                <a:solidFill>
                  <a:schemeClr val="tx2">
                    <a:lumMod val="75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kk-KZ" sz="4000" b="1" dirty="0">
                <a:solidFill>
                  <a:schemeClr val="bg1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96.9</a:t>
            </a:r>
            <a:r>
              <a:rPr lang="kk-KZ" sz="4400" b="1" dirty="0">
                <a:solidFill>
                  <a:schemeClr val="tx2">
                    <a:lumMod val="75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endParaRPr lang="kk-KZ" sz="4000" b="1" dirty="0">
              <a:solidFill>
                <a:schemeClr val="tx2">
                  <a:lumMod val="75000"/>
                </a:schemeClr>
              </a:solidFill>
              <a:effectLst/>
              <a:latin typeface="Arial" panose="020B0604020202020204" pitchFamily="34" charset="0"/>
              <a:ea typeface="Calibri" panose="020F0502020204030204" pitchFamily="34" charset="0"/>
            </a:endParaRPr>
          </a:p>
        </p:txBody>
      </p:sp>
      <p:cxnSp>
        <p:nvCxnSpPr>
          <p:cNvPr id="35" name="Прямая со стрелкой 34">
            <a:extLst>
              <a:ext uri="{FF2B5EF4-FFF2-40B4-BE49-F238E27FC236}">
                <a16:creationId xmlns:a16="http://schemas.microsoft.com/office/drawing/2014/main" xmlns="" id="{32DB0649-07FE-484A-8B20-DC9EBDA61B6C}"/>
              </a:ext>
            </a:extLst>
          </p:cNvPr>
          <p:cNvCxnSpPr/>
          <p:nvPr/>
        </p:nvCxnSpPr>
        <p:spPr>
          <a:xfrm flipV="1">
            <a:off x="385613" y="1418747"/>
            <a:ext cx="0" cy="444709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 стрелкой 35">
            <a:extLst>
              <a:ext uri="{FF2B5EF4-FFF2-40B4-BE49-F238E27FC236}">
                <a16:creationId xmlns:a16="http://schemas.microsoft.com/office/drawing/2014/main" xmlns="" id="{ED2E9FA8-2855-41E6-8620-E595C28E087C}"/>
              </a:ext>
            </a:extLst>
          </p:cNvPr>
          <p:cNvCxnSpPr>
            <a:cxnSpLocks/>
          </p:cNvCxnSpPr>
          <p:nvPr/>
        </p:nvCxnSpPr>
        <p:spPr>
          <a:xfrm>
            <a:off x="377372" y="5856514"/>
            <a:ext cx="4414436" cy="2034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xmlns="" id="{9A5539B6-B0FE-47BE-9CC9-F7D1BDADB389}"/>
              </a:ext>
            </a:extLst>
          </p:cNvPr>
          <p:cNvSpPr txBox="1"/>
          <p:nvPr/>
        </p:nvSpPr>
        <p:spPr>
          <a:xfrm>
            <a:off x="592112" y="1322331"/>
            <a:ext cx="1152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k-KZ" sz="1400" dirty="0" smtClean="0">
                <a:solidFill>
                  <a:schemeClr val="tx2">
                    <a:lumMod val="75000"/>
                  </a:schemeClr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млрд.теңге</a:t>
            </a:r>
            <a:endParaRPr lang="ru-RU" sz="1400" dirty="0">
              <a:solidFill>
                <a:schemeClr val="tx2">
                  <a:lumMod val="75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xmlns="" id="{DB0BAEB6-C64A-4C5E-B73F-A8DD2370401F}"/>
              </a:ext>
            </a:extLst>
          </p:cNvPr>
          <p:cNvSpPr txBox="1"/>
          <p:nvPr/>
        </p:nvSpPr>
        <p:spPr>
          <a:xfrm>
            <a:off x="6547943" y="1835893"/>
            <a:ext cx="2291239" cy="11387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5400" b="1" dirty="0">
                <a:solidFill>
                  <a:schemeClr val="accent6">
                    <a:lumMod val="50000"/>
                  </a:schemeClr>
                </a:solidFill>
                <a:latin typeface="Arial Narrow" panose="020B060602020203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3.6</a:t>
            </a:r>
          </a:p>
          <a:p>
            <a:pPr algn="ctr"/>
            <a:r>
              <a:rPr lang="ru-RU" sz="1400" b="1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млрд. </a:t>
            </a:r>
            <a:r>
              <a:rPr lang="ru-RU" sz="1400" b="1" dirty="0" err="1" smtClean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теңге</a:t>
            </a:r>
            <a:r>
              <a:rPr lang="ru-RU" sz="1400" b="1" dirty="0" smtClean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 </a:t>
            </a:r>
            <a:endParaRPr lang="ru-RU" sz="1400" b="1" dirty="0">
              <a:solidFill>
                <a:schemeClr val="tx2">
                  <a:lumMod val="75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xmlns="" id="{8078166D-61DA-4F4B-A287-7BE0B7AA251D}"/>
              </a:ext>
            </a:extLst>
          </p:cNvPr>
          <p:cNvSpPr txBox="1"/>
          <p:nvPr/>
        </p:nvSpPr>
        <p:spPr>
          <a:xfrm>
            <a:off x="6784551" y="3908215"/>
            <a:ext cx="1908292" cy="11387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5400" b="1" dirty="0">
                <a:solidFill>
                  <a:schemeClr val="accent6">
                    <a:lumMod val="50000"/>
                  </a:schemeClr>
                </a:solidFill>
                <a:latin typeface="Arial Narrow" panose="020B060602020203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1.8</a:t>
            </a:r>
          </a:p>
          <a:p>
            <a:pPr algn="ctr"/>
            <a:r>
              <a:rPr lang="ru-RU" sz="1400" b="1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млрд. </a:t>
            </a:r>
            <a:r>
              <a:rPr lang="ru-RU" sz="1400" b="1" dirty="0" err="1" smtClean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теңге</a:t>
            </a:r>
            <a:r>
              <a:rPr lang="ru-RU" sz="1400" b="1" dirty="0" smtClean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 </a:t>
            </a:r>
            <a:endParaRPr lang="ru-RU" sz="1400" b="1" dirty="0">
              <a:solidFill>
                <a:schemeClr val="tx2">
                  <a:lumMod val="75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xmlns="" id="{B932CD75-6CDC-4345-B6DA-C066FD230D60}"/>
              </a:ext>
            </a:extLst>
          </p:cNvPr>
          <p:cNvSpPr txBox="1"/>
          <p:nvPr/>
        </p:nvSpPr>
        <p:spPr>
          <a:xfrm>
            <a:off x="8692843" y="2133254"/>
            <a:ext cx="3318455" cy="3847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900" b="1" dirty="0" err="1" smtClean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салықтық</a:t>
            </a:r>
            <a:r>
              <a:rPr lang="ru-RU" sz="1900" b="1" dirty="0" smtClean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 </a:t>
            </a:r>
            <a:r>
              <a:rPr lang="ru-RU" sz="1900" b="1" dirty="0" err="1" smtClean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түсімдер</a:t>
            </a:r>
            <a:endParaRPr lang="ru-RU" sz="1900" b="1" dirty="0">
              <a:solidFill>
                <a:schemeClr val="tx2">
                  <a:lumMod val="75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xmlns="" id="{CCF9EEB9-80E4-4B06-AE66-49E40BA012D8}"/>
              </a:ext>
            </a:extLst>
          </p:cNvPr>
          <p:cNvSpPr txBox="1"/>
          <p:nvPr/>
        </p:nvSpPr>
        <p:spPr>
          <a:xfrm>
            <a:off x="8722172" y="4176234"/>
            <a:ext cx="3597275" cy="3847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900" b="1" dirty="0" err="1" smtClean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салықтық</a:t>
            </a:r>
            <a:r>
              <a:rPr lang="ru-RU" sz="1900" b="1" dirty="0" smtClean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 </a:t>
            </a:r>
            <a:r>
              <a:rPr lang="ru-RU" sz="1900" b="1" dirty="0" err="1" smtClean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емес</a:t>
            </a:r>
            <a:r>
              <a:rPr lang="ru-RU" sz="1900" b="1" dirty="0" smtClean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 </a:t>
            </a:r>
            <a:r>
              <a:rPr lang="ru-RU" sz="1900" b="1" dirty="0" err="1" smtClean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түсімдер</a:t>
            </a:r>
            <a:endParaRPr lang="ru-RU" sz="1900" b="1" dirty="0">
              <a:solidFill>
                <a:schemeClr val="tx2">
                  <a:lumMod val="75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45" name="object 18">
            <a:extLst>
              <a:ext uri="{FF2B5EF4-FFF2-40B4-BE49-F238E27FC236}">
                <a16:creationId xmlns:a16="http://schemas.microsoft.com/office/drawing/2014/main" xmlns="" id="{E87EF81C-DA5E-469C-AD45-2BC2FEF117CF}"/>
              </a:ext>
            </a:extLst>
          </p:cNvPr>
          <p:cNvSpPr/>
          <p:nvPr/>
        </p:nvSpPr>
        <p:spPr>
          <a:xfrm>
            <a:off x="5325024" y="1842499"/>
            <a:ext cx="1238885" cy="981622"/>
          </a:xfrm>
          <a:custGeom>
            <a:avLst/>
            <a:gdLst/>
            <a:ahLst/>
            <a:cxnLst/>
            <a:rect l="l" t="t" r="r" b="b"/>
            <a:pathLst>
              <a:path w="1620520" h="1328420">
                <a:moveTo>
                  <a:pt x="286727" y="738670"/>
                </a:moveTo>
                <a:lnTo>
                  <a:pt x="60553" y="738670"/>
                </a:lnTo>
                <a:lnTo>
                  <a:pt x="60553" y="769886"/>
                </a:lnTo>
                <a:lnTo>
                  <a:pt x="286727" y="769886"/>
                </a:lnTo>
                <a:lnTo>
                  <a:pt x="286727" y="738670"/>
                </a:lnTo>
                <a:close/>
              </a:path>
              <a:path w="1620520" h="1328420">
                <a:moveTo>
                  <a:pt x="286727" y="686828"/>
                </a:moveTo>
                <a:lnTo>
                  <a:pt x="60553" y="686828"/>
                </a:lnTo>
                <a:lnTo>
                  <a:pt x="60553" y="718045"/>
                </a:lnTo>
                <a:lnTo>
                  <a:pt x="286727" y="718045"/>
                </a:lnTo>
                <a:lnTo>
                  <a:pt x="286727" y="686828"/>
                </a:lnTo>
                <a:close/>
              </a:path>
              <a:path w="1620520" h="1328420">
                <a:moveTo>
                  <a:pt x="286727" y="635000"/>
                </a:moveTo>
                <a:lnTo>
                  <a:pt x="60553" y="635000"/>
                </a:lnTo>
                <a:lnTo>
                  <a:pt x="60553" y="666216"/>
                </a:lnTo>
                <a:lnTo>
                  <a:pt x="286727" y="666216"/>
                </a:lnTo>
                <a:lnTo>
                  <a:pt x="286727" y="635000"/>
                </a:lnTo>
                <a:close/>
              </a:path>
              <a:path w="1620520" h="1328420">
                <a:moveTo>
                  <a:pt x="286727" y="583158"/>
                </a:moveTo>
                <a:lnTo>
                  <a:pt x="60553" y="583158"/>
                </a:lnTo>
                <a:lnTo>
                  <a:pt x="60553" y="614375"/>
                </a:lnTo>
                <a:lnTo>
                  <a:pt x="286727" y="614375"/>
                </a:lnTo>
                <a:lnTo>
                  <a:pt x="286727" y="583158"/>
                </a:lnTo>
                <a:close/>
              </a:path>
              <a:path w="1620520" h="1328420">
                <a:moveTo>
                  <a:pt x="286727" y="531317"/>
                </a:moveTo>
                <a:lnTo>
                  <a:pt x="60553" y="531317"/>
                </a:lnTo>
                <a:lnTo>
                  <a:pt x="60553" y="562533"/>
                </a:lnTo>
                <a:lnTo>
                  <a:pt x="286727" y="562533"/>
                </a:lnTo>
                <a:lnTo>
                  <a:pt x="286727" y="531317"/>
                </a:lnTo>
                <a:close/>
              </a:path>
              <a:path w="1620520" h="1328420">
                <a:moveTo>
                  <a:pt x="286727" y="479475"/>
                </a:moveTo>
                <a:lnTo>
                  <a:pt x="60553" y="479475"/>
                </a:lnTo>
                <a:lnTo>
                  <a:pt x="60553" y="510692"/>
                </a:lnTo>
                <a:lnTo>
                  <a:pt x="286727" y="510692"/>
                </a:lnTo>
                <a:lnTo>
                  <a:pt x="286727" y="479475"/>
                </a:lnTo>
                <a:close/>
              </a:path>
              <a:path w="1620520" h="1328420">
                <a:moveTo>
                  <a:pt x="286727" y="427647"/>
                </a:moveTo>
                <a:lnTo>
                  <a:pt x="60553" y="427647"/>
                </a:lnTo>
                <a:lnTo>
                  <a:pt x="60553" y="458863"/>
                </a:lnTo>
                <a:lnTo>
                  <a:pt x="286727" y="458863"/>
                </a:lnTo>
                <a:lnTo>
                  <a:pt x="286727" y="427647"/>
                </a:lnTo>
                <a:close/>
              </a:path>
              <a:path w="1620520" h="1328420">
                <a:moveTo>
                  <a:pt x="583946" y="1279740"/>
                </a:moveTo>
                <a:lnTo>
                  <a:pt x="583361" y="1265186"/>
                </a:lnTo>
                <a:lnTo>
                  <a:pt x="582358" y="1250607"/>
                </a:lnTo>
                <a:lnTo>
                  <a:pt x="581291" y="1236687"/>
                </a:lnTo>
                <a:lnTo>
                  <a:pt x="577684" y="1186014"/>
                </a:lnTo>
                <a:lnTo>
                  <a:pt x="574421" y="1135380"/>
                </a:lnTo>
                <a:lnTo>
                  <a:pt x="571246" y="1084745"/>
                </a:lnTo>
                <a:lnTo>
                  <a:pt x="567918" y="1034110"/>
                </a:lnTo>
                <a:lnTo>
                  <a:pt x="564197" y="983449"/>
                </a:lnTo>
                <a:lnTo>
                  <a:pt x="559841" y="932738"/>
                </a:lnTo>
                <a:lnTo>
                  <a:pt x="544601" y="900087"/>
                </a:lnTo>
                <a:lnTo>
                  <a:pt x="511009" y="888276"/>
                </a:lnTo>
                <a:lnTo>
                  <a:pt x="472376" y="894613"/>
                </a:lnTo>
                <a:lnTo>
                  <a:pt x="441985" y="916432"/>
                </a:lnTo>
                <a:lnTo>
                  <a:pt x="433184" y="951052"/>
                </a:lnTo>
                <a:lnTo>
                  <a:pt x="482244" y="1252359"/>
                </a:lnTo>
                <a:lnTo>
                  <a:pt x="465213" y="1263624"/>
                </a:lnTo>
                <a:lnTo>
                  <a:pt x="458165" y="1272730"/>
                </a:lnTo>
                <a:lnTo>
                  <a:pt x="455574" y="1287246"/>
                </a:lnTo>
                <a:lnTo>
                  <a:pt x="456768" y="1300810"/>
                </a:lnTo>
                <a:lnTo>
                  <a:pt x="461073" y="1307033"/>
                </a:lnTo>
                <a:lnTo>
                  <a:pt x="577456" y="1307033"/>
                </a:lnTo>
                <a:lnTo>
                  <a:pt x="581977" y="1306055"/>
                </a:lnTo>
                <a:lnTo>
                  <a:pt x="583476" y="1300708"/>
                </a:lnTo>
                <a:lnTo>
                  <a:pt x="583806" y="1293533"/>
                </a:lnTo>
                <a:lnTo>
                  <a:pt x="583946" y="1279740"/>
                </a:lnTo>
                <a:close/>
              </a:path>
              <a:path w="1620520" h="1328420">
                <a:moveTo>
                  <a:pt x="696163" y="362051"/>
                </a:moveTo>
                <a:lnTo>
                  <a:pt x="685584" y="305219"/>
                </a:lnTo>
                <a:lnTo>
                  <a:pt x="633615" y="268427"/>
                </a:lnTo>
                <a:lnTo>
                  <a:pt x="598360" y="263817"/>
                </a:lnTo>
                <a:lnTo>
                  <a:pt x="563092" y="268427"/>
                </a:lnTo>
                <a:lnTo>
                  <a:pt x="532955" y="282219"/>
                </a:lnTo>
                <a:lnTo>
                  <a:pt x="511136" y="305219"/>
                </a:lnTo>
                <a:lnTo>
                  <a:pt x="500849" y="337413"/>
                </a:lnTo>
                <a:lnTo>
                  <a:pt x="500557" y="362051"/>
                </a:lnTo>
                <a:lnTo>
                  <a:pt x="503212" y="392976"/>
                </a:lnTo>
                <a:lnTo>
                  <a:pt x="516940" y="446532"/>
                </a:lnTo>
                <a:lnTo>
                  <a:pt x="543217" y="474548"/>
                </a:lnTo>
                <a:lnTo>
                  <a:pt x="582726" y="492455"/>
                </a:lnTo>
                <a:lnTo>
                  <a:pt x="598360" y="493991"/>
                </a:lnTo>
                <a:lnTo>
                  <a:pt x="605193" y="493610"/>
                </a:lnTo>
                <a:lnTo>
                  <a:pt x="653491" y="474548"/>
                </a:lnTo>
                <a:lnTo>
                  <a:pt x="679792" y="446532"/>
                </a:lnTo>
                <a:lnTo>
                  <a:pt x="693508" y="392976"/>
                </a:lnTo>
                <a:lnTo>
                  <a:pt x="696163" y="362051"/>
                </a:lnTo>
                <a:close/>
              </a:path>
              <a:path w="1620520" h="1328420">
                <a:moveTo>
                  <a:pt x="763574" y="951052"/>
                </a:moveTo>
                <a:lnTo>
                  <a:pt x="754748" y="916432"/>
                </a:lnTo>
                <a:lnTo>
                  <a:pt x="724357" y="894613"/>
                </a:lnTo>
                <a:lnTo>
                  <a:pt x="685723" y="888276"/>
                </a:lnTo>
                <a:lnTo>
                  <a:pt x="652132" y="900087"/>
                </a:lnTo>
                <a:lnTo>
                  <a:pt x="632536" y="983449"/>
                </a:lnTo>
                <a:lnTo>
                  <a:pt x="628815" y="1034110"/>
                </a:lnTo>
                <a:lnTo>
                  <a:pt x="625487" y="1084745"/>
                </a:lnTo>
                <a:lnTo>
                  <a:pt x="622300" y="1135380"/>
                </a:lnTo>
                <a:lnTo>
                  <a:pt x="619036" y="1186014"/>
                </a:lnTo>
                <a:lnTo>
                  <a:pt x="615442" y="1236687"/>
                </a:lnTo>
                <a:lnTo>
                  <a:pt x="614362" y="1250607"/>
                </a:lnTo>
                <a:lnTo>
                  <a:pt x="613371" y="1265186"/>
                </a:lnTo>
                <a:lnTo>
                  <a:pt x="612775" y="1279740"/>
                </a:lnTo>
                <a:lnTo>
                  <a:pt x="612927" y="1293533"/>
                </a:lnTo>
                <a:lnTo>
                  <a:pt x="613257" y="1300708"/>
                </a:lnTo>
                <a:lnTo>
                  <a:pt x="614781" y="1306055"/>
                </a:lnTo>
                <a:lnTo>
                  <a:pt x="619277" y="1307033"/>
                </a:lnTo>
                <a:lnTo>
                  <a:pt x="735672" y="1307033"/>
                </a:lnTo>
                <a:lnTo>
                  <a:pt x="739952" y="1300810"/>
                </a:lnTo>
                <a:lnTo>
                  <a:pt x="741146" y="1287246"/>
                </a:lnTo>
                <a:lnTo>
                  <a:pt x="738555" y="1272730"/>
                </a:lnTo>
                <a:lnTo>
                  <a:pt x="731520" y="1263624"/>
                </a:lnTo>
                <a:lnTo>
                  <a:pt x="714489" y="1252359"/>
                </a:lnTo>
                <a:lnTo>
                  <a:pt x="763574" y="951052"/>
                </a:lnTo>
                <a:close/>
              </a:path>
              <a:path w="1620520" h="1328420">
                <a:moveTo>
                  <a:pt x="1072883" y="790727"/>
                </a:moveTo>
                <a:lnTo>
                  <a:pt x="834834" y="790727"/>
                </a:lnTo>
                <a:lnTo>
                  <a:pt x="810514" y="626440"/>
                </a:lnTo>
                <a:lnTo>
                  <a:pt x="805624" y="609752"/>
                </a:lnTo>
                <a:lnTo>
                  <a:pt x="797623" y="582434"/>
                </a:lnTo>
                <a:lnTo>
                  <a:pt x="773531" y="546112"/>
                </a:lnTo>
                <a:lnTo>
                  <a:pt x="747636" y="527405"/>
                </a:lnTo>
                <a:lnTo>
                  <a:pt x="747636" y="609752"/>
                </a:lnTo>
                <a:lnTo>
                  <a:pt x="734402" y="790727"/>
                </a:lnTo>
                <a:lnTo>
                  <a:pt x="462330" y="790727"/>
                </a:lnTo>
                <a:lnTo>
                  <a:pt x="449097" y="609752"/>
                </a:lnTo>
                <a:lnTo>
                  <a:pt x="747636" y="609752"/>
                </a:lnTo>
                <a:lnTo>
                  <a:pt x="747636" y="527405"/>
                </a:lnTo>
                <a:lnTo>
                  <a:pt x="739394" y="521449"/>
                </a:lnTo>
                <a:lnTo>
                  <a:pt x="696417" y="512343"/>
                </a:lnTo>
                <a:lnTo>
                  <a:pt x="500303" y="512343"/>
                </a:lnTo>
                <a:lnTo>
                  <a:pt x="457301" y="521449"/>
                </a:lnTo>
                <a:lnTo>
                  <a:pt x="423164" y="546125"/>
                </a:lnTo>
                <a:lnTo>
                  <a:pt x="399084" y="582434"/>
                </a:lnTo>
                <a:lnTo>
                  <a:pt x="386207" y="626440"/>
                </a:lnTo>
                <a:lnTo>
                  <a:pt x="361886" y="790727"/>
                </a:lnTo>
                <a:lnTo>
                  <a:pt x="0" y="790727"/>
                </a:lnTo>
                <a:lnTo>
                  <a:pt x="0" y="850214"/>
                </a:lnTo>
                <a:lnTo>
                  <a:pt x="1072883" y="850214"/>
                </a:lnTo>
                <a:lnTo>
                  <a:pt x="1072883" y="790727"/>
                </a:lnTo>
                <a:close/>
              </a:path>
              <a:path w="1620520" h="1328420">
                <a:moveTo>
                  <a:pt x="1473962" y="103720"/>
                </a:moveTo>
                <a:lnTo>
                  <a:pt x="1462430" y="43738"/>
                </a:lnTo>
                <a:lnTo>
                  <a:pt x="1406918" y="4864"/>
                </a:lnTo>
                <a:lnTo>
                  <a:pt x="1370888" y="0"/>
                </a:lnTo>
                <a:lnTo>
                  <a:pt x="1334871" y="4864"/>
                </a:lnTo>
                <a:lnTo>
                  <a:pt x="1302969" y="19443"/>
                </a:lnTo>
                <a:lnTo>
                  <a:pt x="1279347" y="43738"/>
                </a:lnTo>
                <a:lnTo>
                  <a:pt x="1268120" y="77749"/>
                </a:lnTo>
                <a:lnTo>
                  <a:pt x="1267815" y="103720"/>
                </a:lnTo>
                <a:lnTo>
                  <a:pt x="1270609" y="136321"/>
                </a:lnTo>
                <a:lnTo>
                  <a:pt x="1285074" y="192773"/>
                </a:lnTo>
                <a:lnTo>
                  <a:pt x="1312786" y="222300"/>
                </a:lnTo>
                <a:lnTo>
                  <a:pt x="1354404" y="241160"/>
                </a:lnTo>
                <a:lnTo>
                  <a:pt x="1370888" y="242633"/>
                </a:lnTo>
                <a:lnTo>
                  <a:pt x="1378496" y="242265"/>
                </a:lnTo>
                <a:lnTo>
                  <a:pt x="1429004" y="222300"/>
                </a:lnTo>
                <a:lnTo>
                  <a:pt x="1456715" y="192773"/>
                </a:lnTo>
                <a:lnTo>
                  <a:pt x="1471168" y="136321"/>
                </a:lnTo>
                <a:lnTo>
                  <a:pt x="1473962" y="103720"/>
                </a:lnTo>
                <a:close/>
              </a:path>
              <a:path w="1620520" h="1328420">
                <a:moveTo>
                  <a:pt x="1620253" y="597192"/>
                </a:moveTo>
                <a:lnTo>
                  <a:pt x="1615097" y="544474"/>
                </a:lnTo>
                <a:lnTo>
                  <a:pt x="1609217" y="493268"/>
                </a:lnTo>
                <a:lnTo>
                  <a:pt x="1602778" y="448576"/>
                </a:lnTo>
                <a:lnTo>
                  <a:pt x="1592503" y="396544"/>
                </a:lnTo>
                <a:lnTo>
                  <a:pt x="1556410" y="328739"/>
                </a:lnTo>
                <a:lnTo>
                  <a:pt x="1522056" y="300697"/>
                </a:lnTo>
                <a:lnTo>
                  <a:pt x="1482178" y="280327"/>
                </a:lnTo>
                <a:lnTo>
                  <a:pt x="1441221" y="269519"/>
                </a:lnTo>
                <a:lnTo>
                  <a:pt x="1378292" y="263766"/>
                </a:lnTo>
                <a:lnTo>
                  <a:pt x="1351089" y="265214"/>
                </a:lnTo>
                <a:lnTo>
                  <a:pt x="1273022" y="280327"/>
                </a:lnTo>
                <a:lnTo>
                  <a:pt x="1230083" y="300697"/>
                </a:lnTo>
                <a:lnTo>
                  <a:pt x="1192682" y="328739"/>
                </a:lnTo>
                <a:lnTo>
                  <a:pt x="1166926" y="362534"/>
                </a:lnTo>
                <a:lnTo>
                  <a:pt x="1153401" y="398500"/>
                </a:lnTo>
                <a:lnTo>
                  <a:pt x="1140929" y="446557"/>
                </a:lnTo>
                <a:lnTo>
                  <a:pt x="1129931" y="500875"/>
                </a:lnTo>
                <a:lnTo>
                  <a:pt x="1120876" y="555612"/>
                </a:lnTo>
                <a:lnTo>
                  <a:pt x="1060754" y="579716"/>
                </a:lnTo>
                <a:lnTo>
                  <a:pt x="1030363" y="483971"/>
                </a:lnTo>
                <a:lnTo>
                  <a:pt x="867156" y="535787"/>
                </a:lnTo>
                <a:lnTo>
                  <a:pt x="933119" y="743496"/>
                </a:lnTo>
                <a:lnTo>
                  <a:pt x="1096302" y="691667"/>
                </a:lnTo>
                <a:lnTo>
                  <a:pt x="1088047" y="665708"/>
                </a:lnTo>
                <a:lnTo>
                  <a:pt x="1180198" y="642581"/>
                </a:lnTo>
                <a:lnTo>
                  <a:pt x="1201801" y="626732"/>
                </a:lnTo>
                <a:lnTo>
                  <a:pt x="1231226" y="454926"/>
                </a:lnTo>
                <a:lnTo>
                  <a:pt x="1235405" y="455079"/>
                </a:lnTo>
                <a:lnTo>
                  <a:pt x="1226248" y="754735"/>
                </a:lnTo>
                <a:lnTo>
                  <a:pt x="1236980" y="1270736"/>
                </a:lnTo>
                <a:lnTo>
                  <a:pt x="1211072" y="1282598"/>
                </a:lnTo>
                <a:lnTo>
                  <a:pt x="1204302" y="1292199"/>
                </a:lnTo>
                <a:lnTo>
                  <a:pt x="1202651" y="1307503"/>
                </a:lnTo>
                <a:lnTo>
                  <a:pt x="1204899" y="1321803"/>
                </a:lnTo>
                <a:lnTo>
                  <a:pt x="1209890" y="1328356"/>
                </a:lnTo>
                <a:lnTo>
                  <a:pt x="1330058" y="1328356"/>
                </a:lnTo>
                <a:lnTo>
                  <a:pt x="1332865" y="1323060"/>
                </a:lnTo>
                <a:lnTo>
                  <a:pt x="1334516" y="1311808"/>
                </a:lnTo>
                <a:lnTo>
                  <a:pt x="1335354" y="1299362"/>
                </a:lnTo>
                <a:lnTo>
                  <a:pt x="1335760" y="1290421"/>
                </a:lnTo>
                <a:lnTo>
                  <a:pt x="1362722" y="812012"/>
                </a:lnTo>
                <a:lnTo>
                  <a:pt x="1365732" y="793369"/>
                </a:lnTo>
                <a:lnTo>
                  <a:pt x="1370888" y="787158"/>
                </a:lnTo>
                <a:lnTo>
                  <a:pt x="1376045" y="793369"/>
                </a:lnTo>
                <a:lnTo>
                  <a:pt x="1379054" y="812012"/>
                </a:lnTo>
                <a:lnTo>
                  <a:pt x="1406029" y="1290421"/>
                </a:lnTo>
                <a:lnTo>
                  <a:pt x="1406423" y="1299400"/>
                </a:lnTo>
                <a:lnTo>
                  <a:pt x="1407274" y="1311846"/>
                </a:lnTo>
                <a:lnTo>
                  <a:pt x="1408912" y="1323073"/>
                </a:lnTo>
                <a:lnTo>
                  <a:pt x="1411719" y="1328356"/>
                </a:lnTo>
                <a:lnTo>
                  <a:pt x="1531886" y="1328356"/>
                </a:lnTo>
                <a:lnTo>
                  <a:pt x="1536865" y="1321803"/>
                </a:lnTo>
                <a:lnTo>
                  <a:pt x="1539125" y="1307503"/>
                </a:lnTo>
                <a:lnTo>
                  <a:pt x="1537474" y="1292199"/>
                </a:lnTo>
                <a:lnTo>
                  <a:pt x="1530731" y="1282598"/>
                </a:lnTo>
                <a:lnTo>
                  <a:pt x="1504797" y="1270736"/>
                </a:lnTo>
                <a:lnTo>
                  <a:pt x="1514868" y="787158"/>
                </a:lnTo>
                <a:lnTo>
                  <a:pt x="1515554" y="754735"/>
                </a:lnTo>
                <a:lnTo>
                  <a:pt x="1515567" y="685901"/>
                </a:lnTo>
                <a:lnTo>
                  <a:pt x="1515859" y="652500"/>
                </a:lnTo>
                <a:lnTo>
                  <a:pt x="1516405" y="606145"/>
                </a:lnTo>
                <a:lnTo>
                  <a:pt x="1516532" y="589876"/>
                </a:lnTo>
                <a:lnTo>
                  <a:pt x="1516735" y="555612"/>
                </a:lnTo>
                <a:lnTo>
                  <a:pt x="1516722" y="544474"/>
                </a:lnTo>
                <a:lnTo>
                  <a:pt x="1516367" y="499719"/>
                </a:lnTo>
                <a:lnTo>
                  <a:pt x="1514995" y="454926"/>
                </a:lnTo>
                <a:lnTo>
                  <a:pt x="1514817" y="448792"/>
                </a:lnTo>
                <a:lnTo>
                  <a:pt x="1520228" y="448576"/>
                </a:lnTo>
                <a:lnTo>
                  <a:pt x="1538249" y="626732"/>
                </a:lnTo>
                <a:lnTo>
                  <a:pt x="1536293" y="867029"/>
                </a:lnTo>
                <a:lnTo>
                  <a:pt x="1537296" y="872756"/>
                </a:lnTo>
                <a:lnTo>
                  <a:pt x="1540878" y="876935"/>
                </a:lnTo>
                <a:lnTo>
                  <a:pt x="1546352" y="878497"/>
                </a:lnTo>
                <a:lnTo>
                  <a:pt x="1553019" y="876325"/>
                </a:lnTo>
                <a:lnTo>
                  <a:pt x="1565973" y="869556"/>
                </a:lnTo>
                <a:lnTo>
                  <a:pt x="1581746" y="862291"/>
                </a:lnTo>
                <a:lnTo>
                  <a:pt x="1595361" y="854786"/>
                </a:lnTo>
                <a:lnTo>
                  <a:pt x="1601863" y="847280"/>
                </a:lnTo>
                <a:lnTo>
                  <a:pt x="1619516" y="615289"/>
                </a:lnTo>
                <a:lnTo>
                  <a:pt x="1620037" y="606145"/>
                </a:lnTo>
                <a:lnTo>
                  <a:pt x="1620253" y="597192"/>
                </a:lnTo>
                <a:close/>
              </a:path>
            </a:pathLst>
          </a:custGeom>
          <a:solidFill>
            <a:srgbClr val="31859C"/>
          </a:solidFill>
          <a:ln>
            <a:solidFill>
              <a:srgbClr val="31859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25">
            <a:extLst>
              <a:ext uri="{FF2B5EF4-FFF2-40B4-BE49-F238E27FC236}">
                <a16:creationId xmlns:a16="http://schemas.microsoft.com/office/drawing/2014/main" xmlns="" id="{338F488C-3F33-4472-BFDA-CAF645739B4D}"/>
              </a:ext>
            </a:extLst>
          </p:cNvPr>
          <p:cNvSpPr/>
          <p:nvPr/>
        </p:nvSpPr>
        <p:spPr>
          <a:xfrm>
            <a:off x="5325024" y="3960995"/>
            <a:ext cx="1158240" cy="931544"/>
          </a:xfrm>
          <a:custGeom>
            <a:avLst/>
            <a:gdLst/>
            <a:ahLst/>
            <a:cxnLst/>
            <a:rect l="l" t="t" r="r" b="b"/>
            <a:pathLst>
              <a:path w="1158240" h="931544">
                <a:moveTo>
                  <a:pt x="855078" y="682518"/>
                </a:moveTo>
                <a:lnTo>
                  <a:pt x="821895" y="710755"/>
                </a:lnTo>
                <a:lnTo>
                  <a:pt x="784766" y="734689"/>
                </a:lnTo>
                <a:lnTo>
                  <a:pt x="758901" y="747745"/>
                </a:lnTo>
                <a:lnTo>
                  <a:pt x="863015" y="903256"/>
                </a:lnTo>
                <a:lnTo>
                  <a:pt x="880439" y="920751"/>
                </a:lnTo>
                <a:lnTo>
                  <a:pt x="901931" y="930182"/>
                </a:lnTo>
                <a:lnTo>
                  <a:pt x="924762" y="930919"/>
                </a:lnTo>
                <a:lnTo>
                  <a:pt x="946200" y="922332"/>
                </a:lnTo>
                <a:lnTo>
                  <a:pt x="962105" y="905589"/>
                </a:lnTo>
                <a:lnTo>
                  <a:pt x="969856" y="884106"/>
                </a:lnTo>
                <a:lnTo>
                  <a:pt x="969026" y="860654"/>
                </a:lnTo>
                <a:lnTo>
                  <a:pt x="959192" y="838004"/>
                </a:lnTo>
                <a:lnTo>
                  <a:pt x="855078" y="682518"/>
                </a:lnTo>
                <a:close/>
              </a:path>
              <a:path w="1158240" h="931544">
                <a:moveTo>
                  <a:pt x="581677" y="0"/>
                </a:moveTo>
                <a:lnTo>
                  <a:pt x="537567" y="2051"/>
                </a:lnTo>
                <a:lnTo>
                  <a:pt x="493696" y="9399"/>
                </a:lnTo>
                <a:lnTo>
                  <a:pt x="450550" y="22138"/>
                </a:lnTo>
                <a:lnTo>
                  <a:pt x="408610" y="40359"/>
                </a:lnTo>
                <a:lnTo>
                  <a:pt x="368363" y="64155"/>
                </a:lnTo>
                <a:lnTo>
                  <a:pt x="331375" y="92750"/>
                </a:lnTo>
                <a:lnTo>
                  <a:pt x="298941" y="124979"/>
                </a:lnTo>
                <a:lnTo>
                  <a:pt x="271155" y="160358"/>
                </a:lnTo>
                <a:lnTo>
                  <a:pt x="248109" y="198403"/>
                </a:lnTo>
                <a:lnTo>
                  <a:pt x="229896" y="238628"/>
                </a:lnTo>
                <a:lnTo>
                  <a:pt x="216609" y="280551"/>
                </a:lnTo>
                <a:lnTo>
                  <a:pt x="208341" y="323686"/>
                </a:lnTo>
                <a:lnTo>
                  <a:pt x="205184" y="367550"/>
                </a:lnTo>
                <a:lnTo>
                  <a:pt x="207232" y="411659"/>
                </a:lnTo>
                <a:lnTo>
                  <a:pt x="214578" y="455528"/>
                </a:lnTo>
                <a:lnTo>
                  <a:pt x="227314" y="498673"/>
                </a:lnTo>
                <a:lnTo>
                  <a:pt x="245533" y="540609"/>
                </a:lnTo>
                <a:lnTo>
                  <a:pt x="269328" y="580854"/>
                </a:lnTo>
                <a:lnTo>
                  <a:pt x="297924" y="617850"/>
                </a:lnTo>
                <a:lnTo>
                  <a:pt x="330153" y="650289"/>
                </a:lnTo>
                <a:lnTo>
                  <a:pt x="365532" y="678079"/>
                </a:lnTo>
                <a:lnTo>
                  <a:pt x="403577" y="701128"/>
                </a:lnTo>
                <a:lnTo>
                  <a:pt x="443821" y="719348"/>
                </a:lnTo>
                <a:lnTo>
                  <a:pt x="485726" y="732629"/>
                </a:lnTo>
                <a:lnTo>
                  <a:pt x="528862" y="740896"/>
                </a:lnTo>
                <a:lnTo>
                  <a:pt x="572727" y="744052"/>
                </a:lnTo>
                <a:lnTo>
                  <a:pt x="616837" y="742002"/>
                </a:lnTo>
                <a:lnTo>
                  <a:pt x="660707" y="734655"/>
                </a:lnTo>
                <a:lnTo>
                  <a:pt x="703854" y="721917"/>
                </a:lnTo>
                <a:lnTo>
                  <a:pt x="745793" y="703697"/>
                </a:lnTo>
                <a:lnTo>
                  <a:pt x="786041" y="679901"/>
                </a:lnTo>
                <a:lnTo>
                  <a:pt x="819748" y="653846"/>
                </a:lnTo>
                <a:lnTo>
                  <a:pt x="567139" y="653846"/>
                </a:lnTo>
                <a:lnTo>
                  <a:pt x="524128" y="648963"/>
                </a:lnTo>
                <a:lnTo>
                  <a:pt x="482361" y="637589"/>
                </a:lnTo>
                <a:lnTo>
                  <a:pt x="442644" y="619881"/>
                </a:lnTo>
                <a:lnTo>
                  <a:pt x="405733" y="595948"/>
                </a:lnTo>
                <a:lnTo>
                  <a:pt x="372583" y="566079"/>
                </a:lnTo>
                <a:lnTo>
                  <a:pt x="343852" y="530295"/>
                </a:lnTo>
                <a:lnTo>
                  <a:pt x="321226" y="490381"/>
                </a:lnTo>
                <a:lnTo>
                  <a:pt x="305709" y="448481"/>
                </a:lnTo>
                <a:lnTo>
                  <a:pt x="297145" y="405403"/>
                </a:lnTo>
                <a:lnTo>
                  <a:pt x="295381" y="361954"/>
                </a:lnTo>
                <a:lnTo>
                  <a:pt x="300261" y="318940"/>
                </a:lnTo>
                <a:lnTo>
                  <a:pt x="311630" y="277170"/>
                </a:lnTo>
                <a:lnTo>
                  <a:pt x="329335" y="237451"/>
                </a:lnTo>
                <a:lnTo>
                  <a:pt x="353219" y="200588"/>
                </a:lnTo>
                <a:lnTo>
                  <a:pt x="383129" y="167391"/>
                </a:lnTo>
                <a:lnTo>
                  <a:pt x="418909" y="138666"/>
                </a:lnTo>
                <a:lnTo>
                  <a:pt x="458833" y="116047"/>
                </a:lnTo>
                <a:lnTo>
                  <a:pt x="500739" y="100536"/>
                </a:lnTo>
                <a:lnTo>
                  <a:pt x="543821" y="91977"/>
                </a:lnTo>
                <a:lnTo>
                  <a:pt x="587272" y="90216"/>
                </a:lnTo>
                <a:lnTo>
                  <a:pt x="819755" y="90216"/>
                </a:lnTo>
                <a:lnTo>
                  <a:pt x="788871" y="65960"/>
                </a:lnTo>
                <a:lnTo>
                  <a:pt x="750827" y="42914"/>
                </a:lnTo>
                <a:lnTo>
                  <a:pt x="710601" y="24703"/>
                </a:lnTo>
                <a:lnTo>
                  <a:pt x="668678" y="11418"/>
                </a:lnTo>
                <a:lnTo>
                  <a:pt x="625542" y="3153"/>
                </a:lnTo>
                <a:lnTo>
                  <a:pt x="581677" y="0"/>
                </a:lnTo>
                <a:close/>
              </a:path>
              <a:path w="1158240" h="931544">
                <a:moveTo>
                  <a:pt x="819755" y="90216"/>
                </a:moveTo>
                <a:lnTo>
                  <a:pt x="587272" y="90216"/>
                </a:lnTo>
                <a:lnTo>
                  <a:pt x="630286" y="95098"/>
                </a:lnTo>
                <a:lnTo>
                  <a:pt x="672056" y="106468"/>
                </a:lnTo>
                <a:lnTo>
                  <a:pt x="711775" y="124170"/>
                </a:lnTo>
                <a:lnTo>
                  <a:pt x="748638" y="148050"/>
                </a:lnTo>
                <a:lnTo>
                  <a:pt x="781836" y="177952"/>
                </a:lnTo>
                <a:lnTo>
                  <a:pt x="810564" y="213723"/>
                </a:lnTo>
                <a:lnTo>
                  <a:pt x="833184" y="253643"/>
                </a:lnTo>
                <a:lnTo>
                  <a:pt x="848697" y="295548"/>
                </a:lnTo>
                <a:lnTo>
                  <a:pt x="857257" y="338629"/>
                </a:lnTo>
                <a:lnTo>
                  <a:pt x="858894" y="378988"/>
                </a:lnTo>
                <a:lnTo>
                  <a:pt x="858994" y="382308"/>
                </a:lnTo>
                <a:lnTo>
                  <a:pt x="854140" y="425097"/>
                </a:lnTo>
                <a:lnTo>
                  <a:pt x="842770" y="466869"/>
                </a:lnTo>
                <a:lnTo>
                  <a:pt x="825067" y="506591"/>
                </a:lnTo>
                <a:lnTo>
                  <a:pt x="801183" y="543456"/>
                </a:lnTo>
                <a:lnTo>
                  <a:pt x="771274" y="576659"/>
                </a:lnTo>
                <a:lnTo>
                  <a:pt x="735495" y="605391"/>
                </a:lnTo>
                <a:lnTo>
                  <a:pt x="695571" y="628013"/>
                </a:lnTo>
                <a:lnTo>
                  <a:pt x="653667" y="643526"/>
                </a:lnTo>
                <a:lnTo>
                  <a:pt x="610588" y="652086"/>
                </a:lnTo>
                <a:lnTo>
                  <a:pt x="567139" y="653846"/>
                </a:lnTo>
                <a:lnTo>
                  <a:pt x="819748" y="653846"/>
                </a:lnTo>
                <a:lnTo>
                  <a:pt x="855466" y="619081"/>
                </a:lnTo>
                <a:lnTo>
                  <a:pt x="883254" y="583703"/>
                </a:lnTo>
                <a:lnTo>
                  <a:pt x="906300" y="545658"/>
                </a:lnTo>
                <a:lnTo>
                  <a:pt x="924513" y="505432"/>
                </a:lnTo>
                <a:lnTo>
                  <a:pt x="937800" y="463508"/>
                </a:lnTo>
                <a:lnTo>
                  <a:pt x="946067" y="420370"/>
                </a:lnTo>
                <a:lnTo>
                  <a:pt x="949223" y="376503"/>
                </a:lnTo>
                <a:lnTo>
                  <a:pt x="947174" y="332391"/>
                </a:lnTo>
                <a:lnTo>
                  <a:pt x="939827" y="288518"/>
                </a:lnTo>
                <a:lnTo>
                  <a:pt x="927090" y="245369"/>
                </a:lnTo>
                <a:lnTo>
                  <a:pt x="908871" y="203427"/>
                </a:lnTo>
                <a:lnTo>
                  <a:pt x="885075" y="163177"/>
                </a:lnTo>
                <a:lnTo>
                  <a:pt x="856480" y="126184"/>
                </a:lnTo>
                <a:lnTo>
                  <a:pt x="824250" y="93747"/>
                </a:lnTo>
                <a:lnTo>
                  <a:pt x="819755" y="90216"/>
                </a:lnTo>
                <a:close/>
              </a:path>
              <a:path w="1158240" h="931544">
                <a:moveTo>
                  <a:pt x="579056" y="160281"/>
                </a:moveTo>
                <a:lnTo>
                  <a:pt x="526781" y="167305"/>
                </a:lnTo>
                <a:lnTo>
                  <a:pt x="490951" y="191459"/>
                </a:lnTo>
                <a:lnTo>
                  <a:pt x="470812" y="231311"/>
                </a:lnTo>
                <a:lnTo>
                  <a:pt x="465607" y="285427"/>
                </a:lnTo>
                <a:lnTo>
                  <a:pt x="468211" y="322624"/>
                </a:lnTo>
                <a:lnTo>
                  <a:pt x="477916" y="356548"/>
                </a:lnTo>
                <a:lnTo>
                  <a:pt x="493789" y="385913"/>
                </a:lnTo>
                <a:lnTo>
                  <a:pt x="514896" y="409430"/>
                </a:lnTo>
                <a:lnTo>
                  <a:pt x="505815" y="452343"/>
                </a:lnTo>
                <a:lnTo>
                  <a:pt x="390639" y="471202"/>
                </a:lnTo>
                <a:lnTo>
                  <a:pt x="363207" y="497631"/>
                </a:lnTo>
                <a:lnTo>
                  <a:pt x="365912" y="502267"/>
                </a:lnTo>
                <a:lnTo>
                  <a:pt x="403026" y="548856"/>
                </a:lnTo>
                <a:lnTo>
                  <a:pt x="440411" y="579144"/>
                </a:lnTo>
                <a:lnTo>
                  <a:pt x="482747" y="601565"/>
                </a:lnTo>
                <a:lnTo>
                  <a:pt x="528837" y="615482"/>
                </a:lnTo>
                <a:lnTo>
                  <a:pt x="577481" y="620262"/>
                </a:lnTo>
                <a:lnTo>
                  <a:pt x="614349" y="617511"/>
                </a:lnTo>
                <a:lnTo>
                  <a:pt x="684366" y="595948"/>
                </a:lnTo>
                <a:lnTo>
                  <a:pt x="739654" y="559723"/>
                </a:lnTo>
                <a:lnTo>
                  <a:pt x="778357" y="517554"/>
                </a:lnTo>
                <a:lnTo>
                  <a:pt x="793699" y="493516"/>
                </a:lnTo>
                <a:lnTo>
                  <a:pt x="789417" y="485636"/>
                </a:lnTo>
                <a:lnTo>
                  <a:pt x="783289" y="478921"/>
                </a:lnTo>
                <a:lnTo>
                  <a:pt x="775816" y="473925"/>
                </a:lnTo>
                <a:lnTo>
                  <a:pt x="767499" y="471202"/>
                </a:lnTo>
                <a:lnTo>
                  <a:pt x="652348" y="452343"/>
                </a:lnTo>
                <a:lnTo>
                  <a:pt x="643280" y="409430"/>
                </a:lnTo>
                <a:lnTo>
                  <a:pt x="664385" y="385913"/>
                </a:lnTo>
                <a:lnTo>
                  <a:pt x="680262" y="356548"/>
                </a:lnTo>
                <a:lnTo>
                  <a:pt x="689968" y="322624"/>
                </a:lnTo>
                <a:lnTo>
                  <a:pt x="692556" y="285427"/>
                </a:lnTo>
                <a:lnTo>
                  <a:pt x="687341" y="231311"/>
                </a:lnTo>
                <a:lnTo>
                  <a:pt x="667200" y="191459"/>
                </a:lnTo>
                <a:lnTo>
                  <a:pt x="631363" y="167305"/>
                </a:lnTo>
                <a:lnTo>
                  <a:pt x="579056" y="160281"/>
                </a:lnTo>
                <a:close/>
              </a:path>
              <a:path w="1158240" h="931544">
                <a:moveTo>
                  <a:pt x="161429" y="271393"/>
                </a:moveTo>
                <a:lnTo>
                  <a:pt x="121551" y="276337"/>
                </a:lnTo>
                <a:lnTo>
                  <a:pt x="83364" y="320012"/>
                </a:lnTo>
                <a:lnTo>
                  <a:pt x="79806" y="356928"/>
                </a:lnTo>
                <a:lnTo>
                  <a:pt x="81584" y="382308"/>
                </a:lnTo>
                <a:lnTo>
                  <a:pt x="88204" y="405456"/>
                </a:lnTo>
                <a:lnTo>
                  <a:pt x="99030" y="425492"/>
                </a:lnTo>
                <a:lnTo>
                  <a:pt x="113423" y="441535"/>
                </a:lnTo>
                <a:lnTo>
                  <a:pt x="107251" y="470796"/>
                </a:lnTo>
                <a:lnTo>
                  <a:pt x="28663" y="483674"/>
                </a:lnTo>
                <a:lnTo>
                  <a:pt x="0" y="583229"/>
                </a:lnTo>
                <a:lnTo>
                  <a:pt x="214210" y="583229"/>
                </a:lnTo>
                <a:lnTo>
                  <a:pt x="191433" y="538277"/>
                </a:lnTo>
                <a:lnTo>
                  <a:pt x="174334" y="491376"/>
                </a:lnTo>
                <a:lnTo>
                  <a:pt x="163010" y="442961"/>
                </a:lnTo>
                <a:lnTo>
                  <a:pt x="157558" y="393464"/>
                </a:lnTo>
                <a:lnTo>
                  <a:pt x="158074" y="343318"/>
                </a:lnTo>
                <a:lnTo>
                  <a:pt x="164681" y="292823"/>
                </a:lnTo>
                <a:lnTo>
                  <a:pt x="166104" y="285427"/>
                </a:lnTo>
                <a:lnTo>
                  <a:pt x="167576" y="278772"/>
                </a:lnTo>
                <a:lnTo>
                  <a:pt x="169290" y="271774"/>
                </a:lnTo>
                <a:lnTo>
                  <a:pt x="165417" y="271520"/>
                </a:lnTo>
                <a:lnTo>
                  <a:pt x="161429" y="271393"/>
                </a:lnTo>
                <a:close/>
              </a:path>
              <a:path w="1158240" h="931544">
                <a:moveTo>
                  <a:pt x="995324" y="271355"/>
                </a:moveTo>
                <a:lnTo>
                  <a:pt x="990117" y="271609"/>
                </a:lnTo>
                <a:lnTo>
                  <a:pt x="985151" y="272104"/>
                </a:lnTo>
                <a:lnTo>
                  <a:pt x="994534" y="325371"/>
                </a:lnTo>
                <a:lnTo>
                  <a:pt x="996998" y="378988"/>
                </a:lnTo>
                <a:lnTo>
                  <a:pt x="992673" y="432267"/>
                </a:lnTo>
                <a:lnTo>
                  <a:pt x="981686" y="484525"/>
                </a:lnTo>
                <a:lnTo>
                  <a:pt x="964167" y="535074"/>
                </a:lnTo>
                <a:lnTo>
                  <a:pt x="940244" y="583229"/>
                </a:lnTo>
                <a:lnTo>
                  <a:pt x="1158151" y="583229"/>
                </a:lnTo>
                <a:lnTo>
                  <a:pt x="1148651" y="503651"/>
                </a:lnTo>
                <a:lnTo>
                  <a:pt x="1050924" y="470796"/>
                </a:lnTo>
                <a:lnTo>
                  <a:pt x="1044727" y="441535"/>
                </a:lnTo>
                <a:lnTo>
                  <a:pt x="1059129" y="425492"/>
                </a:lnTo>
                <a:lnTo>
                  <a:pt x="1069977" y="405403"/>
                </a:lnTo>
                <a:lnTo>
                  <a:pt x="1076584" y="382308"/>
                </a:lnTo>
                <a:lnTo>
                  <a:pt x="1078356" y="356928"/>
                </a:lnTo>
                <a:lnTo>
                  <a:pt x="1074795" y="320012"/>
                </a:lnTo>
                <a:lnTo>
                  <a:pt x="1061054" y="292823"/>
                </a:lnTo>
                <a:lnTo>
                  <a:pt x="1036610" y="276337"/>
                </a:lnTo>
                <a:lnTo>
                  <a:pt x="1000937" y="271533"/>
                </a:lnTo>
                <a:lnTo>
                  <a:pt x="995324" y="271355"/>
                </a:lnTo>
                <a:close/>
              </a:path>
            </a:pathLst>
          </a:custGeom>
          <a:solidFill>
            <a:srgbClr val="31859C"/>
          </a:solidFill>
          <a:ln>
            <a:solidFill>
              <a:srgbClr val="31859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">
            <a:extLst>
              <a:ext uri="{FF2B5EF4-FFF2-40B4-BE49-F238E27FC236}">
                <a16:creationId xmlns:a16="http://schemas.microsoft.com/office/drawing/2014/main" xmlns="" id="{F9B45DB6-AE3B-45C6-9B45-AE54EABE8982}"/>
              </a:ext>
            </a:extLst>
          </p:cNvPr>
          <p:cNvSpPr/>
          <p:nvPr/>
        </p:nvSpPr>
        <p:spPr>
          <a:xfrm>
            <a:off x="0" y="6810411"/>
            <a:ext cx="12192000" cy="55975"/>
          </a:xfrm>
          <a:custGeom>
            <a:avLst/>
            <a:gdLst/>
            <a:ahLst/>
            <a:cxnLst/>
            <a:rect l="l" t="t" r="r" b="b"/>
            <a:pathLst>
              <a:path w="14400530" h="517525">
                <a:moveTo>
                  <a:pt x="14400021" y="0"/>
                </a:moveTo>
                <a:lnTo>
                  <a:pt x="0" y="0"/>
                </a:lnTo>
                <a:lnTo>
                  <a:pt x="0" y="517347"/>
                </a:lnTo>
                <a:lnTo>
                  <a:pt x="14400021" y="517347"/>
                </a:lnTo>
                <a:lnTo>
                  <a:pt x="14400021" y="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wrap="square" lIns="0" tIns="0" rIns="0" bIns="0" rtlCol="0"/>
          <a:lstStyle/>
          <a:p>
            <a:endParaRPr>
              <a:solidFill>
                <a:srgbClr val="0070C0"/>
              </a:solidFill>
            </a:endParaRP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xmlns="" id="{7E34BCEF-05EF-48D3-AF8B-FE9FF50034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57409" y="6445286"/>
            <a:ext cx="2743200" cy="365125"/>
          </a:xfrm>
        </p:spPr>
        <p:txBody>
          <a:bodyPr/>
          <a:lstStyle/>
          <a:p>
            <a:fld id="{64F971F1-47BA-4C26-B4C1-51371E344967}" type="slidenum">
              <a:rPr lang="ru-RU" smtClean="0"/>
              <a:t>4</a:t>
            </a:fld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EB405D37-92AD-B1CB-6F6E-38070498CDA5}"/>
              </a:ext>
            </a:extLst>
          </p:cNvPr>
          <p:cNvSpPr txBox="1"/>
          <p:nvPr/>
        </p:nvSpPr>
        <p:spPr>
          <a:xfrm>
            <a:off x="965112" y="109778"/>
            <a:ext cx="93869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spc="5" dirty="0" smtClean="0">
                <a:solidFill>
                  <a:srgbClr val="002060"/>
                </a:solidFill>
                <a:latin typeface="Arial Narrow" panose="020B0606020202030204" pitchFamily="34" charset="0"/>
                <a:ea typeface="Tahoma" pitchFamily="34" charset="0"/>
                <a:cs typeface="Arial" panose="020B0604020202020204" pitchFamily="34" charset="0"/>
              </a:rPr>
              <a:t>ОБЛЫСТЫҚ БЮДЖЕТТІҢ КІРІСТЕРІ </a:t>
            </a:r>
            <a:r>
              <a:rPr lang="ru-RU" sz="1800" i="1" spc="5" dirty="0" smtClean="0">
                <a:solidFill>
                  <a:srgbClr val="002060"/>
                </a:solidFill>
                <a:latin typeface="Arial Narrow" panose="020B0606020202030204" pitchFamily="34" charset="0"/>
                <a:ea typeface="Tahoma" pitchFamily="34" charset="0"/>
                <a:cs typeface="Arial" panose="020B0604020202020204" pitchFamily="34" charset="0"/>
              </a:rPr>
              <a:t>(</a:t>
            </a:r>
            <a:r>
              <a:rPr lang="ru-RU" sz="1800" i="1" spc="5" dirty="0" err="1" smtClean="0">
                <a:solidFill>
                  <a:srgbClr val="002060"/>
                </a:solidFill>
                <a:latin typeface="Arial Narrow" panose="020B0606020202030204" pitchFamily="34" charset="0"/>
                <a:ea typeface="Tahoma" pitchFamily="34" charset="0"/>
                <a:cs typeface="Arial" panose="020B0604020202020204" pitchFamily="34" charset="0"/>
              </a:rPr>
              <a:t>трансферттерді</a:t>
            </a:r>
            <a:r>
              <a:rPr lang="ru-RU" sz="1800" i="1" spc="5" dirty="0" smtClean="0">
                <a:solidFill>
                  <a:srgbClr val="002060"/>
                </a:solidFill>
                <a:latin typeface="Arial Narrow" panose="020B0606020202030204" pitchFamily="34" charset="0"/>
                <a:ea typeface="Tahoma" pitchFamily="34" charset="0"/>
                <a:cs typeface="Arial" panose="020B0604020202020204" pitchFamily="34" charset="0"/>
              </a:rPr>
              <a:t> </a:t>
            </a:r>
            <a:r>
              <a:rPr lang="ru-RU" sz="1800" i="1" spc="5" dirty="0" err="1" smtClean="0">
                <a:solidFill>
                  <a:srgbClr val="002060"/>
                </a:solidFill>
                <a:latin typeface="Arial Narrow" panose="020B0606020202030204" pitchFamily="34" charset="0"/>
                <a:ea typeface="Tahoma" pitchFamily="34" charset="0"/>
                <a:cs typeface="Arial" panose="020B0604020202020204" pitchFamily="34" charset="0"/>
              </a:rPr>
              <a:t>есепке</a:t>
            </a:r>
            <a:r>
              <a:rPr lang="ru-RU" sz="1800" i="1" spc="5" dirty="0" smtClean="0">
                <a:solidFill>
                  <a:srgbClr val="002060"/>
                </a:solidFill>
                <a:latin typeface="Arial Narrow" panose="020B0606020202030204" pitchFamily="34" charset="0"/>
                <a:ea typeface="Tahoma" pitchFamily="34" charset="0"/>
                <a:cs typeface="Arial" panose="020B0604020202020204" pitchFamily="34" charset="0"/>
              </a:rPr>
              <a:t> </a:t>
            </a:r>
            <a:r>
              <a:rPr lang="ru-RU" sz="1800" i="1" spc="5" dirty="0" err="1" smtClean="0">
                <a:solidFill>
                  <a:srgbClr val="002060"/>
                </a:solidFill>
                <a:latin typeface="Arial Narrow" panose="020B0606020202030204" pitchFamily="34" charset="0"/>
                <a:ea typeface="Tahoma" pitchFamily="34" charset="0"/>
                <a:cs typeface="Arial" panose="020B0604020202020204" pitchFamily="34" charset="0"/>
              </a:rPr>
              <a:t>алмағанда</a:t>
            </a:r>
            <a:r>
              <a:rPr lang="ru-RU" sz="1800" i="1" spc="5" dirty="0" smtClean="0">
                <a:solidFill>
                  <a:srgbClr val="002060"/>
                </a:solidFill>
                <a:latin typeface="Arial Narrow" panose="020B0606020202030204" pitchFamily="34" charset="0"/>
                <a:ea typeface="Tahoma" pitchFamily="34" charset="0"/>
                <a:cs typeface="Arial" panose="020B0604020202020204" pitchFamily="34" charset="0"/>
              </a:rPr>
              <a:t>)</a:t>
            </a:r>
            <a:endParaRPr lang="ru-RU" sz="2800" b="1" dirty="0">
              <a:solidFill>
                <a:srgbClr val="002060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ED2FC2D0-8299-C98B-EFF6-0717A0859B06}"/>
              </a:ext>
            </a:extLst>
          </p:cNvPr>
          <p:cNvSpPr txBox="1"/>
          <p:nvPr/>
        </p:nvSpPr>
        <p:spPr>
          <a:xfrm>
            <a:off x="7036264" y="1000968"/>
            <a:ext cx="3789485" cy="52322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ru-RU" sz="2800" b="1" dirty="0" err="1" smtClean="0">
                <a:solidFill>
                  <a:srgbClr val="00206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Асыра</a:t>
            </a:r>
            <a:r>
              <a:rPr lang="ru-RU" sz="2800" b="1" dirty="0" smtClean="0">
                <a:solidFill>
                  <a:srgbClr val="00206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орындау</a:t>
            </a:r>
            <a:r>
              <a:rPr lang="ru-RU" sz="2800" b="1" dirty="0" smtClean="0">
                <a:solidFill>
                  <a:srgbClr val="00206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:</a:t>
            </a:r>
            <a:endParaRPr lang="ru-RU" sz="2800" b="1" dirty="0">
              <a:solidFill>
                <a:srgbClr val="002060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EF3D477E-929A-0AD3-93F3-16EE15408AFE}"/>
              </a:ext>
            </a:extLst>
          </p:cNvPr>
          <p:cNvSpPr txBox="1"/>
          <p:nvPr/>
        </p:nvSpPr>
        <p:spPr>
          <a:xfrm>
            <a:off x="2455732" y="1586638"/>
            <a:ext cx="1512270" cy="10002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>
                <a:solidFill>
                  <a:srgbClr val="00206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+</a:t>
            </a:r>
            <a:r>
              <a:rPr lang="ru-RU" sz="4000" b="1" dirty="0">
                <a:solidFill>
                  <a:srgbClr val="00206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5.4</a:t>
            </a:r>
            <a:r>
              <a:rPr lang="ru-RU" sz="2000" dirty="0">
                <a:solidFill>
                  <a:srgbClr val="00206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</a:t>
            </a:r>
            <a:r>
              <a:rPr lang="ru-RU" dirty="0">
                <a:latin typeface="Arial Narrow" panose="020B0606020202030204" pitchFamily="34" charset="0"/>
                <a:cs typeface="Arial" panose="020B0604020202020204" pitchFamily="34" charset="0"/>
              </a:rPr>
              <a:t>млрд. </a:t>
            </a:r>
            <a:r>
              <a:rPr lang="ru-RU" dirty="0" err="1" smtClean="0">
                <a:latin typeface="Arial Narrow" panose="020B0606020202030204" pitchFamily="34" charset="0"/>
                <a:cs typeface="Arial" panose="020B0604020202020204" pitchFamily="34" charset="0"/>
              </a:rPr>
              <a:t>теңге</a:t>
            </a:r>
            <a:endParaRPr lang="ru-RU" dirty="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5224FBD2-AB1A-065A-9EE8-AEC1AEEBD214}"/>
              </a:ext>
            </a:extLst>
          </p:cNvPr>
          <p:cNvSpPr txBox="1"/>
          <p:nvPr/>
        </p:nvSpPr>
        <p:spPr>
          <a:xfrm>
            <a:off x="8744273" y="2641558"/>
            <a:ext cx="3356333" cy="1169551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chemeClr val="accent6">
                    <a:lumMod val="50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1.8 </a:t>
            </a:r>
            <a:r>
              <a:rPr lang="ru-RU" sz="1400" b="1" dirty="0" err="1">
                <a:solidFill>
                  <a:schemeClr val="accent6">
                    <a:lumMod val="50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млрд.тг</a:t>
            </a:r>
            <a:r>
              <a:rPr lang="ru-RU" sz="1400" b="1" dirty="0">
                <a:solidFill>
                  <a:schemeClr val="accent6">
                    <a:lumMod val="50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– </a:t>
            </a:r>
            <a:r>
              <a:rPr lang="ru-RU" sz="1400" b="1" dirty="0" err="1">
                <a:solidFill>
                  <a:schemeClr val="accent6">
                    <a:lumMod val="50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қоршаған</a:t>
            </a:r>
            <a:r>
              <a:rPr lang="ru-RU" sz="1400" b="1" dirty="0">
                <a:solidFill>
                  <a:schemeClr val="accent6">
                    <a:lumMod val="50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</a:t>
            </a:r>
            <a:r>
              <a:rPr lang="ru-RU" sz="1400" b="1" dirty="0" err="1">
                <a:solidFill>
                  <a:schemeClr val="accent6">
                    <a:lumMod val="50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ортаға</a:t>
            </a:r>
            <a:r>
              <a:rPr lang="ru-RU" sz="1400" b="1" dirty="0">
                <a:solidFill>
                  <a:schemeClr val="accent6">
                    <a:lumMod val="50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</a:t>
            </a:r>
            <a:r>
              <a:rPr lang="ru-RU" sz="1400" b="1" dirty="0" err="1">
                <a:solidFill>
                  <a:schemeClr val="accent6">
                    <a:lumMod val="50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теріс</a:t>
            </a:r>
            <a:r>
              <a:rPr lang="ru-RU" sz="1400" b="1" dirty="0">
                <a:solidFill>
                  <a:schemeClr val="accent6">
                    <a:lumMod val="50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</a:t>
            </a:r>
            <a:r>
              <a:rPr lang="ru-RU" sz="1400" b="1" dirty="0" err="1">
                <a:solidFill>
                  <a:schemeClr val="accent6">
                    <a:lumMod val="50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әсер</a:t>
            </a:r>
            <a:r>
              <a:rPr lang="ru-RU" sz="1400" b="1" dirty="0">
                <a:solidFill>
                  <a:schemeClr val="accent6">
                    <a:lumMod val="50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</a:t>
            </a:r>
            <a:r>
              <a:rPr lang="ru-RU" sz="1400" b="1" dirty="0" err="1">
                <a:solidFill>
                  <a:schemeClr val="accent6">
                    <a:lumMod val="50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еткені</a:t>
            </a:r>
            <a:r>
              <a:rPr lang="ru-RU" sz="1400" b="1" dirty="0">
                <a:solidFill>
                  <a:schemeClr val="accent6">
                    <a:lumMod val="50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</a:t>
            </a:r>
            <a:r>
              <a:rPr lang="ru-RU" sz="1400" b="1" dirty="0" err="1">
                <a:solidFill>
                  <a:schemeClr val="accent6">
                    <a:lumMod val="50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үшін</a:t>
            </a:r>
            <a:r>
              <a:rPr lang="ru-RU" sz="1400" b="1" dirty="0">
                <a:solidFill>
                  <a:schemeClr val="accent6">
                    <a:lumMod val="50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</a:t>
            </a:r>
            <a:r>
              <a:rPr lang="ru-RU" sz="1400" b="1" dirty="0" err="1" smtClean="0">
                <a:solidFill>
                  <a:schemeClr val="accent6">
                    <a:lumMod val="50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төлем</a:t>
            </a:r>
            <a:r>
              <a:rPr lang="kk-KZ" sz="1400" b="1" dirty="0" smtClean="0">
                <a:solidFill>
                  <a:schemeClr val="accent6">
                    <a:lumMod val="50000"/>
                  </a:schemeClr>
                </a:solidFill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endParaRPr lang="ru-RU" sz="1400" b="1" dirty="0">
              <a:solidFill>
                <a:schemeClr val="accent6">
                  <a:lumMod val="50000"/>
                </a:schemeClr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ru-RU" sz="1400" b="1" dirty="0">
                <a:solidFill>
                  <a:schemeClr val="accent6">
                    <a:lumMod val="50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761.9 млн. </a:t>
            </a:r>
            <a:r>
              <a:rPr lang="ru-RU" sz="1400" b="1" dirty="0" err="1">
                <a:solidFill>
                  <a:schemeClr val="accent6">
                    <a:lumMod val="50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тг</a:t>
            </a:r>
            <a:r>
              <a:rPr lang="ru-RU" sz="1400" b="1" dirty="0">
                <a:solidFill>
                  <a:schemeClr val="accent6">
                    <a:lumMod val="50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– </a:t>
            </a:r>
            <a:r>
              <a:rPr lang="ru-RU" sz="1400" b="1" dirty="0" err="1" smtClean="0">
                <a:solidFill>
                  <a:schemeClr val="accent6">
                    <a:lumMod val="50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әлеуметтік</a:t>
            </a:r>
            <a:r>
              <a:rPr lang="ru-RU" sz="1400" b="1" dirty="0" smtClean="0">
                <a:solidFill>
                  <a:schemeClr val="accent6">
                    <a:lumMod val="50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</a:t>
            </a:r>
            <a:r>
              <a:rPr lang="ru-RU" sz="1400" b="1" dirty="0" err="1" smtClean="0">
                <a:solidFill>
                  <a:schemeClr val="accent6">
                    <a:lumMod val="50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салық</a:t>
            </a:r>
            <a:endParaRPr lang="ru-RU" sz="1400" b="1" dirty="0">
              <a:solidFill>
                <a:schemeClr val="accent6">
                  <a:lumMod val="50000"/>
                </a:schemeClr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ru-RU" sz="1400" b="1" dirty="0">
                <a:solidFill>
                  <a:schemeClr val="accent6">
                    <a:lumMod val="50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622.7 </a:t>
            </a:r>
            <a:r>
              <a:rPr lang="ru-RU" sz="1400" b="1" dirty="0" err="1">
                <a:solidFill>
                  <a:schemeClr val="accent6">
                    <a:lumMod val="50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млн.тг</a:t>
            </a:r>
            <a:r>
              <a:rPr lang="ru-RU" sz="1400" b="1" dirty="0">
                <a:solidFill>
                  <a:schemeClr val="accent6">
                    <a:lumMod val="50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– ИПН</a:t>
            </a:r>
          </a:p>
          <a:p>
            <a:r>
              <a:rPr lang="ru-RU" sz="1400" b="1" dirty="0">
                <a:solidFill>
                  <a:schemeClr val="accent6">
                    <a:lumMod val="50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274.2 </a:t>
            </a:r>
            <a:r>
              <a:rPr lang="ru-RU" sz="1400" b="1" dirty="0" err="1">
                <a:solidFill>
                  <a:schemeClr val="accent6">
                    <a:lumMod val="50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млн.тг</a:t>
            </a:r>
            <a:r>
              <a:rPr lang="ru-RU" sz="1400" b="1" dirty="0">
                <a:solidFill>
                  <a:schemeClr val="accent6">
                    <a:lumMod val="50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- КПН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59A4DE9F-3A25-955E-D8C4-9FE531887A71}"/>
              </a:ext>
            </a:extLst>
          </p:cNvPr>
          <p:cNvSpPr txBox="1"/>
          <p:nvPr/>
        </p:nvSpPr>
        <p:spPr>
          <a:xfrm>
            <a:off x="2425319" y="908635"/>
            <a:ext cx="181749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4000" b="1" dirty="0">
                <a:solidFill>
                  <a:schemeClr val="accent6">
                    <a:lumMod val="50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105.5</a:t>
            </a:r>
            <a:r>
              <a:rPr lang="ru-RU" dirty="0">
                <a:solidFill>
                  <a:schemeClr val="accent6">
                    <a:lumMod val="50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%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84E7CD2B-AC2E-1A52-BA02-62218CA85BCC}"/>
              </a:ext>
            </a:extLst>
          </p:cNvPr>
          <p:cNvSpPr txBox="1"/>
          <p:nvPr/>
        </p:nvSpPr>
        <p:spPr>
          <a:xfrm>
            <a:off x="8722172" y="4622630"/>
            <a:ext cx="3356333" cy="954107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chemeClr val="accent6">
                    <a:lumMod val="50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877.8 </a:t>
            </a:r>
            <a:r>
              <a:rPr lang="ru-RU" sz="1400" b="1" dirty="0" err="1">
                <a:solidFill>
                  <a:schemeClr val="accent6">
                    <a:lumMod val="50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млн.тг</a:t>
            </a:r>
            <a:r>
              <a:rPr lang="ru-RU" sz="1400" b="1" dirty="0">
                <a:solidFill>
                  <a:schemeClr val="accent6">
                    <a:lumMod val="50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– </a:t>
            </a:r>
            <a:r>
              <a:rPr lang="ru-RU" sz="1400" b="1" dirty="0" err="1" smtClean="0">
                <a:solidFill>
                  <a:schemeClr val="accent6">
                    <a:lumMod val="50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айыппұлдар</a:t>
            </a:r>
            <a:endParaRPr lang="ru-RU" sz="1400" b="1" dirty="0">
              <a:solidFill>
                <a:schemeClr val="accent6">
                  <a:lumMod val="50000"/>
                </a:schemeClr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ru-RU" sz="1400" b="1" dirty="0">
                <a:solidFill>
                  <a:schemeClr val="accent6">
                    <a:lumMod val="50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507.9 </a:t>
            </a:r>
            <a:r>
              <a:rPr lang="ru-RU" sz="1400" b="1" dirty="0" err="1">
                <a:solidFill>
                  <a:schemeClr val="accent6">
                    <a:lumMod val="50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млн.тг</a:t>
            </a:r>
            <a:r>
              <a:rPr lang="ru-RU" sz="1400" b="1" dirty="0">
                <a:solidFill>
                  <a:schemeClr val="accent6">
                    <a:lumMod val="50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– </a:t>
            </a:r>
            <a:r>
              <a:rPr lang="ru-RU" sz="1400" b="1" dirty="0" err="1" smtClean="0">
                <a:solidFill>
                  <a:schemeClr val="accent6">
                    <a:lumMod val="50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өзге</a:t>
            </a:r>
            <a:r>
              <a:rPr lang="ru-RU" sz="1400" b="1" dirty="0" smtClean="0">
                <a:solidFill>
                  <a:schemeClr val="accent6">
                    <a:lumMod val="50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</a:t>
            </a:r>
            <a:r>
              <a:rPr lang="ru-RU" sz="1400" b="1" dirty="0" err="1" smtClean="0">
                <a:solidFill>
                  <a:schemeClr val="accent6">
                    <a:lumMod val="50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салықтық</a:t>
            </a:r>
            <a:r>
              <a:rPr lang="ru-RU" sz="1400" b="1" dirty="0" smtClean="0">
                <a:solidFill>
                  <a:schemeClr val="accent6">
                    <a:lumMod val="50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</a:t>
            </a:r>
            <a:r>
              <a:rPr lang="ru-RU" sz="1400" b="1" dirty="0" err="1" smtClean="0">
                <a:solidFill>
                  <a:schemeClr val="accent6">
                    <a:lumMod val="50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емес</a:t>
            </a:r>
            <a:r>
              <a:rPr lang="ru-RU" sz="1400" b="1" dirty="0" smtClean="0">
                <a:solidFill>
                  <a:schemeClr val="accent6">
                    <a:lumMod val="50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</a:t>
            </a:r>
            <a:r>
              <a:rPr lang="ru-RU" sz="1400" b="1" dirty="0" err="1" smtClean="0">
                <a:solidFill>
                  <a:schemeClr val="accent6">
                    <a:lumMod val="50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түсімдер</a:t>
            </a:r>
            <a:endParaRPr lang="ru-RU" sz="1400" b="1" dirty="0">
              <a:solidFill>
                <a:schemeClr val="accent6">
                  <a:lumMod val="50000"/>
                </a:schemeClr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ru-RU" sz="1400" b="1" dirty="0">
                <a:solidFill>
                  <a:schemeClr val="accent6">
                    <a:lumMod val="50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304.2 </a:t>
            </a:r>
            <a:r>
              <a:rPr lang="ru-RU" sz="1400" b="1" dirty="0" err="1">
                <a:solidFill>
                  <a:schemeClr val="accent6">
                    <a:lumMod val="50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млн.тг</a:t>
            </a:r>
            <a:r>
              <a:rPr lang="ru-RU" sz="1400" b="1" dirty="0">
                <a:solidFill>
                  <a:schemeClr val="accent6">
                    <a:lumMod val="50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– </a:t>
            </a:r>
            <a:r>
              <a:rPr lang="ru-RU" sz="1400" b="1" dirty="0" err="1" smtClean="0">
                <a:solidFill>
                  <a:schemeClr val="accent6">
                    <a:lumMod val="50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кредиттер</a:t>
            </a:r>
            <a:r>
              <a:rPr lang="ru-RU" sz="1400" b="1" dirty="0" smtClean="0">
                <a:solidFill>
                  <a:schemeClr val="accent6">
                    <a:lumMod val="50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</a:t>
            </a:r>
            <a:r>
              <a:rPr lang="ru-RU" sz="1400" b="1" dirty="0" err="1" smtClean="0">
                <a:solidFill>
                  <a:schemeClr val="accent6">
                    <a:lumMod val="50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бойынша</a:t>
            </a:r>
            <a:r>
              <a:rPr lang="ru-RU" sz="1400" b="1" dirty="0" smtClean="0">
                <a:solidFill>
                  <a:schemeClr val="accent6">
                    <a:lumMod val="50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</a:t>
            </a:r>
            <a:r>
              <a:rPr lang="ru-RU" sz="1400" b="1" dirty="0" err="1" smtClean="0">
                <a:solidFill>
                  <a:schemeClr val="accent6">
                    <a:lumMod val="50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сыйақы</a:t>
            </a:r>
            <a:endParaRPr lang="ru-RU" sz="1400" b="1" dirty="0">
              <a:solidFill>
                <a:schemeClr val="accent6">
                  <a:lumMod val="50000"/>
                </a:schemeClr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22868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Диаграмма 3">
            <a:extLst>
              <a:ext uri="{FF2B5EF4-FFF2-40B4-BE49-F238E27FC236}">
                <a16:creationId xmlns:a16="http://schemas.microsoft.com/office/drawing/2014/main" xmlns="" id="{A90D614C-0108-46AC-8C82-0C300547956E}"/>
              </a:ext>
            </a:extLst>
          </p:cNvPr>
          <p:cNvGraphicFramePr>
            <a:graphicFrameLocks/>
          </p:cNvGraphicFramePr>
          <p:nvPr/>
        </p:nvGraphicFramePr>
        <p:xfrm>
          <a:off x="-7744" y="781826"/>
          <a:ext cx="12192000" cy="60761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xmlns="" id="{63B4C349-3240-1CE7-C588-53F15BDF9D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64443" y="6491314"/>
            <a:ext cx="2743200" cy="365125"/>
          </a:xfrm>
        </p:spPr>
        <p:txBody>
          <a:bodyPr/>
          <a:lstStyle/>
          <a:p>
            <a:fld id="{64F971F1-47BA-4C26-B4C1-51371E344967}" type="slidenum">
              <a:rPr lang="ru-RU" smtClean="0"/>
              <a:t>5</a:t>
            </a:fld>
            <a:endParaRPr lang="ru-RU" dirty="0"/>
          </a:p>
        </p:txBody>
      </p:sp>
      <p:sp>
        <p:nvSpPr>
          <p:cNvPr id="5" name="Заголовок 4">
            <a:extLst>
              <a:ext uri="{FF2B5EF4-FFF2-40B4-BE49-F238E27FC236}">
                <a16:creationId xmlns:a16="http://schemas.microsoft.com/office/drawing/2014/main" xmlns="" id="{BD5965EB-CBBF-5BEE-AACE-8067E09013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367" y="227056"/>
            <a:ext cx="10515600" cy="385536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002060"/>
                </a:solidFill>
                <a:latin typeface="Arial Narrow" panose="020B060602020203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ШЫҒЫСТАРДЫҢ ОРЫНДАЛУЫ</a:t>
            </a:r>
            <a:endParaRPr lang="ru-RU" b="1" dirty="0">
              <a:solidFill>
                <a:srgbClr val="002060"/>
              </a:solidFill>
              <a:latin typeface="Arial Narrow" panose="020B060602020203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DEE17885-0D49-00B0-B2BC-F29123F40CA7}"/>
              </a:ext>
            </a:extLst>
          </p:cNvPr>
          <p:cNvSpPr txBox="1"/>
          <p:nvPr/>
        </p:nvSpPr>
        <p:spPr>
          <a:xfrm>
            <a:off x="10921579" y="444096"/>
            <a:ext cx="140676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i="1" dirty="0">
                <a:latin typeface="Arial Narrow" panose="020B0606020202030204" pitchFamily="34" charset="0"/>
              </a:rPr>
              <a:t>млрд. </a:t>
            </a:r>
            <a:r>
              <a:rPr lang="ru-RU" sz="1600" i="1" dirty="0" err="1" smtClean="0">
                <a:latin typeface="Arial Narrow" panose="020B0606020202030204" pitchFamily="34" charset="0"/>
              </a:rPr>
              <a:t>теңге</a:t>
            </a:r>
            <a:endParaRPr lang="ru-RU" sz="1600" i="1" dirty="0">
              <a:latin typeface="Arial Narrow" panose="020B0606020202030204" pitchFamily="34" charset="0"/>
            </a:endParaRPr>
          </a:p>
        </p:txBody>
      </p:sp>
      <p:graphicFrame>
        <p:nvGraphicFramePr>
          <p:cNvPr id="9" name="Диаграмма 8">
            <a:extLst>
              <a:ext uri="{FF2B5EF4-FFF2-40B4-BE49-F238E27FC236}">
                <a16:creationId xmlns:a16="http://schemas.microsoft.com/office/drawing/2014/main" xmlns="" id="{8EAB3CC4-E247-7598-FF57-E29D61889A9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67356499"/>
              </p:ext>
            </p:extLst>
          </p:nvPr>
        </p:nvGraphicFramePr>
        <p:xfrm>
          <a:off x="542488" y="827868"/>
          <a:ext cx="11300750" cy="18974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xmlns="" id="{E8C029D9-B3C1-98C2-8DB6-2D0E5C264EF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42316351"/>
              </p:ext>
            </p:extLst>
          </p:nvPr>
        </p:nvGraphicFramePr>
        <p:xfrm>
          <a:off x="542488" y="2771387"/>
          <a:ext cx="11169324" cy="3701484"/>
        </p:xfrm>
        <a:graphic>
          <a:graphicData uri="http://schemas.openxmlformats.org/drawingml/2006/table">
            <a:tbl>
              <a:tblPr>
                <a:effectLst/>
              </a:tblPr>
              <a:tblGrid>
                <a:gridCol w="43472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80280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738231">
                  <a:extLst>
                    <a:ext uri="{9D8B030D-6E8A-4147-A177-3AD203B41FA5}">
                      <a16:colId xmlns:a16="http://schemas.microsoft.com/office/drawing/2014/main" xmlns="" val="3759912132"/>
                    </a:ext>
                  </a:extLst>
                </a:gridCol>
                <a:gridCol w="1799277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505985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668366">
                  <a:extLst>
                    <a:ext uri="{9D8B030D-6E8A-4147-A177-3AD203B41FA5}">
                      <a16:colId xmlns:a16="http://schemas.microsoft.com/office/drawing/2014/main" xmlns="" val="117370731"/>
                    </a:ext>
                  </a:extLst>
                </a:gridCol>
                <a:gridCol w="1219938">
                  <a:extLst>
                    <a:ext uri="{9D8B030D-6E8A-4147-A177-3AD203B41FA5}">
                      <a16:colId xmlns:a16="http://schemas.microsoft.com/office/drawing/2014/main" xmlns="" val="1552136447"/>
                    </a:ext>
                  </a:extLst>
                </a:gridCol>
              </a:tblGrid>
              <a:tr h="25440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№</a:t>
                      </a:r>
                    </a:p>
                  </a:txBody>
                  <a:tcPr marL="7520" marR="7520" marT="7520" marB="0" anchor="ctr">
                    <a:lnL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 err="1" smtClean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Шығыстарды</a:t>
                      </a:r>
                      <a:r>
                        <a:rPr lang="ru-RU" sz="18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800" b="1" i="0" u="none" strike="noStrike" dirty="0" err="1" smtClean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бағыттау</a:t>
                      </a:r>
                      <a:endParaRPr lang="ru-RU" sz="1800" b="1" i="0" u="none" strike="noStrike" dirty="0">
                        <a:solidFill>
                          <a:schemeClr val="bg1"/>
                        </a:solidFill>
                        <a:effectLst/>
                        <a:latin typeface="Arial Narrow" panose="020B0606020202030204" pitchFamily="34" charset="0"/>
                        <a:cs typeface="Arial" panose="020B0604020202020204" pitchFamily="34" charset="0"/>
                      </a:endParaRPr>
                    </a:p>
                  </a:txBody>
                  <a:tcPr marL="7520" marR="7520" marT="752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4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Өлшем</a:t>
                      </a:r>
                      <a:r>
                        <a:rPr lang="kk-KZ" sz="14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 бірлігі</a:t>
                      </a:r>
                      <a:endParaRPr lang="ru-RU" sz="1400" b="1" i="0" u="none" strike="noStrike" dirty="0">
                        <a:solidFill>
                          <a:schemeClr val="bg1"/>
                        </a:solidFill>
                        <a:effectLst/>
                        <a:latin typeface="Arial Narrow" panose="020B0606020202030204" pitchFamily="34" charset="0"/>
                        <a:cs typeface="Arial" panose="020B0604020202020204" pitchFamily="34" charset="0"/>
                      </a:endParaRPr>
                    </a:p>
                  </a:txBody>
                  <a:tcPr marL="7520" marR="7520" marT="752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0" u="none" strike="noStrike" dirty="0" err="1" smtClean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Жоспар</a:t>
                      </a:r>
                      <a:endParaRPr lang="ru-RU" sz="1800" b="1" i="0" u="none" strike="noStrike" dirty="0">
                        <a:solidFill>
                          <a:schemeClr val="bg1"/>
                        </a:solidFill>
                        <a:effectLst/>
                        <a:latin typeface="Arial Narrow" panose="020B0606020202030204" pitchFamily="34" charset="0"/>
                        <a:cs typeface="Arial" panose="020B0604020202020204" pitchFamily="34" charset="0"/>
                      </a:endParaRPr>
                    </a:p>
                  </a:txBody>
                  <a:tcPr marL="7520" marR="7520" marT="752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 err="1" smtClean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Орындалу</a:t>
                      </a:r>
                      <a:endParaRPr lang="ru-RU" sz="1800" b="1" i="0" u="none" strike="noStrike" dirty="0">
                        <a:solidFill>
                          <a:schemeClr val="bg1"/>
                        </a:solidFill>
                        <a:effectLst/>
                        <a:latin typeface="Arial Narrow" panose="020B0606020202030204" pitchFamily="34" charset="0"/>
                        <a:cs typeface="Arial" panose="020B0604020202020204" pitchFamily="34" charset="0"/>
                      </a:endParaRPr>
                    </a:p>
                  </a:txBody>
                  <a:tcPr marL="7520" marR="7520" marT="752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%</a:t>
                      </a:r>
                    </a:p>
                  </a:txBody>
                  <a:tcPr marL="7520" marR="7520" marT="752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 err="1" smtClean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Ауытқулар</a:t>
                      </a:r>
                      <a:endParaRPr lang="ru-RU" sz="1800" b="1" i="0" u="none" strike="noStrike" dirty="0">
                        <a:solidFill>
                          <a:schemeClr val="bg1"/>
                        </a:solidFill>
                        <a:effectLst/>
                        <a:latin typeface="Arial Narrow" panose="020B0606020202030204" pitchFamily="34" charset="0"/>
                        <a:cs typeface="Arial" panose="020B0604020202020204" pitchFamily="34" charset="0"/>
                      </a:endParaRPr>
                    </a:p>
                  </a:txBody>
                  <a:tcPr marL="7520" marR="7520" marT="752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7528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7520" marR="7520" marT="7520" marB="0" anchor="ctr">
                    <a:lnL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b="1" i="0" u="none" strike="noStrike" dirty="0" err="1" smtClean="0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Аудандар</a:t>
                      </a:r>
                      <a:r>
                        <a:rPr lang="ru-RU" sz="1800" b="1" i="0" u="none" strike="noStrike" baseline="0" dirty="0" smtClean="0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800" b="1" i="0" u="none" strike="noStrike" baseline="0" dirty="0" err="1" smtClean="0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бюджеттеріне</a:t>
                      </a:r>
                      <a:r>
                        <a:rPr lang="ru-RU" sz="1800" b="1" i="0" u="none" strike="noStrike" baseline="0" dirty="0" smtClean="0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800" b="1" i="0" u="none" strike="noStrike" baseline="0" dirty="0" err="1" smtClean="0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с</a:t>
                      </a:r>
                      <a:r>
                        <a:rPr lang="ru-RU" sz="1800" b="1" i="0" u="none" strike="noStrike" dirty="0" err="1" smtClean="0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убвенциялар</a:t>
                      </a:r>
                      <a:endParaRPr lang="ru-RU" sz="1800" b="1" i="0" u="none" strike="noStrike" dirty="0">
                        <a:solidFill>
                          <a:srgbClr val="002060"/>
                        </a:solidFill>
                        <a:effectLst/>
                        <a:latin typeface="Arial Narrow" panose="020B0606020202030204" pitchFamily="34" charset="0"/>
                        <a:cs typeface="Arial" panose="020B0604020202020204" pitchFamily="34" charset="0"/>
                      </a:endParaRPr>
                    </a:p>
                  </a:txBody>
                  <a:tcPr marL="7520" marR="7520" marT="7520" marB="0" anchor="ctr">
                    <a:lnL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kern="1200" dirty="0" err="1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Arial" panose="020B0604020202020204" pitchFamily="34" charset="0"/>
                        </a:rPr>
                        <a:t>млн.тг</a:t>
                      </a:r>
                      <a:endParaRPr lang="ru-RU" sz="1400" b="1" i="0" u="none" strike="noStrike" kern="1200" dirty="0">
                        <a:solidFill>
                          <a:srgbClr val="002060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7520" marR="7520" marT="7520" marB="0" anchor="ctr">
                    <a:lnL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i="0" u="none" strike="noStrike" kern="1200" dirty="0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Arial" panose="020B0604020202020204" pitchFamily="34" charset="0"/>
                        </a:rPr>
                        <a:t>9 154,3</a:t>
                      </a:r>
                    </a:p>
                  </a:txBody>
                  <a:tcPr marL="7520" marR="7520" marT="7520" marB="0" anchor="ctr">
                    <a:lnL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i="0" u="none" strike="noStrike" kern="1200" dirty="0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Arial" panose="020B0604020202020204" pitchFamily="34" charset="0"/>
                        </a:rPr>
                        <a:t>9 154,3</a:t>
                      </a:r>
                    </a:p>
                  </a:txBody>
                  <a:tcPr marL="7520" marR="7520" marT="7520" marB="0" anchor="ctr">
                    <a:lnL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i="0" u="none" strike="noStrike" kern="1200" dirty="0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Arial" panose="020B0604020202020204" pitchFamily="34" charset="0"/>
                        </a:rPr>
                        <a:t>100,0</a:t>
                      </a:r>
                    </a:p>
                  </a:txBody>
                  <a:tcPr marL="7520" marR="7520" marT="7520" marB="0" anchor="ctr">
                    <a:lnL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i="0" u="none" strike="noStrike" kern="1200" dirty="0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Arial" panose="020B0604020202020204" pitchFamily="34" charset="0"/>
                        </a:rPr>
                        <a:t>0,0</a:t>
                      </a:r>
                    </a:p>
                  </a:txBody>
                  <a:tcPr marL="7520" marR="7520" marT="7520" marB="0" anchor="ctr">
                    <a:lnL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7528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7520" marR="7520" marT="7520" marB="0" anchor="ctr">
                    <a:lnL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b="1" i="0" u="none" strike="noStrike" dirty="0" err="1" smtClean="0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Қарыздарды</a:t>
                      </a:r>
                      <a:r>
                        <a:rPr lang="ru-RU" sz="18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800" b="1" i="0" u="none" strike="noStrike" dirty="0" err="1" smtClean="0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өтеу</a:t>
                      </a:r>
                      <a:endParaRPr lang="ru-RU" sz="1800" b="1" i="0" u="none" strike="noStrike" dirty="0">
                        <a:solidFill>
                          <a:srgbClr val="002060"/>
                        </a:solidFill>
                        <a:effectLst/>
                        <a:latin typeface="Arial Narrow" panose="020B0606020202030204" pitchFamily="34" charset="0"/>
                        <a:cs typeface="Arial" panose="020B0604020202020204" pitchFamily="34" charset="0"/>
                      </a:endParaRPr>
                    </a:p>
                  </a:txBody>
                  <a:tcPr marL="7520" marR="7520" marT="7520" marB="0" anchor="ctr">
                    <a:lnL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Arial Narrow" panose="020B0606020202030204" pitchFamily="34" charset="0"/>
                          <a:ea typeface="+mn-ea"/>
                          <a:cs typeface="Arial" panose="020B0604020202020204" pitchFamily="34" charset="0"/>
                        </a:rPr>
                        <a:t>млн.тг</a:t>
                      </a:r>
                      <a:endParaRPr kumimoji="0" lang="ru-RU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Arial Narrow" panose="020B060602020203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7520" marR="7520" marT="7520" marB="0" anchor="ctr">
                    <a:lnL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ru-RU" sz="2000" b="1" i="0" u="none" strike="noStrike" kern="1200" dirty="0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Arial" panose="020B0604020202020204" pitchFamily="34" charset="0"/>
                        </a:rPr>
                        <a:t>11 025,5</a:t>
                      </a:r>
                    </a:p>
                  </a:txBody>
                  <a:tcPr marL="7520" marR="7520" marT="7520" marB="0" anchor="ctr">
                    <a:lnL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800" b="1" i="0" u="none" strike="noStrike" kern="1200" dirty="0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Arial" panose="020B0604020202020204" pitchFamily="34" charset="0"/>
                        </a:rPr>
                        <a:t>11 013,9</a:t>
                      </a:r>
                    </a:p>
                  </a:txBody>
                  <a:tcPr marL="7520" marR="7520" marT="7520" marB="0" anchor="ctr">
                    <a:lnL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800" b="1" i="0" u="none" strike="noStrike" kern="1200" dirty="0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Arial" panose="020B0604020202020204" pitchFamily="34" charset="0"/>
                        </a:rPr>
                        <a:t>99,9</a:t>
                      </a:r>
                    </a:p>
                  </a:txBody>
                  <a:tcPr marL="7520" marR="7520" marT="7520" marB="0" anchor="ctr">
                    <a:lnL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800" b="1" i="0" u="none" strike="noStrike" kern="1200" dirty="0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Arial" panose="020B0604020202020204" pitchFamily="34" charset="0"/>
                        </a:rPr>
                        <a:t>-11,6</a:t>
                      </a:r>
                    </a:p>
                  </a:txBody>
                  <a:tcPr marL="7520" marR="7520" marT="7520" marB="0" anchor="ctr">
                    <a:lnL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90213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0" u="none" strike="noStrike" dirty="0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7520" marR="7520" marT="7520" marB="0" anchor="ctr">
                    <a:lnL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0" u="none" strike="noStrike" dirty="0" err="1" smtClean="0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Жалпы</a:t>
                      </a:r>
                      <a:r>
                        <a:rPr lang="ru-RU" sz="18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800" b="1" i="0" u="none" strike="noStrike" dirty="0" err="1" smtClean="0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сипаттағы</a:t>
                      </a:r>
                      <a:r>
                        <a:rPr lang="ru-RU" sz="18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800" b="1" i="0" u="none" strike="noStrike" dirty="0" err="1" smtClean="0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мемлекеттік</a:t>
                      </a:r>
                      <a:r>
                        <a:rPr lang="ru-RU" sz="18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800" b="1" i="0" u="none" strike="noStrike" dirty="0" err="1" smtClean="0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қызметтер</a:t>
                      </a:r>
                      <a:endParaRPr lang="ru-RU" sz="1800" b="1" i="0" u="none" strike="noStrike" dirty="0">
                        <a:solidFill>
                          <a:srgbClr val="002060"/>
                        </a:solidFill>
                        <a:effectLst/>
                        <a:latin typeface="Arial Narrow" panose="020B0606020202030204" pitchFamily="34" charset="0"/>
                        <a:cs typeface="Arial" panose="020B0604020202020204" pitchFamily="34" charset="0"/>
                      </a:endParaRPr>
                    </a:p>
                  </a:txBody>
                  <a:tcPr marL="7520" marR="7520" marT="7520" marB="0" anchor="ctr">
                    <a:lnL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Arial Narrow" panose="020B0606020202030204" pitchFamily="34" charset="0"/>
                          <a:ea typeface="+mn-ea"/>
                          <a:cs typeface="Arial" panose="020B0604020202020204" pitchFamily="34" charset="0"/>
                        </a:rPr>
                        <a:t>млн.тг</a:t>
                      </a:r>
                      <a:endParaRPr kumimoji="0" lang="ru-RU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Arial Narrow" panose="020B060602020203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7520" marR="7520" marT="7520" marB="0" anchor="ctr">
                    <a:lnL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ru-RU" sz="2000" b="1" i="0" u="none" strike="noStrike" kern="1200" dirty="0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Arial" panose="020B0604020202020204" pitchFamily="34" charset="0"/>
                        </a:rPr>
                        <a:t>5 286,7</a:t>
                      </a:r>
                    </a:p>
                  </a:txBody>
                  <a:tcPr marL="7520" marR="7520" marT="7520" marB="0" anchor="ctr">
                    <a:lnL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000" b="1" i="0" u="none" strike="noStrike" kern="1200" baseline="0" dirty="0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Arial" panose="020B0604020202020204" pitchFamily="34" charset="0"/>
                        </a:rPr>
                        <a:t>5 236,4</a:t>
                      </a:r>
                    </a:p>
                  </a:txBody>
                  <a:tcPr marL="7520" marR="7520" marT="7520" marB="0" anchor="ctr">
                    <a:lnL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000" b="1" i="0" u="none" strike="noStrike" kern="1200" baseline="0" dirty="0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Arial" panose="020B0604020202020204" pitchFamily="34" charset="0"/>
                        </a:rPr>
                        <a:t>99,0</a:t>
                      </a:r>
                    </a:p>
                  </a:txBody>
                  <a:tcPr marL="7520" marR="7520" marT="7520" marB="0" anchor="ctr">
                    <a:lnL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000" b="1" i="0" u="none" strike="noStrike" kern="1200" baseline="0" dirty="0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Arial" panose="020B0604020202020204" pitchFamily="34" charset="0"/>
                        </a:rPr>
                        <a:t>-50,3</a:t>
                      </a:r>
                    </a:p>
                  </a:txBody>
                  <a:tcPr marL="7520" marR="7520" marT="7520" marB="0" anchor="ctr">
                    <a:lnL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7528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kern="1200" dirty="0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k-KZ" sz="1800" b="1" i="0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Arial" panose="020B0604020202020204" pitchFamily="34" charset="0"/>
                        </a:rPr>
                        <a:t>Қорғаныс</a:t>
                      </a:r>
                      <a:endParaRPr lang="ru-RU" sz="1800" b="1" i="0" u="none" strike="noStrike" kern="1200" dirty="0">
                        <a:solidFill>
                          <a:srgbClr val="002060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Arial Narrow" panose="020B0606020202030204" pitchFamily="34" charset="0"/>
                          <a:ea typeface="+mn-ea"/>
                          <a:cs typeface="Arial" panose="020B0604020202020204" pitchFamily="34" charset="0"/>
                        </a:rPr>
                        <a:t>млн.тг</a:t>
                      </a:r>
                      <a:endParaRPr kumimoji="0" lang="ru-RU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Arial Narrow" panose="020B060602020203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7520" marR="7520" marT="7520" marB="0" anchor="ctr">
                    <a:lnL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i="0" u="none" strike="noStrike" kern="1200" dirty="0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Arial" panose="020B0604020202020204" pitchFamily="34" charset="0"/>
                        </a:rPr>
                        <a:t>1 870,8</a:t>
                      </a:r>
                    </a:p>
                  </a:txBody>
                  <a:tcPr marL="7520" marR="7520" marT="7520" marB="0" anchor="ctr">
                    <a:lnL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i="0" u="none" strike="noStrike" kern="1200" dirty="0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Arial" panose="020B0604020202020204" pitchFamily="34" charset="0"/>
                        </a:rPr>
                        <a:t>1 870,6</a:t>
                      </a:r>
                    </a:p>
                  </a:txBody>
                  <a:tcPr marL="7520" marR="7520" marT="7520" marB="0" anchor="ctr">
                    <a:lnL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i="0" u="none" strike="noStrike" kern="1200" dirty="0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Arial" panose="020B0604020202020204" pitchFamily="34" charset="0"/>
                        </a:rPr>
                        <a:t>100,0</a:t>
                      </a:r>
                    </a:p>
                  </a:txBody>
                  <a:tcPr marL="7520" marR="7520" marT="7520" marB="0" anchor="ctr">
                    <a:lnL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i="0" u="none" strike="noStrike" kern="1200" dirty="0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Arial" panose="020B0604020202020204" pitchFamily="34" charset="0"/>
                        </a:rPr>
                        <a:t>-0,2</a:t>
                      </a:r>
                    </a:p>
                  </a:txBody>
                  <a:tcPr marL="7520" marR="7520" marT="7520" marB="0" anchor="ctr">
                    <a:lnL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4695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7520" marR="7520" marT="7520" marB="0" anchor="ctr">
                    <a:lnL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b="1" i="0" u="none" strike="noStrike" dirty="0" err="1" smtClean="0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Қоғамдық</a:t>
                      </a:r>
                      <a:r>
                        <a:rPr lang="ru-RU" sz="1800" b="1" i="0" u="none" strike="noStrike" baseline="0" dirty="0" smtClean="0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800" b="1" i="0" u="none" strike="noStrike" baseline="0" dirty="0" err="1" smtClean="0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тәртіп</a:t>
                      </a:r>
                      <a:r>
                        <a:rPr lang="ru-RU" sz="1800" b="1" i="0" u="none" strike="noStrike" baseline="0" dirty="0" smtClean="0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800" b="1" i="0" u="none" strike="noStrike" baseline="0" dirty="0" err="1" smtClean="0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және</a:t>
                      </a:r>
                      <a:r>
                        <a:rPr lang="ru-RU" sz="1800" b="1" i="0" u="none" strike="noStrike" baseline="0" dirty="0" smtClean="0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800" b="1" i="0" u="none" strike="noStrike" baseline="0" dirty="0" err="1" smtClean="0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қауіпсіздік</a:t>
                      </a:r>
                      <a:endParaRPr lang="ru-RU" sz="1800" b="1" i="0" u="none" strike="noStrike" dirty="0">
                        <a:solidFill>
                          <a:srgbClr val="002060"/>
                        </a:solidFill>
                        <a:effectLst/>
                        <a:latin typeface="Arial Narrow" panose="020B0606020202030204" pitchFamily="34" charset="0"/>
                        <a:cs typeface="Arial" panose="020B0604020202020204" pitchFamily="34" charset="0"/>
                      </a:endParaRPr>
                    </a:p>
                  </a:txBody>
                  <a:tcPr marL="7520" marR="7520" marT="7520" marB="0" anchor="ctr">
                    <a:lnL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Arial Narrow" panose="020B0606020202030204" pitchFamily="34" charset="0"/>
                          <a:ea typeface="+mn-ea"/>
                          <a:cs typeface="Arial" panose="020B0604020202020204" pitchFamily="34" charset="0"/>
                        </a:rPr>
                        <a:t>млн.тг</a:t>
                      </a:r>
                      <a:endParaRPr kumimoji="0" lang="ru-RU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Arial Narrow" panose="020B060602020203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7520" marR="7520" marT="7520" marB="0" anchor="ctr">
                    <a:lnL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i="0" u="none" strike="noStrike" kern="1200" dirty="0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Arial" panose="020B0604020202020204" pitchFamily="34" charset="0"/>
                        </a:rPr>
                        <a:t>16 092,0</a:t>
                      </a:r>
                    </a:p>
                  </a:txBody>
                  <a:tcPr marL="7520" marR="7520" marT="7520" marB="0" anchor="ctr">
                    <a:lnL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000" b="1" i="0" u="none" strike="noStrike" kern="1200" dirty="0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Arial" panose="020B0604020202020204" pitchFamily="34" charset="0"/>
                        </a:rPr>
                        <a:t>16 081,1</a:t>
                      </a:r>
                    </a:p>
                  </a:txBody>
                  <a:tcPr marL="7520" marR="7520" marT="7520" marB="0" anchor="ctr">
                    <a:lnL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000" b="1" i="0" u="none" strike="noStrike" kern="1200" dirty="0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Arial" panose="020B0604020202020204" pitchFamily="34" charset="0"/>
                        </a:rPr>
                        <a:t>99,9</a:t>
                      </a:r>
                    </a:p>
                  </a:txBody>
                  <a:tcPr marL="7520" marR="7520" marT="7520" marB="0" anchor="ctr">
                    <a:lnL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000" b="1" i="0" u="none" strike="noStrike" kern="1200" dirty="0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Arial" panose="020B0604020202020204" pitchFamily="34" charset="0"/>
                        </a:rPr>
                        <a:t>-10,9</a:t>
                      </a:r>
                    </a:p>
                  </a:txBody>
                  <a:tcPr marL="7520" marR="7520" marT="7520" marB="0" anchor="ctr">
                    <a:lnL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275287">
                <a:tc>
                  <a:txBody>
                    <a:bodyPr/>
                    <a:lstStyle/>
                    <a:p>
                      <a:pPr marL="0" algn="ctr" fontAlgn="ctr"/>
                      <a:r>
                        <a:rPr lang="ru-RU" sz="1800" b="1" i="0" u="none" strike="noStrike" dirty="0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6</a:t>
                      </a:r>
                    </a:p>
                  </a:txBody>
                  <a:tcPr marL="7520" marR="7520" marT="7520" marB="0" anchor="ctr">
                    <a:lnL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fontAlgn="ctr"/>
                      <a:r>
                        <a:rPr lang="ru-RU" sz="1800" b="1" i="0" u="none" strike="noStrike" dirty="0" err="1" smtClean="0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Бюджеттік</a:t>
                      </a:r>
                      <a:r>
                        <a:rPr lang="ru-RU" sz="18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800" b="1" i="0" u="none" strike="noStrike" dirty="0" err="1" smtClean="0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кредиттер</a:t>
                      </a:r>
                      <a:endParaRPr lang="ru-RU" sz="1800" b="1" i="0" u="none" strike="noStrike" dirty="0">
                        <a:solidFill>
                          <a:srgbClr val="002060"/>
                        </a:solidFill>
                        <a:effectLst/>
                        <a:latin typeface="Arial Narrow" panose="020B0606020202030204" pitchFamily="34" charset="0"/>
                        <a:cs typeface="Arial" panose="020B0604020202020204" pitchFamily="34" charset="0"/>
                      </a:endParaRPr>
                    </a:p>
                  </a:txBody>
                  <a:tcPr marL="7520" marR="7520" marT="7520" marB="0" anchor="ctr">
                    <a:lnL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Arial Narrow" panose="020B0606020202030204" pitchFamily="34" charset="0"/>
                          <a:ea typeface="+mn-ea"/>
                          <a:cs typeface="Arial" panose="020B0604020202020204" pitchFamily="34" charset="0"/>
                        </a:rPr>
                        <a:t>млн.тг</a:t>
                      </a:r>
                      <a:endParaRPr kumimoji="0" lang="ru-RU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Arial Narrow" panose="020B060602020203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7520" marR="7520" marT="7520" marB="0" anchor="ctr">
                    <a:lnL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ru-RU" sz="2000" b="1" i="0" u="none" strike="noStrike" kern="1200" dirty="0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Arial" panose="020B0604020202020204" pitchFamily="34" charset="0"/>
                        </a:rPr>
                        <a:t>35 899,1</a:t>
                      </a:r>
                    </a:p>
                  </a:txBody>
                  <a:tcPr marL="7520" marR="7520" marT="7520" marB="0" anchor="ctr">
                    <a:lnL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ru-RU" sz="2000" b="1" i="0" u="none" strike="noStrike" kern="1200" dirty="0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Arial" panose="020B0604020202020204" pitchFamily="34" charset="0"/>
                        </a:rPr>
                        <a:t>34 049,1</a:t>
                      </a:r>
                    </a:p>
                  </a:txBody>
                  <a:tcPr marL="7520" marR="7520" marT="7520" marB="0" anchor="ctr">
                    <a:lnL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ru-RU" sz="2000" b="1" i="0" u="none" strike="noStrike" kern="1200" dirty="0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Arial" panose="020B0604020202020204" pitchFamily="34" charset="0"/>
                        </a:rPr>
                        <a:t>94,8</a:t>
                      </a:r>
                    </a:p>
                  </a:txBody>
                  <a:tcPr marL="7520" marR="7520" marT="7520" marB="0" anchor="ctr">
                    <a:lnL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ru-RU" sz="2000" b="1" i="0" u="none" strike="noStrike" kern="1200" dirty="0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Arial" panose="020B0604020202020204" pitchFamily="34" charset="0"/>
                        </a:rPr>
                        <a:t>-1 850,0</a:t>
                      </a:r>
                    </a:p>
                  </a:txBody>
                  <a:tcPr marL="7520" marR="7520" marT="7520" marB="0" anchor="ctr">
                    <a:lnL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490213">
                <a:tc>
                  <a:txBody>
                    <a:bodyPr/>
                    <a:lstStyle/>
                    <a:p>
                      <a:pPr marL="0" algn="ctr" fontAlgn="ctr"/>
                      <a:r>
                        <a:rPr lang="ru-RU" sz="1800" b="1" i="0" u="none" strike="noStrike" dirty="0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7520" marR="7520" marT="7520" marB="0" anchor="ctr">
                    <a:lnL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fontAlgn="ctr"/>
                      <a:r>
                        <a:rPr lang="ru-RU" sz="1800" b="1" i="0" u="none" strike="noStrike" dirty="0" err="1" smtClean="0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Жарғылық</a:t>
                      </a:r>
                      <a:r>
                        <a:rPr lang="ru-RU" sz="1800" b="1" i="0" u="none" strike="noStrike" baseline="0" dirty="0" smtClean="0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800" b="1" i="0" u="none" strike="noStrike" baseline="0" dirty="0" err="1" smtClean="0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капиталдарды</a:t>
                      </a:r>
                      <a:r>
                        <a:rPr lang="ru-RU" sz="1800" b="1" i="0" u="none" strike="noStrike" baseline="0" dirty="0" smtClean="0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800" b="1" i="0" u="none" strike="noStrike" baseline="0" dirty="0" err="1" smtClean="0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қалыптастыру</a:t>
                      </a:r>
                      <a:r>
                        <a:rPr lang="ru-RU" sz="1800" b="1" i="0" u="none" strike="noStrike" baseline="0" dirty="0" smtClean="0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800" b="1" i="0" u="none" strike="noStrike" baseline="0" dirty="0" err="1" smtClean="0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және</a:t>
                      </a:r>
                      <a:r>
                        <a:rPr lang="ru-RU" sz="1800" b="1" i="0" u="none" strike="noStrike" baseline="0" dirty="0" smtClean="0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800" b="1" i="0" u="none" strike="noStrike" baseline="0" dirty="0" err="1" smtClean="0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ұлғайту</a:t>
                      </a:r>
                      <a:endParaRPr lang="ru-RU" sz="1800" b="1" i="0" u="none" strike="noStrike" dirty="0">
                        <a:solidFill>
                          <a:srgbClr val="002060"/>
                        </a:solidFill>
                        <a:effectLst/>
                        <a:latin typeface="Arial Narrow" panose="020B0606020202030204" pitchFamily="34" charset="0"/>
                        <a:cs typeface="Arial" panose="020B0604020202020204" pitchFamily="34" charset="0"/>
                      </a:endParaRPr>
                    </a:p>
                  </a:txBody>
                  <a:tcPr marL="7520" marR="7520" marT="7520" marB="0" anchor="ctr">
                    <a:lnL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Arial Narrow" panose="020B0606020202030204" pitchFamily="34" charset="0"/>
                          <a:ea typeface="+mn-ea"/>
                          <a:cs typeface="Arial" panose="020B0604020202020204" pitchFamily="34" charset="0"/>
                        </a:rPr>
                        <a:t>млн.тг</a:t>
                      </a:r>
                      <a:endParaRPr kumimoji="0" lang="ru-RU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Arial Narrow" panose="020B060602020203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7520" marR="7520" marT="7520" marB="0" anchor="ctr">
                    <a:lnL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ru-RU" sz="2000" b="1" i="0" u="none" strike="noStrike" kern="1200" dirty="0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Arial" panose="020B0604020202020204" pitchFamily="34" charset="0"/>
                        </a:rPr>
                        <a:t>1 282,2</a:t>
                      </a:r>
                    </a:p>
                  </a:txBody>
                  <a:tcPr marL="7520" marR="7520" marT="7520" marB="0" anchor="ctr">
                    <a:lnL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ru-RU" sz="2000" b="1" i="0" u="none" strike="noStrike" kern="1200" dirty="0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Arial" panose="020B0604020202020204" pitchFamily="34" charset="0"/>
                        </a:rPr>
                        <a:t>1 282,2</a:t>
                      </a:r>
                    </a:p>
                  </a:txBody>
                  <a:tcPr marL="7520" marR="7520" marT="7520" marB="0" anchor="ctr">
                    <a:lnL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ru-RU" sz="2000" b="1" i="0" u="none" strike="noStrike" kern="1200" dirty="0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Arial" panose="020B0604020202020204" pitchFamily="34" charset="0"/>
                        </a:rPr>
                        <a:t>100,0</a:t>
                      </a:r>
                    </a:p>
                  </a:txBody>
                  <a:tcPr marL="7520" marR="7520" marT="7520" marB="0" anchor="ctr">
                    <a:lnL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ru-RU" sz="2000" b="1" i="0" u="none" strike="noStrike" kern="1200" dirty="0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Arial" panose="020B0604020202020204" pitchFamily="34" charset="0"/>
                        </a:rPr>
                        <a:t>0,0</a:t>
                      </a:r>
                    </a:p>
                  </a:txBody>
                  <a:tcPr marL="7520" marR="7520" marT="7520" marB="0" anchor="ctr">
                    <a:lnL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103370015"/>
                  </a:ext>
                </a:extLst>
              </a:tr>
              <a:tr h="275287">
                <a:tc>
                  <a:txBody>
                    <a:bodyPr/>
                    <a:lstStyle/>
                    <a:p>
                      <a:pPr marL="0" algn="ctr" fontAlgn="ctr"/>
                      <a:r>
                        <a:rPr lang="ru-RU" sz="1800" b="1" i="0" u="none" strike="noStrike" dirty="0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8</a:t>
                      </a:r>
                    </a:p>
                  </a:txBody>
                  <a:tcPr marL="7520" marR="7520" marT="7520" marB="0" anchor="ctr">
                    <a:lnL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fontAlgn="ctr"/>
                      <a:r>
                        <a:rPr lang="ru-RU" sz="1800" b="1" i="0" u="none" strike="noStrike" dirty="0" err="1" smtClean="0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Трансферттерді</a:t>
                      </a:r>
                      <a:r>
                        <a:rPr lang="ru-RU" sz="1800" b="1" i="0" u="none" strike="noStrike" baseline="0" dirty="0" smtClean="0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800" b="1" i="0" u="none" strike="noStrike" baseline="0" dirty="0" err="1" smtClean="0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қайтару</a:t>
                      </a:r>
                      <a:endParaRPr lang="ru-RU" sz="1800" b="1" i="0" u="none" strike="noStrike" dirty="0">
                        <a:solidFill>
                          <a:srgbClr val="002060"/>
                        </a:solidFill>
                        <a:effectLst/>
                        <a:latin typeface="Arial Narrow" panose="020B0606020202030204" pitchFamily="34" charset="0"/>
                        <a:cs typeface="Arial" panose="020B0604020202020204" pitchFamily="34" charset="0"/>
                      </a:endParaRPr>
                    </a:p>
                  </a:txBody>
                  <a:tcPr marL="7520" marR="7520" marT="7520" marB="0" anchor="ctr">
                    <a:lnL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Arial Narrow" panose="020B0606020202030204" pitchFamily="34" charset="0"/>
                          <a:ea typeface="+mn-ea"/>
                          <a:cs typeface="Arial" panose="020B0604020202020204" pitchFamily="34" charset="0"/>
                        </a:rPr>
                        <a:t>млн.тг</a:t>
                      </a:r>
                      <a:endParaRPr kumimoji="0" lang="ru-RU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Arial Narrow" panose="020B060602020203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7520" marR="7520" marT="7520" marB="0" anchor="ctr">
                    <a:lnL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ru-RU" sz="2000" b="1" i="0" u="none" strike="noStrike" kern="1200" dirty="0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Arial" panose="020B0604020202020204" pitchFamily="34" charset="0"/>
                        </a:rPr>
                        <a:t>1 727,6</a:t>
                      </a:r>
                    </a:p>
                  </a:txBody>
                  <a:tcPr marL="7520" marR="7520" marT="7520" marB="0" anchor="ctr">
                    <a:lnL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ru-RU" sz="2000" b="1" i="0" u="none" strike="noStrike" kern="1200" dirty="0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Arial" panose="020B0604020202020204" pitchFamily="34" charset="0"/>
                        </a:rPr>
                        <a:t>1 727,6</a:t>
                      </a:r>
                    </a:p>
                  </a:txBody>
                  <a:tcPr marL="7520" marR="7520" marT="7520" marB="0" anchor="ctr">
                    <a:lnL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ru-RU" sz="2000" b="1" i="0" u="none" strike="noStrike" kern="1200" dirty="0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Arial" panose="020B0604020202020204" pitchFamily="34" charset="0"/>
                        </a:rPr>
                        <a:t>100,0</a:t>
                      </a:r>
                    </a:p>
                  </a:txBody>
                  <a:tcPr marL="7520" marR="7520" marT="7520" marB="0" anchor="ctr">
                    <a:lnL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ru-RU" sz="2000" b="1" i="0" u="none" strike="noStrike" kern="1200" dirty="0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Arial" panose="020B0604020202020204" pitchFamily="34" charset="0"/>
                        </a:rPr>
                        <a:t>0,0</a:t>
                      </a:r>
                    </a:p>
                  </a:txBody>
                  <a:tcPr marL="7520" marR="7520" marT="7520" marB="0" anchor="ctr">
                    <a:lnL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208136339"/>
                  </a:ext>
                </a:extLst>
              </a:tr>
              <a:tr h="275287">
                <a:tc>
                  <a:txBody>
                    <a:bodyPr/>
                    <a:lstStyle/>
                    <a:p>
                      <a:pPr marL="0" algn="ctr" fontAlgn="ctr"/>
                      <a:r>
                        <a:rPr lang="ru-RU" sz="1800" b="1" i="0" u="none" strike="noStrike" dirty="0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9</a:t>
                      </a:r>
                    </a:p>
                  </a:txBody>
                  <a:tcPr marL="7520" marR="7520" marT="7520" marB="0" anchor="ctr">
                    <a:lnL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fontAlgn="ctr"/>
                      <a:r>
                        <a:rPr lang="kk-KZ" sz="18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Өзгелер</a:t>
                      </a:r>
                      <a:endParaRPr lang="ru-RU" sz="1800" b="1" i="0" u="none" strike="noStrike" dirty="0">
                        <a:solidFill>
                          <a:srgbClr val="002060"/>
                        </a:solidFill>
                        <a:effectLst/>
                        <a:latin typeface="Arial Narrow" panose="020B0606020202030204" pitchFamily="34" charset="0"/>
                        <a:cs typeface="Arial" panose="020B0604020202020204" pitchFamily="34" charset="0"/>
                      </a:endParaRPr>
                    </a:p>
                  </a:txBody>
                  <a:tcPr marL="7520" marR="7520" marT="7520" marB="0" anchor="ctr">
                    <a:lnL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Arial Narrow" panose="020B0606020202030204" pitchFamily="34" charset="0"/>
                          <a:ea typeface="+mn-ea"/>
                          <a:cs typeface="Arial" panose="020B0604020202020204" pitchFamily="34" charset="0"/>
                        </a:rPr>
                        <a:t>млн.тг</a:t>
                      </a:r>
                      <a:endParaRPr kumimoji="0" lang="ru-RU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Arial Narrow" panose="020B060602020203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7520" marR="7520" marT="7520" marB="0" anchor="ctr">
                    <a:lnL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ru-RU" sz="2000" b="1" i="0" u="none" strike="noStrike" kern="1200" dirty="0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Arial" panose="020B0604020202020204" pitchFamily="34" charset="0"/>
                        </a:rPr>
                        <a:t>6 313,6</a:t>
                      </a:r>
                    </a:p>
                  </a:txBody>
                  <a:tcPr marL="7520" marR="7520" marT="7520" marB="0" anchor="ctr">
                    <a:lnL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ru-RU" sz="2000" b="1" i="0" u="none" strike="noStrike" kern="1200" dirty="0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Arial" panose="020B0604020202020204" pitchFamily="34" charset="0"/>
                        </a:rPr>
                        <a:t>6 215,2</a:t>
                      </a:r>
                    </a:p>
                  </a:txBody>
                  <a:tcPr marL="7520" marR="7520" marT="7520" marB="0" anchor="ctr">
                    <a:lnL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ru-RU" sz="2000" b="1" i="0" u="none" strike="noStrike" kern="1200" dirty="0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Arial" panose="020B0604020202020204" pitchFamily="34" charset="0"/>
                        </a:rPr>
                        <a:t>98,4</a:t>
                      </a:r>
                    </a:p>
                  </a:txBody>
                  <a:tcPr marL="7520" marR="7520" marT="7520" marB="0" anchor="ctr">
                    <a:lnL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ru-RU" sz="2000" b="1" i="0" u="none" strike="noStrike" kern="1200" dirty="0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Arial" panose="020B0604020202020204" pitchFamily="34" charset="0"/>
                        </a:rPr>
                        <a:t>-98,4</a:t>
                      </a:r>
                    </a:p>
                  </a:txBody>
                  <a:tcPr marL="7520" marR="7520" marT="7520" marB="0" anchor="ctr">
                    <a:lnL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8898053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383348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ject 2">
            <a:extLst>
              <a:ext uri="{FF2B5EF4-FFF2-40B4-BE49-F238E27FC236}">
                <a16:creationId xmlns:a16="http://schemas.microsoft.com/office/drawing/2014/main" xmlns="" id="{E4608E32-BD84-416E-B79B-B1A4C664790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121497" y="54375"/>
            <a:ext cx="11452040" cy="648852"/>
          </a:xfrm>
          <a:prstGeom prst="rect">
            <a:avLst/>
          </a:prstGeom>
        </p:spPr>
        <p:txBody>
          <a:bodyPr vert="horz" wrap="square" lIns="0" tIns="215857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700"/>
              </a:spcBef>
            </a:pPr>
            <a:r>
              <a:rPr lang="ru-RU" sz="2800" b="1" spc="5" dirty="0">
                <a:solidFill>
                  <a:srgbClr val="002060"/>
                </a:solidFill>
                <a:latin typeface="Arial Narrow" panose="020B0606020202030204" pitchFamily="34" charset="0"/>
                <a:ea typeface="Tahoma" pitchFamily="34" charset="0"/>
                <a:cs typeface="Arial" panose="020B0604020202020204" pitchFamily="34" charset="0"/>
              </a:rPr>
              <a:t>БЮДЖЕТ ШЫҒЫСТАРЫНЫҢ БАҒЫТТЫЛЫҒЫ</a:t>
            </a:r>
            <a:endParaRPr lang="ru-RU" sz="2800" b="1" spc="5" dirty="0">
              <a:solidFill>
                <a:srgbClr val="002060"/>
              </a:solidFill>
              <a:latin typeface="Arial Narrow" panose="020B0606020202030204" pitchFamily="34" charset="0"/>
              <a:ea typeface="Tahoma" pitchFamily="34" charset="0"/>
              <a:cs typeface="Arial" panose="020B0604020202020204" pitchFamily="34" charset="0"/>
            </a:endParaRP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xmlns="" id="{0C0AD235-4B73-2C8B-5BF5-8BB0F8F8EF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884789" y="6511967"/>
            <a:ext cx="284747" cy="381335"/>
          </a:xfrm>
        </p:spPr>
        <p:txBody>
          <a:bodyPr/>
          <a:lstStyle/>
          <a:p>
            <a:fld id="{64F971F1-47BA-4C26-B4C1-51371E344967}" type="slidenum">
              <a:rPr lang="ru-RU" smtClean="0">
                <a:latin typeface="Arial Narrow" pitchFamily="34" charset="0"/>
              </a:rPr>
              <a:t>6</a:t>
            </a:fld>
            <a:endParaRPr lang="ru-RU" dirty="0">
              <a:latin typeface="Arial Narrow" pitchFamily="34" charset="0"/>
            </a:endParaRPr>
          </a:p>
        </p:txBody>
      </p:sp>
      <p:sp>
        <p:nvSpPr>
          <p:cNvPr id="114" name="Прямоугольник 113"/>
          <p:cNvSpPr/>
          <p:nvPr/>
        </p:nvSpPr>
        <p:spPr>
          <a:xfrm>
            <a:off x="7219784" y="2207024"/>
            <a:ext cx="3104757" cy="451405"/>
          </a:xfrm>
          <a:prstGeom prst="rect">
            <a:avLst/>
          </a:prstGeom>
        </p:spPr>
        <p:txBody>
          <a:bodyPr wrap="square" lIns="121898" tIns="60949" rIns="121898" bIns="60949">
            <a:spAutoFit/>
          </a:bodyPr>
          <a:lstStyle/>
          <a:p>
            <a:endParaRPr lang="ru-RU" sz="2100" b="1" dirty="0">
              <a:solidFill>
                <a:srgbClr val="1F497D">
                  <a:lumMod val="75000"/>
                </a:srgb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6" name="Скругленный прямоугольник 219">
            <a:extLst>
              <a:ext uri="{FF2B5EF4-FFF2-40B4-BE49-F238E27FC236}">
                <a16:creationId xmlns:a16="http://schemas.microsoft.com/office/drawing/2014/main" xmlns="" id="{4934EC7B-B64E-B463-4033-8D6B549FAA55}"/>
              </a:ext>
            </a:extLst>
          </p:cNvPr>
          <p:cNvSpPr/>
          <p:nvPr/>
        </p:nvSpPr>
        <p:spPr>
          <a:xfrm>
            <a:off x="300666" y="4368531"/>
            <a:ext cx="5885903" cy="1255597"/>
          </a:xfrm>
          <a:prstGeom prst="roundRect">
            <a:avLst>
              <a:gd name="adj" fmla="val 9118"/>
            </a:avLst>
          </a:prstGeom>
          <a:noFill/>
          <a:ln w="57150">
            <a:solidFill>
              <a:srgbClr val="002060"/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8" rIns="91424" bIns="45718" spcCol="0" rtlCol="0" anchor="ctr"/>
          <a:lstStyle/>
          <a:p>
            <a:pPr algn="ctr"/>
            <a:endParaRPr lang="ru-RU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90CB3FFE-AD4D-14A9-7451-E0BECF98521E}"/>
              </a:ext>
            </a:extLst>
          </p:cNvPr>
          <p:cNvSpPr txBox="1"/>
          <p:nvPr/>
        </p:nvSpPr>
        <p:spPr>
          <a:xfrm>
            <a:off x="1220376" y="3064200"/>
            <a:ext cx="24681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err="1" smtClean="0">
                <a:solidFill>
                  <a:srgbClr val="002060"/>
                </a:solidFill>
                <a:latin typeface="Arial Narrow" panose="020B0606020202030204" pitchFamily="34" charset="0"/>
                <a:ea typeface="Tahoma" pitchFamily="34" charset="0"/>
                <a:cs typeface="Arial" panose="020B0604020202020204" pitchFamily="34" charset="0"/>
              </a:rPr>
              <a:t>Білім</a:t>
            </a:r>
            <a:r>
              <a:rPr lang="ru-RU" sz="2400" b="1" dirty="0" smtClean="0">
                <a:solidFill>
                  <a:srgbClr val="002060"/>
                </a:solidFill>
                <a:latin typeface="Arial Narrow" panose="020B0606020202030204" pitchFamily="34" charset="0"/>
                <a:ea typeface="Tahoma" pitchFamily="34" charset="0"/>
                <a:cs typeface="Arial" panose="020B0604020202020204" pitchFamily="34" charset="0"/>
              </a:rPr>
              <a:t> беру</a:t>
            </a:r>
            <a:endParaRPr lang="ru-RU" sz="2400" b="1" dirty="0">
              <a:solidFill>
                <a:srgbClr val="002060"/>
              </a:solidFill>
              <a:latin typeface="Arial Narrow" panose="020B0606020202030204" pitchFamily="34" charset="0"/>
              <a:ea typeface="Tahoma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17147E8A-29BB-5FD0-8D0E-D4017939C664}"/>
              </a:ext>
            </a:extLst>
          </p:cNvPr>
          <p:cNvSpPr txBox="1"/>
          <p:nvPr/>
        </p:nvSpPr>
        <p:spPr>
          <a:xfrm>
            <a:off x="3905089" y="4503098"/>
            <a:ext cx="2000231" cy="938714"/>
          </a:xfrm>
          <a:prstGeom prst="rect">
            <a:avLst/>
          </a:prstGeom>
          <a:noFill/>
        </p:spPr>
        <p:txBody>
          <a:bodyPr wrap="square" lIns="91424" tIns="45718" rIns="91424" bIns="45718" rtlCol="0">
            <a:spAutoFit/>
          </a:bodyPr>
          <a:lstStyle/>
          <a:p>
            <a:r>
              <a:rPr lang="ru-RU" sz="5500" b="1" dirty="0">
                <a:solidFill>
                  <a:srgbClr val="002060"/>
                </a:solidFill>
                <a:latin typeface="Arial Narrow" panose="020B0606020202030204" pitchFamily="34" charset="0"/>
                <a:ea typeface="Tahoma" pitchFamily="34" charset="0"/>
                <a:cs typeface="Arial" panose="020B0604020202020204" pitchFamily="34" charset="0"/>
              </a:rPr>
              <a:t>16.7</a:t>
            </a:r>
          </a:p>
        </p:txBody>
      </p:sp>
      <p:cxnSp>
        <p:nvCxnSpPr>
          <p:cNvPr id="14" name="Прямая соединительная линия 13">
            <a:extLst>
              <a:ext uri="{FF2B5EF4-FFF2-40B4-BE49-F238E27FC236}">
                <a16:creationId xmlns:a16="http://schemas.microsoft.com/office/drawing/2014/main" xmlns="" id="{416E5F4F-2EB0-E947-648A-EDFDB87F22AF}"/>
              </a:ext>
            </a:extLst>
          </p:cNvPr>
          <p:cNvCxnSpPr/>
          <p:nvPr/>
        </p:nvCxnSpPr>
        <p:spPr>
          <a:xfrm>
            <a:off x="11232" y="760871"/>
            <a:ext cx="12169536" cy="0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Скругленный прямоугольник 219">
            <a:extLst>
              <a:ext uri="{FF2B5EF4-FFF2-40B4-BE49-F238E27FC236}">
                <a16:creationId xmlns:a16="http://schemas.microsoft.com/office/drawing/2014/main" xmlns="" id="{4E00539A-683B-548A-9056-F9180D5B8CF0}"/>
              </a:ext>
            </a:extLst>
          </p:cNvPr>
          <p:cNvSpPr/>
          <p:nvPr/>
        </p:nvSpPr>
        <p:spPr>
          <a:xfrm>
            <a:off x="324190" y="2779336"/>
            <a:ext cx="5858010" cy="1165655"/>
          </a:xfrm>
          <a:prstGeom prst="roundRect">
            <a:avLst>
              <a:gd name="adj" fmla="val 9118"/>
            </a:avLst>
          </a:prstGeom>
          <a:noFill/>
          <a:ln w="57150">
            <a:solidFill>
              <a:srgbClr val="002060"/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8" rIns="91424" bIns="45718" spcCol="0" rtlCol="0" anchor="ctr"/>
          <a:lstStyle/>
          <a:p>
            <a:pPr algn="ctr"/>
            <a:endParaRPr lang="ru-RU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xmlns="" id="{EF2E6259-F69E-A9E9-9C91-885908BA082D}"/>
              </a:ext>
            </a:extLst>
          </p:cNvPr>
          <p:cNvSpPr txBox="1"/>
          <p:nvPr/>
        </p:nvSpPr>
        <p:spPr>
          <a:xfrm>
            <a:off x="3641669" y="2830607"/>
            <a:ext cx="2122705" cy="938714"/>
          </a:xfrm>
          <a:prstGeom prst="rect">
            <a:avLst/>
          </a:prstGeom>
          <a:noFill/>
        </p:spPr>
        <p:txBody>
          <a:bodyPr wrap="square" lIns="91424" tIns="45718" rIns="91424" bIns="45718" rtlCol="0">
            <a:spAutoFit/>
          </a:bodyPr>
          <a:lstStyle/>
          <a:p>
            <a:r>
              <a:rPr lang="ru-RU" sz="5500" b="1" dirty="0">
                <a:solidFill>
                  <a:srgbClr val="002060"/>
                </a:solidFill>
                <a:latin typeface="Arial Narrow" panose="020B0606020202030204" pitchFamily="34" charset="0"/>
                <a:ea typeface="Tahoma" pitchFamily="34" charset="0"/>
                <a:cs typeface="Arial" panose="020B0604020202020204" pitchFamily="34" charset="0"/>
              </a:rPr>
              <a:t>234.7</a:t>
            </a:r>
          </a:p>
        </p:txBody>
      </p:sp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xmlns="" id="{A6230AF2-E62F-7020-D38C-3E4BAF190D82}"/>
              </a:ext>
            </a:extLst>
          </p:cNvPr>
          <p:cNvSpPr/>
          <p:nvPr/>
        </p:nvSpPr>
        <p:spPr>
          <a:xfrm>
            <a:off x="5434141" y="3103935"/>
            <a:ext cx="869417" cy="584771"/>
          </a:xfrm>
          <a:prstGeom prst="rect">
            <a:avLst/>
          </a:prstGeom>
        </p:spPr>
        <p:txBody>
          <a:bodyPr wrap="square" lIns="91424" tIns="45718" rIns="91424" bIns="45718">
            <a:spAutoFit/>
          </a:bodyPr>
          <a:lstStyle/>
          <a:p>
            <a:pPr lvl="0"/>
            <a:r>
              <a:rPr lang="kk-KZ" sz="1600" i="1" dirty="0">
                <a:solidFill>
                  <a:srgbClr val="002060"/>
                </a:solidFill>
                <a:latin typeface="Arial Narrow" panose="020B0606020202030204" pitchFamily="34" charset="0"/>
                <a:ea typeface="Tahoma" pitchFamily="34" charset="0"/>
                <a:cs typeface="Arial" panose="020B0604020202020204" pitchFamily="34" charset="0"/>
              </a:rPr>
              <a:t>млрд</a:t>
            </a:r>
            <a:r>
              <a:rPr lang="ru-RU" sz="1600" i="1" dirty="0">
                <a:solidFill>
                  <a:srgbClr val="002060"/>
                </a:solidFill>
                <a:latin typeface="Arial Narrow" pitchFamily="34" charset="0"/>
                <a:ea typeface="Tahoma" pitchFamily="34" charset="0"/>
                <a:cs typeface="Tahoma" pitchFamily="34" charset="0"/>
              </a:rPr>
              <a:t>.</a:t>
            </a:r>
          </a:p>
          <a:p>
            <a:pPr lvl="0"/>
            <a:r>
              <a:rPr lang="ru-RU" sz="1600" i="1" dirty="0" err="1" smtClean="0">
                <a:solidFill>
                  <a:srgbClr val="002060"/>
                </a:solidFill>
                <a:latin typeface="Arial Narrow" pitchFamily="34" charset="0"/>
                <a:ea typeface="Tahoma" pitchFamily="34" charset="0"/>
                <a:cs typeface="Tahoma" pitchFamily="34" charset="0"/>
              </a:rPr>
              <a:t>теңге</a:t>
            </a:r>
            <a:r>
              <a:rPr lang="ru-RU" sz="1600" i="1" dirty="0" smtClean="0">
                <a:solidFill>
                  <a:srgbClr val="002060"/>
                </a:solidFill>
                <a:latin typeface="Arial Narrow" pitchFamily="34" charset="0"/>
                <a:ea typeface="Tahoma" pitchFamily="34" charset="0"/>
                <a:cs typeface="Tahoma" pitchFamily="34" charset="0"/>
              </a:rPr>
              <a:t> </a:t>
            </a:r>
            <a:endParaRPr lang="ru-RU" sz="1600" i="1" dirty="0">
              <a:solidFill>
                <a:srgbClr val="002060"/>
              </a:solidFill>
              <a:latin typeface="Arial Narrow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xmlns="" id="{1C1E282E-3764-0B2D-43EC-92C9B833819E}"/>
              </a:ext>
            </a:extLst>
          </p:cNvPr>
          <p:cNvSpPr txBox="1"/>
          <p:nvPr/>
        </p:nvSpPr>
        <p:spPr>
          <a:xfrm>
            <a:off x="10213039" y="2268297"/>
            <a:ext cx="1777231" cy="284671"/>
          </a:xfrm>
          <a:prstGeom prst="rect">
            <a:avLst/>
          </a:prstGeom>
          <a:noFill/>
        </p:spPr>
        <p:txBody>
          <a:bodyPr wrap="square" lIns="121898" tIns="60949" rIns="121898" bIns="60949" rtlCol="0">
            <a:spAutoFit/>
          </a:bodyPr>
          <a:lstStyle/>
          <a:p>
            <a:pPr algn="ctr"/>
            <a:r>
              <a:rPr lang="ru-RU" sz="1050" kern="0" dirty="0">
                <a:solidFill>
                  <a:schemeClr val="accent1"/>
                </a:solidFill>
                <a:latin typeface="Arial" panose="020B0604020202020204" pitchFamily="34" charset="0"/>
                <a:ea typeface="Tahoma" pitchFamily="34" charset="0"/>
                <a:cs typeface="Arial" panose="020B0604020202020204" pitchFamily="34" charset="0"/>
              </a:rPr>
              <a:t>.</a:t>
            </a:r>
            <a:endParaRPr lang="ru-RU" sz="1600" kern="0" dirty="0">
              <a:solidFill>
                <a:schemeClr val="accent1"/>
              </a:solidFill>
              <a:latin typeface="Arial" panose="020B0604020202020204" pitchFamily="34" charset="0"/>
              <a:ea typeface="Tahoma" pitchFamily="34" charset="0"/>
              <a:cs typeface="Arial" panose="020B0604020202020204" pitchFamily="34" charset="0"/>
            </a:endParaRPr>
          </a:p>
        </p:txBody>
      </p:sp>
      <p:sp>
        <p:nvSpPr>
          <p:cNvPr id="5" name="Скругленный прямоугольник 219">
            <a:extLst>
              <a:ext uri="{FF2B5EF4-FFF2-40B4-BE49-F238E27FC236}">
                <a16:creationId xmlns:a16="http://schemas.microsoft.com/office/drawing/2014/main" xmlns="" id="{A9B3C2AE-6CB4-84DD-9105-B6449C046DCA}"/>
              </a:ext>
            </a:extLst>
          </p:cNvPr>
          <p:cNvSpPr/>
          <p:nvPr/>
        </p:nvSpPr>
        <p:spPr>
          <a:xfrm>
            <a:off x="6328498" y="2747858"/>
            <a:ext cx="5679640" cy="1200330"/>
          </a:xfrm>
          <a:prstGeom prst="roundRect">
            <a:avLst>
              <a:gd name="adj" fmla="val 9118"/>
            </a:avLst>
          </a:prstGeom>
          <a:noFill/>
          <a:ln w="57150">
            <a:solidFill>
              <a:srgbClr val="002060"/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8" rIns="91424" bIns="45718" spcCol="0" rtlCol="0" anchor="ctr"/>
          <a:lstStyle/>
          <a:p>
            <a:pPr algn="ctr"/>
            <a:endParaRPr lang="ru-RU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xmlns="" id="{83F1E52A-2B4D-8A0C-C4C3-36B92598B38C}"/>
              </a:ext>
            </a:extLst>
          </p:cNvPr>
          <p:cNvSpPr txBox="1"/>
          <p:nvPr/>
        </p:nvSpPr>
        <p:spPr>
          <a:xfrm>
            <a:off x="1243545" y="4804411"/>
            <a:ext cx="295893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1" dirty="0" err="1" smtClean="0">
                <a:solidFill>
                  <a:srgbClr val="1F497D">
                    <a:lumMod val="75000"/>
                  </a:srgbClr>
                </a:solidFill>
                <a:latin typeface="Arial Narrow" panose="020B0606020202030204" pitchFamily="34" charset="0"/>
                <a:ea typeface="Tahoma" pitchFamily="34" charset="0"/>
                <a:cs typeface="Arial" panose="020B0604020202020204" pitchFamily="34" charset="0"/>
              </a:rPr>
              <a:t>Денсаулық</a:t>
            </a:r>
            <a:r>
              <a:rPr lang="ru-RU" sz="2400" b="1" dirty="0" smtClean="0">
                <a:solidFill>
                  <a:srgbClr val="1F497D">
                    <a:lumMod val="75000"/>
                  </a:srgbClr>
                </a:solidFill>
                <a:latin typeface="Arial Narrow" panose="020B0606020202030204" pitchFamily="34" charset="0"/>
                <a:ea typeface="Tahoma" pitchFamily="34" charset="0"/>
                <a:cs typeface="Arial" panose="020B0604020202020204" pitchFamily="34" charset="0"/>
              </a:rPr>
              <a:t> </a:t>
            </a:r>
            <a:r>
              <a:rPr lang="ru-RU" sz="2400" b="1" dirty="0" err="1" smtClean="0">
                <a:solidFill>
                  <a:srgbClr val="1F497D">
                    <a:lumMod val="75000"/>
                  </a:srgbClr>
                </a:solidFill>
                <a:latin typeface="Arial Narrow" panose="020B0606020202030204" pitchFamily="34" charset="0"/>
                <a:ea typeface="Tahoma" pitchFamily="34" charset="0"/>
                <a:cs typeface="Arial" panose="020B0604020202020204" pitchFamily="34" charset="0"/>
              </a:rPr>
              <a:t>сақтау</a:t>
            </a:r>
            <a:endParaRPr lang="ru-RU" sz="1600" dirty="0">
              <a:solidFill>
                <a:srgbClr val="1F497D">
                  <a:lumMod val="75000"/>
                </a:srgbClr>
              </a:solidFill>
              <a:latin typeface="Arial Narrow" panose="020B0606020202030204" pitchFamily="34" charset="0"/>
              <a:ea typeface="Tahoma" pitchFamily="34" charset="0"/>
              <a:cs typeface="Arial" panose="020B0604020202020204" pitchFamily="34" charset="0"/>
            </a:endParaRPr>
          </a:p>
        </p:txBody>
      </p:sp>
      <p:pic>
        <p:nvPicPr>
          <p:cNvPr id="30" name="Рисунок 29">
            <a:extLst>
              <a:ext uri="{FF2B5EF4-FFF2-40B4-BE49-F238E27FC236}">
                <a16:creationId xmlns:a16="http://schemas.microsoft.com/office/drawing/2014/main" xmlns="" id="{F3D0F9ED-5098-B5AB-33E6-B3751932BE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4175" y="4753432"/>
            <a:ext cx="890093" cy="682811"/>
          </a:xfrm>
          <a:prstGeom prst="rect">
            <a:avLst/>
          </a:prstGeom>
        </p:spPr>
      </p:pic>
      <p:sp>
        <p:nvSpPr>
          <p:cNvPr id="64" name="TextBox 63">
            <a:extLst>
              <a:ext uri="{FF2B5EF4-FFF2-40B4-BE49-F238E27FC236}">
                <a16:creationId xmlns:a16="http://schemas.microsoft.com/office/drawing/2014/main" xmlns="" id="{036778A2-A23B-0B4A-0190-AAD939FDBCEE}"/>
              </a:ext>
            </a:extLst>
          </p:cNvPr>
          <p:cNvSpPr txBox="1"/>
          <p:nvPr/>
        </p:nvSpPr>
        <p:spPr>
          <a:xfrm>
            <a:off x="9819653" y="2864989"/>
            <a:ext cx="1940529" cy="938714"/>
          </a:xfrm>
          <a:prstGeom prst="rect">
            <a:avLst/>
          </a:prstGeom>
          <a:noFill/>
        </p:spPr>
        <p:txBody>
          <a:bodyPr wrap="square" lIns="91424" tIns="45718" rIns="91424" bIns="45718" rtlCol="0">
            <a:spAutoFit/>
          </a:bodyPr>
          <a:lstStyle/>
          <a:p>
            <a:r>
              <a:rPr lang="ru-RU" sz="5500" b="1" dirty="0">
                <a:solidFill>
                  <a:srgbClr val="002060"/>
                </a:solidFill>
                <a:latin typeface="Arial Narrow" panose="020B0606020202030204" pitchFamily="34" charset="0"/>
                <a:ea typeface="Tahoma" pitchFamily="34" charset="0"/>
                <a:cs typeface="Arial" panose="020B0604020202020204" pitchFamily="34" charset="0"/>
              </a:rPr>
              <a:t>25.1</a:t>
            </a:r>
          </a:p>
        </p:txBody>
      </p:sp>
      <p:pic>
        <p:nvPicPr>
          <p:cNvPr id="65" name="Рисунок 64">
            <a:extLst>
              <a:ext uri="{FF2B5EF4-FFF2-40B4-BE49-F238E27FC236}">
                <a16:creationId xmlns:a16="http://schemas.microsoft.com/office/drawing/2014/main" xmlns="" id="{B5359D34-116F-C3CA-7882-F1CCF00950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79443" y="3045658"/>
            <a:ext cx="890093" cy="682811"/>
          </a:xfrm>
          <a:prstGeom prst="rect">
            <a:avLst/>
          </a:prstGeom>
        </p:spPr>
      </p:pic>
      <p:sp>
        <p:nvSpPr>
          <p:cNvPr id="76" name="Скругленный прямоугольник 219">
            <a:extLst>
              <a:ext uri="{FF2B5EF4-FFF2-40B4-BE49-F238E27FC236}">
                <a16:creationId xmlns:a16="http://schemas.microsoft.com/office/drawing/2014/main" xmlns="" id="{C1162BD1-A640-F7F8-0952-A16EBA58D00C}"/>
              </a:ext>
            </a:extLst>
          </p:cNvPr>
          <p:cNvSpPr/>
          <p:nvPr/>
        </p:nvSpPr>
        <p:spPr>
          <a:xfrm>
            <a:off x="6390638" y="4349251"/>
            <a:ext cx="5617500" cy="1246407"/>
          </a:xfrm>
          <a:prstGeom prst="roundRect">
            <a:avLst>
              <a:gd name="adj" fmla="val 9118"/>
            </a:avLst>
          </a:prstGeom>
          <a:noFill/>
          <a:ln w="57150">
            <a:solidFill>
              <a:srgbClr val="002060"/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8" rIns="91424" bIns="45718" spcCol="0" rtlCol="0" anchor="ctr"/>
          <a:lstStyle/>
          <a:p>
            <a:pPr algn="ctr"/>
            <a:endParaRPr lang="ru-RU"/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xmlns="" id="{9F3C63AD-A49A-B7EC-E6E4-9191442A0C55}"/>
              </a:ext>
            </a:extLst>
          </p:cNvPr>
          <p:cNvSpPr txBox="1"/>
          <p:nvPr/>
        </p:nvSpPr>
        <p:spPr>
          <a:xfrm>
            <a:off x="7136529" y="4310734"/>
            <a:ext cx="3349709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1" dirty="0" err="1">
                <a:solidFill>
                  <a:srgbClr val="002060"/>
                </a:solidFill>
                <a:latin typeface="Arial Narrow" panose="020B060602020203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Мәдениет</a:t>
            </a:r>
            <a:r>
              <a:rPr lang="ru-RU" sz="2400" b="1" dirty="0">
                <a:solidFill>
                  <a:srgbClr val="002060"/>
                </a:solidFill>
                <a:latin typeface="Arial Narrow" panose="020B060602020203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, спорт, туризм </a:t>
            </a:r>
            <a:r>
              <a:rPr lang="ru-RU" sz="2400" b="1" dirty="0" err="1">
                <a:solidFill>
                  <a:srgbClr val="002060"/>
                </a:solidFill>
                <a:latin typeface="Arial Narrow" panose="020B060602020203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және</a:t>
            </a:r>
            <a:r>
              <a:rPr lang="ru-RU" sz="2400" b="1" dirty="0">
                <a:solidFill>
                  <a:srgbClr val="002060"/>
                </a:solidFill>
                <a:latin typeface="Arial Narrow" panose="020B060602020203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Arial Narrow" panose="020B060602020203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ақпараттық</a:t>
            </a:r>
            <a:r>
              <a:rPr lang="ru-RU" sz="2400" b="1" dirty="0">
                <a:solidFill>
                  <a:srgbClr val="002060"/>
                </a:solidFill>
                <a:latin typeface="Arial Narrow" panose="020B060602020203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Arial Narrow" panose="020B060602020203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кеңістік</a:t>
            </a:r>
            <a:endParaRPr lang="ru-RU" sz="2400" dirty="0">
              <a:solidFill>
                <a:srgbClr val="002060"/>
              </a:solidFill>
              <a:latin typeface="Arial Narrow" panose="020B060602020203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xmlns="" id="{73F25984-C48E-3E2B-A878-014329C0AF4F}"/>
              </a:ext>
            </a:extLst>
          </p:cNvPr>
          <p:cNvSpPr txBox="1"/>
          <p:nvPr/>
        </p:nvSpPr>
        <p:spPr>
          <a:xfrm>
            <a:off x="9886765" y="4497529"/>
            <a:ext cx="1610630" cy="938714"/>
          </a:xfrm>
          <a:prstGeom prst="rect">
            <a:avLst/>
          </a:prstGeom>
          <a:noFill/>
        </p:spPr>
        <p:txBody>
          <a:bodyPr wrap="square" lIns="91424" tIns="45718" rIns="91424" bIns="45718" rtlCol="0">
            <a:spAutoFit/>
          </a:bodyPr>
          <a:lstStyle/>
          <a:p>
            <a:r>
              <a:rPr lang="ru-RU" sz="5500" b="1" dirty="0">
                <a:solidFill>
                  <a:srgbClr val="002060"/>
                </a:solidFill>
                <a:latin typeface="Arial Narrow" panose="020B0606020202030204" pitchFamily="34" charset="0"/>
                <a:ea typeface="Tahoma" pitchFamily="34" charset="0"/>
                <a:cs typeface="Arial" panose="020B0604020202020204" pitchFamily="34" charset="0"/>
              </a:rPr>
              <a:t>21.2</a:t>
            </a:r>
          </a:p>
        </p:txBody>
      </p:sp>
      <p:pic>
        <p:nvPicPr>
          <p:cNvPr id="79" name="Рисунок 78">
            <a:extLst>
              <a:ext uri="{FF2B5EF4-FFF2-40B4-BE49-F238E27FC236}">
                <a16:creationId xmlns:a16="http://schemas.microsoft.com/office/drawing/2014/main" xmlns="" id="{B61C093D-7A71-8EA7-7DAE-C828969EB8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01907" y="4701306"/>
            <a:ext cx="890093" cy="682811"/>
          </a:xfrm>
          <a:prstGeom prst="rect">
            <a:avLst/>
          </a:prstGeom>
        </p:spPr>
      </p:pic>
      <p:pic>
        <p:nvPicPr>
          <p:cNvPr id="94" name="Рисунок 2">
            <a:extLst>
              <a:ext uri="{FF2B5EF4-FFF2-40B4-BE49-F238E27FC236}">
                <a16:creationId xmlns:a16="http://schemas.microsoft.com/office/drawing/2014/main" xmlns="" id="{A005B66F-DF0B-6B0E-3F92-9C979782AA0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548" y="2954689"/>
            <a:ext cx="791374" cy="638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38066A97-EFB4-A27D-34BE-E87DF98ED741}"/>
              </a:ext>
            </a:extLst>
          </p:cNvPr>
          <p:cNvSpPr txBox="1"/>
          <p:nvPr/>
        </p:nvSpPr>
        <p:spPr>
          <a:xfrm>
            <a:off x="7119858" y="3114983"/>
            <a:ext cx="351002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1" dirty="0" err="1" smtClean="0">
                <a:solidFill>
                  <a:srgbClr val="1F497D">
                    <a:lumMod val="75000"/>
                  </a:srgbClr>
                </a:solidFill>
                <a:latin typeface="Arial Narrow" panose="020B0606020202030204" pitchFamily="34" charset="0"/>
                <a:ea typeface="Tahoma" pitchFamily="34" charset="0"/>
                <a:cs typeface="Arial" panose="020B0604020202020204" pitchFamily="34" charset="0"/>
              </a:rPr>
              <a:t>Әлеуметтік</a:t>
            </a:r>
            <a:r>
              <a:rPr lang="ru-RU" sz="2400" b="1" dirty="0" smtClean="0">
                <a:solidFill>
                  <a:srgbClr val="1F497D">
                    <a:lumMod val="75000"/>
                  </a:srgbClr>
                </a:solidFill>
                <a:latin typeface="Arial Narrow" panose="020B0606020202030204" pitchFamily="34" charset="0"/>
                <a:ea typeface="Tahoma" pitchFamily="34" charset="0"/>
                <a:cs typeface="Arial" panose="020B0604020202020204" pitchFamily="34" charset="0"/>
              </a:rPr>
              <a:t> </a:t>
            </a:r>
            <a:r>
              <a:rPr lang="ru-RU" sz="2400" b="1" dirty="0" err="1" smtClean="0">
                <a:solidFill>
                  <a:srgbClr val="1F497D">
                    <a:lumMod val="75000"/>
                  </a:srgbClr>
                </a:solidFill>
                <a:latin typeface="Arial Narrow" panose="020B0606020202030204" pitchFamily="34" charset="0"/>
                <a:ea typeface="Tahoma" pitchFamily="34" charset="0"/>
                <a:cs typeface="Arial" panose="020B0604020202020204" pitchFamily="34" charset="0"/>
              </a:rPr>
              <a:t>қорғау</a:t>
            </a:r>
            <a:endParaRPr lang="ru-RU" sz="2000" dirty="0">
              <a:solidFill>
                <a:srgbClr val="1F497D">
                  <a:lumMod val="75000"/>
                </a:srgbClr>
              </a:solidFill>
              <a:latin typeface="Arial Narrow" panose="020B0606020202030204" pitchFamily="34" charset="0"/>
              <a:ea typeface="Tahoma" pitchFamily="34" charset="0"/>
              <a:cs typeface="Arial" panose="020B0604020202020204" pitchFamily="34" charset="0"/>
            </a:endParaRPr>
          </a:p>
        </p:txBody>
      </p:sp>
      <p:sp>
        <p:nvSpPr>
          <p:cNvPr id="19" name="object 27">
            <a:extLst>
              <a:ext uri="{FF2B5EF4-FFF2-40B4-BE49-F238E27FC236}">
                <a16:creationId xmlns:a16="http://schemas.microsoft.com/office/drawing/2014/main" xmlns="" id="{ECEBA8F1-E23B-A9E6-FF0E-126229869158}"/>
              </a:ext>
            </a:extLst>
          </p:cNvPr>
          <p:cNvSpPr/>
          <p:nvPr/>
        </p:nvSpPr>
        <p:spPr>
          <a:xfrm>
            <a:off x="6483442" y="4702517"/>
            <a:ext cx="607175" cy="392320"/>
          </a:xfrm>
          <a:custGeom>
            <a:avLst/>
            <a:gdLst/>
            <a:ahLst/>
            <a:cxnLst/>
            <a:rect l="l" t="t" r="r" b="b"/>
            <a:pathLst>
              <a:path w="623570" h="467995">
                <a:moveTo>
                  <a:pt x="312864" y="199555"/>
                </a:moveTo>
                <a:lnTo>
                  <a:pt x="307619" y="199542"/>
                </a:lnTo>
                <a:lnTo>
                  <a:pt x="310261" y="199567"/>
                </a:lnTo>
                <a:lnTo>
                  <a:pt x="312864" y="199555"/>
                </a:lnTo>
                <a:close/>
              </a:path>
              <a:path w="623570" h="467995">
                <a:moveTo>
                  <a:pt x="602754" y="284251"/>
                </a:moveTo>
                <a:lnTo>
                  <a:pt x="534085" y="305765"/>
                </a:lnTo>
                <a:lnTo>
                  <a:pt x="481418" y="316750"/>
                </a:lnTo>
                <a:lnTo>
                  <a:pt x="417931" y="320649"/>
                </a:lnTo>
                <a:lnTo>
                  <a:pt x="303631" y="320890"/>
                </a:lnTo>
                <a:lnTo>
                  <a:pt x="186474" y="315417"/>
                </a:lnTo>
                <a:lnTo>
                  <a:pt x="96240" y="302793"/>
                </a:lnTo>
                <a:lnTo>
                  <a:pt x="38227" y="290068"/>
                </a:lnTo>
                <a:lnTo>
                  <a:pt x="17716" y="284251"/>
                </a:lnTo>
                <a:lnTo>
                  <a:pt x="38138" y="416394"/>
                </a:lnTo>
                <a:lnTo>
                  <a:pt x="80060" y="443699"/>
                </a:lnTo>
                <a:lnTo>
                  <a:pt x="129324" y="456171"/>
                </a:lnTo>
                <a:lnTo>
                  <a:pt x="202717" y="467448"/>
                </a:lnTo>
                <a:lnTo>
                  <a:pt x="205727" y="467448"/>
                </a:lnTo>
                <a:lnTo>
                  <a:pt x="205727" y="390271"/>
                </a:lnTo>
                <a:lnTo>
                  <a:pt x="209499" y="371576"/>
                </a:lnTo>
                <a:lnTo>
                  <a:pt x="219798" y="356298"/>
                </a:lnTo>
                <a:lnTo>
                  <a:pt x="235064" y="345998"/>
                </a:lnTo>
                <a:lnTo>
                  <a:pt x="253771" y="342214"/>
                </a:lnTo>
                <a:lnTo>
                  <a:pt x="375704" y="342214"/>
                </a:lnTo>
                <a:lnTo>
                  <a:pt x="394398" y="345998"/>
                </a:lnTo>
                <a:lnTo>
                  <a:pt x="409676" y="356298"/>
                </a:lnTo>
                <a:lnTo>
                  <a:pt x="419976" y="371576"/>
                </a:lnTo>
                <a:lnTo>
                  <a:pt x="423760" y="390271"/>
                </a:lnTo>
                <a:lnTo>
                  <a:pt x="423760" y="466686"/>
                </a:lnTo>
                <a:lnTo>
                  <a:pt x="442645" y="464083"/>
                </a:lnTo>
                <a:lnTo>
                  <a:pt x="496989" y="455028"/>
                </a:lnTo>
                <a:lnTo>
                  <a:pt x="544423" y="440359"/>
                </a:lnTo>
                <a:lnTo>
                  <a:pt x="577354" y="420255"/>
                </a:lnTo>
                <a:lnTo>
                  <a:pt x="582333" y="416394"/>
                </a:lnTo>
                <a:lnTo>
                  <a:pt x="602754" y="284251"/>
                </a:lnTo>
                <a:close/>
              </a:path>
              <a:path w="623570" h="467995">
                <a:moveTo>
                  <a:pt x="618667" y="182753"/>
                </a:moveTo>
                <a:lnTo>
                  <a:pt x="606831" y="189357"/>
                </a:lnTo>
                <a:lnTo>
                  <a:pt x="561225" y="203847"/>
                </a:lnTo>
                <a:lnTo>
                  <a:pt x="466623" y="218351"/>
                </a:lnTo>
                <a:lnTo>
                  <a:pt x="307835" y="224942"/>
                </a:lnTo>
                <a:lnTo>
                  <a:pt x="166204" y="224294"/>
                </a:lnTo>
                <a:lnTo>
                  <a:pt x="87401" y="219671"/>
                </a:lnTo>
                <a:lnTo>
                  <a:pt x="42976" y="207149"/>
                </a:lnTo>
                <a:lnTo>
                  <a:pt x="4495" y="182753"/>
                </a:lnTo>
                <a:lnTo>
                  <a:pt x="14262" y="254228"/>
                </a:lnTo>
                <a:lnTo>
                  <a:pt x="27343" y="260337"/>
                </a:lnTo>
                <a:lnTo>
                  <a:pt x="73380" y="273748"/>
                </a:lnTo>
                <a:lnTo>
                  <a:pt x="162496" y="287172"/>
                </a:lnTo>
                <a:lnTo>
                  <a:pt x="304825" y="293268"/>
                </a:lnTo>
                <a:lnTo>
                  <a:pt x="445528" y="292658"/>
                </a:lnTo>
                <a:lnTo>
                  <a:pt x="523875" y="288391"/>
                </a:lnTo>
                <a:lnTo>
                  <a:pt x="568147" y="276809"/>
                </a:lnTo>
                <a:lnTo>
                  <a:pt x="606653" y="254228"/>
                </a:lnTo>
                <a:lnTo>
                  <a:pt x="618667" y="182753"/>
                </a:lnTo>
                <a:close/>
              </a:path>
              <a:path w="623570" h="467995">
                <a:moveTo>
                  <a:pt x="623176" y="149555"/>
                </a:moveTo>
                <a:lnTo>
                  <a:pt x="614934" y="138099"/>
                </a:lnTo>
                <a:lnTo>
                  <a:pt x="591502" y="127571"/>
                </a:lnTo>
                <a:lnTo>
                  <a:pt x="554710" y="118287"/>
                </a:lnTo>
                <a:lnTo>
                  <a:pt x="541324" y="116154"/>
                </a:lnTo>
                <a:lnTo>
                  <a:pt x="541324" y="66903"/>
                </a:lnTo>
                <a:lnTo>
                  <a:pt x="541756" y="66954"/>
                </a:lnTo>
                <a:lnTo>
                  <a:pt x="550151" y="67564"/>
                </a:lnTo>
                <a:lnTo>
                  <a:pt x="555383" y="66954"/>
                </a:lnTo>
                <a:lnTo>
                  <a:pt x="560590" y="65125"/>
                </a:lnTo>
                <a:lnTo>
                  <a:pt x="569417" y="63754"/>
                </a:lnTo>
                <a:lnTo>
                  <a:pt x="580732" y="63906"/>
                </a:lnTo>
                <a:lnTo>
                  <a:pt x="594639" y="65125"/>
                </a:lnTo>
                <a:lnTo>
                  <a:pt x="594639" y="29832"/>
                </a:lnTo>
                <a:lnTo>
                  <a:pt x="580072" y="27863"/>
                </a:lnTo>
                <a:lnTo>
                  <a:pt x="571690" y="27203"/>
                </a:lnTo>
                <a:lnTo>
                  <a:pt x="566343" y="27863"/>
                </a:lnTo>
                <a:lnTo>
                  <a:pt x="560844" y="29832"/>
                </a:lnTo>
                <a:lnTo>
                  <a:pt x="551840" y="31318"/>
                </a:lnTo>
                <a:lnTo>
                  <a:pt x="540639" y="31153"/>
                </a:lnTo>
                <a:lnTo>
                  <a:pt x="527062" y="29832"/>
                </a:lnTo>
                <a:lnTo>
                  <a:pt x="527062" y="31978"/>
                </a:lnTo>
                <a:lnTo>
                  <a:pt x="527062" y="65125"/>
                </a:lnTo>
                <a:lnTo>
                  <a:pt x="527062" y="113868"/>
                </a:lnTo>
                <a:lnTo>
                  <a:pt x="506463" y="110553"/>
                </a:lnTo>
                <a:lnTo>
                  <a:pt x="448602" y="104648"/>
                </a:lnTo>
                <a:lnTo>
                  <a:pt x="383019" y="100876"/>
                </a:lnTo>
                <a:lnTo>
                  <a:pt x="318706" y="99695"/>
                </a:lnTo>
                <a:lnTo>
                  <a:pt x="318706" y="39700"/>
                </a:lnTo>
                <a:lnTo>
                  <a:pt x="319138" y="39751"/>
                </a:lnTo>
                <a:lnTo>
                  <a:pt x="327533" y="40360"/>
                </a:lnTo>
                <a:lnTo>
                  <a:pt x="332765" y="39751"/>
                </a:lnTo>
                <a:lnTo>
                  <a:pt x="337972" y="37922"/>
                </a:lnTo>
                <a:lnTo>
                  <a:pt x="346798" y="36550"/>
                </a:lnTo>
                <a:lnTo>
                  <a:pt x="358114" y="36703"/>
                </a:lnTo>
                <a:lnTo>
                  <a:pt x="372021" y="37922"/>
                </a:lnTo>
                <a:lnTo>
                  <a:pt x="372021" y="2628"/>
                </a:lnTo>
                <a:lnTo>
                  <a:pt x="357454" y="660"/>
                </a:lnTo>
                <a:lnTo>
                  <a:pt x="349072" y="0"/>
                </a:lnTo>
                <a:lnTo>
                  <a:pt x="343725" y="660"/>
                </a:lnTo>
                <a:lnTo>
                  <a:pt x="338226" y="2628"/>
                </a:lnTo>
                <a:lnTo>
                  <a:pt x="329222" y="4114"/>
                </a:lnTo>
                <a:lnTo>
                  <a:pt x="318020" y="3949"/>
                </a:lnTo>
                <a:lnTo>
                  <a:pt x="304444" y="2628"/>
                </a:lnTo>
                <a:lnTo>
                  <a:pt x="304444" y="7950"/>
                </a:lnTo>
                <a:lnTo>
                  <a:pt x="304444" y="37922"/>
                </a:lnTo>
                <a:lnTo>
                  <a:pt x="304444" y="99695"/>
                </a:lnTo>
                <a:lnTo>
                  <a:pt x="240131" y="100876"/>
                </a:lnTo>
                <a:lnTo>
                  <a:pt x="174548" y="104648"/>
                </a:lnTo>
                <a:lnTo>
                  <a:pt x="116700" y="110553"/>
                </a:lnTo>
                <a:lnTo>
                  <a:pt x="81826" y="116154"/>
                </a:lnTo>
                <a:lnTo>
                  <a:pt x="81826" y="66903"/>
                </a:lnTo>
                <a:lnTo>
                  <a:pt x="82257" y="66954"/>
                </a:lnTo>
                <a:lnTo>
                  <a:pt x="90652" y="67564"/>
                </a:lnTo>
                <a:lnTo>
                  <a:pt x="95885" y="66954"/>
                </a:lnTo>
                <a:lnTo>
                  <a:pt x="101092" y="65125"/>
                </a:lnTo>
                <a:lnTo>
                  <a:pt x="109918" y="63754"/>
                </a:lnTo>
                <a:lnTo>
                  <a:pt x="121234" y="63906"/>
                </a:lnTo>
                <a:lnTo>
                  <a:pt x="135140" y="65125"/>
                </a:lnTo>
                <a:lnTo>
                  <a:pt x="135140" y="29832"/>
                </a:lnTo>
                <a:lnTo>
                  <a:pt x="120573" y="27863"/>
                </a:lnTo>
                <a:lnTo>
                  <a:pt x="112191" y="27203"/>
                </a:lnTo>
                <a:lnTo>
                  <a:pt x="106845" y="27863"/>
                </a:lnTo>
                <a:lnTo>
                  <a:pt x="101346" y="29832"/>
                </a:lnTo>
                <a:lnTo>
                  <a:pt x="92341" y="31318"/>
                </a:lnTo>
                <a:lnTo>
                  <a:pt x="81140" y="31153"/>
                </a:lnTo>
                <a:lnTo>
                  <a:pt x="67564" y="29832"/>
                </a:lnTo>
                <a:lnTo>
                  <a:pt x="67564" y="31978"/>
                </a:lnTo>
                <a:lnTo>
                  <a:pt x="67564" y="65125"/>
                </a:lnTo>
                <a:lnTo>
                  <a:pt x="67564" y="118516"/>
                </a:lnTo>
                <a:lnTo>
                  <a:pt x="31661" y="127571"/>
                </a:lnTo>
                <a:lnTo>
                  <a:pt x="8216" y="138099"/>
                </a:lnTo>
                <a:lnTo>
                  <a:pt x="0" y="149555"/>
                </a:lnTo>
                <a:lnTo>
                  <a:pt x="6845" y="160032"/>
                </a:lnTo>
                <a:lnTo>
                  <a:pt x="26441" y="169735"/>
                </a:lnTo>
                <a:lnTo>
                  <a:pt x="57365" y="178473"/>
                </a:lnTo>
                <a:lnTo>
                  <a:pt x="98196" y="185978"/>
                </a:lnTo>
                <a:lnTo>
                  <a:pt x="92951" y="184416"/>
                </a:lnTo>
                <a:lnTo>
                  <a:pt x="90093" y="182765"/>
                </a:lnTo>
                <a:lnTo>
                  <a:pt x="90093" y="181063"/>
                </a:lnTo>
                <a:lnTo>
                  <a:pt x="101574" y="175221"/>
                </a:lnTo>
                <a:lnTo>
                  <a:pt x="133553" y="170141"/>
                </a:lnTo>
                <a:lnTo>
                  <a:pt x="182308" y="166141"/>
                </a:lnTo>
                <a:lnTo>
                  <a:pt x="244144" y="163512"/>
                </a:lnTo>
                <a:lnTo>
                  <a:pt x="315341" y="162560"/>
                </a:lnTo>
                <a:lnTo>
                  <a:pt x="386524" y="163512"/>
                </a:lnTo>
                <a:lnTo>
                  <a:pt x="448360" y="166141"/>
                </a:lnTo>
                <a:lnTo>
                  <a:pt x="497116" y="170141"/>
                </a:lnTo>
                <a:lnTo>
                  <a:pt x="529094" y="175221"/>
                </a:lnTo>
                <a:lnTo>
                  <a:pt x="540588" y="181063"/>
                </a:lnTo>
                <a:lnTo>
                  <a:pt x="540588" y="182029"/>
                </a:lnTo>
                <a:lnTo>
                  <a:pt x="539673" y="182981"/>
                </a:lnTo>
                <a:lnTo>
                  <a:pt x="537946" y="183908"/>
                </a:lnTo>
                <a:lnTo>
                  <a:pt x="573532" y="176631"/>
                </a:lnTo>
                <a:lnTo>
                  <a:pt x="600354" y="168363"/>
                </a:lnTo>
                <a:lnTo>
                  <a:pt x="611162" y="162560"/>
                </a:lnTo>
                <a:lnTo>
                  <a:pt x="617270" y="159283"/>
                </a:lnTo>
                <a:lnTo>
                  <a:pt x="623176" y="149555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</p:spPr>
        <p:txBody>
          <a:bodyPr wrap="square" lIns="0" tIns="0" rIns="0" bIns="0" rtlCol="0"/>
          <a:lstStyle/>
          <a:p>
            <a:pPr defTabSz="1218840"/>
            <a:endParaRPr sz="2400">
              <a:solidFill>
                <a:prstClr val="black"/>
              </a:solidFill>
            </a:endParaRPr>
          </a:p>
        </p:txBody>
      </p:sp>
      <p:sp>
        <p:nvSpPr>
          <p:cNvPr id="10" name="Скругленный прямоугольник 219">
            <a:extLst>
              <a:ext uri="{FF2B5EF4-FFF2-40B4-BE49-F238E27FC236}">
                <a16:creationId xmlns:a16="http://schemas.microsoft.com/office/drawing/2014/main" xmlns="" id="{F1D9B084-FE52-A1ED-6C23-99EBF5AA0091}"/>
              </a:ext>
            </a:extLst>
          </p:cNvPr>
          <p:cNvSpPr/>
          <p:nvPr/>
        </p:nvSpPr>
        <p:spPr>
          <a:xfrm>
            <a:off x="3341565" y="950961"/>
            <a:ext cx="5858010" cy="1621227"/>
          </a:xfrm>
          <a:prstGeom prst="roundRect">
            <a:avLst>
              <a:gd name="adj" fmla="val 9118"/>
            </a:avLst>
          </a:prstGeom>
          <a:noFill/>
          <a:ln w="57150">
            <a:solidFill>
              <a:srgbClr val="002060"/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8" rIns="91424" bIns="45718" spcCol="0" rtlCol="0" anchor="ctr"/>
          <a:lstStyle/>
          <a:p>
            <a:pPr algn="ctr"/>
            <a:endParaRPr lang="ru-RU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CB81D797-32DE-5B07-E978-04DC72B460CB}"/>
              </a:ext>
            </a:extLst>
          </p:cNvPr>
          <p:cNvSpPr txBox="1"/>
          <p:nvPr/>
        </p:nvSpPr>
        <p:spPr>
          <a:xfrm>
            <a:off x="3522747" y="916800"/>
            <a:ext cx="27394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err="1" smtClean="0">
                <a:solidFill>
                  <a:srgbClr val="002060"/>
                </a:solidFill>
                <a:latin typeface="Arial Narrow" panose="020B0606020202030204" pitchFamily="34" charset="0"/>
                <a:ea typeface="Tahoma" pitchFamily="34" charset="0"/>
                <a:cs typeface="Arial" panose="020B0604020202020204" pitchFamily="34" charset="0"/>
              </a:rPr>
              <a:t>Әлеуметтік</a:t>
            </a:r>
            <a:r>
              <a:rPr lang="ru-RU" sz="2800" b="1" dirty="0" smtClean="0">
                <a:solidFill>
                  <a:srgbClr val="002060"/>
                </a:solidFill>
                <a:latin typeface="Arial Narrow" panose="020B0606020202030204" pitchFamily="34" charset="0"/>
                <a:ea typeface="Tahoma" pitchFamily="34" charset="0"/>
                <a:cs typeface="Arial" panose="020B0604020202020204" pitchFamily="34" charset="0"/>
              </a:rPr>
              <a:t> сала</a:t>
            </a:r>
            <a:endParaRPr lang="ru-RU" sz="2800" b="1" dirty="0">
              <a:solidFill>
                <a:srgbClr val="002060"/>
              </a:solidFill>
              <a:latin typeface="Arial Narrow" panose="020B0606020202030204" pitchFamily="34" charset="0"/>
              <a:ea typeface="Tahoma" pitchFamily="34" charset="0"/>
              <a:cs typeface="Arial" panose="020B0604020202020204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xmlns="" id="{2C7514DF-8854-B4A0-D055-08AD860FAC45}"/>
              </a:ext>
            </a:extLst>
          </p:cNvPr>
          <p:cNvSpPr txBox="1"/>
          <p:nvPr/>
        </p:nvSpPr>
        <p:spPr>
          <a:xfrm>
            <a:off x="6134761" y="984261"/>
            <a:ext cx="2122705" cy="938714"/>
          </a:xfrm>
          <a:prstGeom prst="rect">
            <a:avLst/>
          </a:prstGeom>
          <a:noFill/>
        </p:spPr>
        <p:txBody>
          <a:bodyPr wrap="square" lIns="91424" tIns="45718" rIns="91424" bIns="45718" rtlCol="0">
            <a:spAutoFit/>
          </a:bodyPr>
          <a:lstStyle/>
          <a:p>
            <a:r>
              <a:rPr lang="ru-RU" sz="5500" b="1" dirty="0">
                <a:solidFill>
                  <a:srgbClr val="002060"/>
                </a:solidFill>
                <a:latin typeface="Arial Narrow" panose="020B0606020202030204" pitchFamily="34" charset="0"/>
                <a:ea typeface="Tahoma" pitchFamily="34" charset="0"/>
                <a:cs typeface="Arial" panose="020B0604020202020204" pitchFamily="34" charset="0"/>
              </a:rPr>
              <a:t>297.7</a:t>
            </a:r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xmlns="" id="{31CDC392-DE6A-2758-1819-40454E009115}"/>
              </a:ext>
            </a:extLst>
          </p:cNvPr>
          <p:cNvSpPr/>
          <p:nvPr/>
        </p:nvSpPr>
        <p:spPr>
          <a:xfrm>
            <a:off x="8240008" y="1259707"/>
            <a:ext cx="869417" cy="584771"/>
          </a:xfrm>
          <a:prstGeom prst="rect">
            <a:avLst/>
          </a:prstGeom>
        </p:spPr>
        <p:txBody>
          <a:bodyPr wrap="square" lIns="91424" tIns="45718" rIns="91424" bIns="45718">
            <a:spAutoFit/>
          </a:bodyPr>
          <a:lstStyle/>
          <a:p>
            <a:pPr lvl="0"/>
            <a:r>
              <a:rPr lang="kk-KZ" sz="1600" i="1" dirty="0">
                <a:solidFill>
                  <a:srgbClr val="002060"/>
                </a:solidFill>
                <a:latin typeface="Arial Narrow" panose="020B0606020202030204" pitchFamily="34" charset="0"/>
                <a:ea typeface="Tahoma" pitchFamily="34" charset="0"/>
                <a:cs typeface="Arial" panose="020B0604020202020204" pitchFamily="34" charset="0"/>
              </a:rPr>
              <a:t>млрд</a:t>
            </a:r>
            <a:r>
              <a:rPr lang="ru-RU" sz="1600" i="1" dirty="0">
                <a:solidFill>
                  <a:srgbClr val="002060"/>
                </a:solidFill>
                <a:latin typeface="Arial Narrow" pitchFamily="34" charset="0"/>
                <a:ea typeface="Tahoma" pitchFamily="34" charset="0"/>
                <a:cs typeface="Tahoma" pitchFamily="34" charset="0"/>
              </a:rPr>
              <a:t>.</a:t>
            </a:r>
          </a:p>
          <a:p>
            <a:pPr lvl="0"/>
            <a:r>
              <a:rPr lang="ru-RU" sz="1600" i="1" dirty="0" err="1" smtClean="0">
                <a:solidFill>
                  <a:srgbClr val="002060"/>
                </a:solidFill>
                <a:latin typeface="Arial Narrow" pitchFamily="34" charset="0"/>
                <a:ea typeface="Tahoma" pitchFamily="34" charset="0"/>
                <a:cs typeface="Tahoma" pitchFamily="34" charset="0"/>
              </a:rPr>
              <a:t>теңге</a:t>
            </a:r>
            <a:r>
              <a:rPr lang="ru-RU" sz="1600" i="1" dirty="0" smtClean="0">
                <a:solidFill>
                  <a:srgbClr val="002060"/>
                </a:solidFill>
                <a:latin typeface="Arial Narrow" pitchFamily="34" charset="0"/>
                <a:ea typeface="Tahoma" pitchFamily="34" charset="0"/>
                <a:cs typeface="Tahoma" pitchFamily="34" charset="0"/>
              </a:rPr>
              <a:t> </a:t>
            </a:r>
            <a:endParaRPr lang="ru-RU" sz="1600" i="1" dirty="0">
              <a:solidFill>
                <a:srgbClr val="002060"/>
              </a:solidFill>
              <a:latin typeface="Arial Narrow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25" name="Рисунок 24">
            <a:extLst>
              <a:ext uri="{FF2B5EF4-FFF2-40B4-BE49-F238E27FC236}">
                <a16:creationId xmlns:a16="http://schemas.microsoft.com/office/drawing/2014/main" xmlns="" id="{E2402A42-1617-3E70-960F-F4562C652F9F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Photocopy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390638" y="3046701"/>
            <a:ext cx="736342" cy="60512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9" name="Рисунок 3">
            <a:extLst>
              <a:ext uri="{FF2B5EF4-FFF2-40B4-BE49-F238E27FC236}">
                <a16:creationId xmlns:a16="http://schemas.microsoft.com/office/drawing/2014/main" xmlns="" id="{9BCA963B-6025-E8A2-25D1-0CF8BBF0C06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825" y="4624816"/>
            <a:ext cx="850098" cy="7593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xmlns="" id="{1F459BBC-6A42-1CA7-C871-3E0B12FCA7E0}"/>
              </a:ext>
            </a:extLst>
          </p:cNvPr>
          <p:cNvSpPr txBox="1"/>
          <p:nvPr/>
        </p:nvSpPr>
        <p:spPr>
          <a:xfrm>
            <a:off x="4352038" y="1757889"/>
            <a:ext cx="4738650" cy="830993"/>
          </a:xfrm>
          <a:prstGeom prst="rect">
            <a:avLst/>
          </a:prstGeom>
          <a:noFill/>
        </p:spPr>
        <p:txBody>
          <a:bodyPr wrap="square" lIns="91424" tIns="45718" rIns="91424" bIns="45718" rtlCol="0">
            <a:spAutoFit/>
          </a:bodyPr>
          <a:lstStyle/>
          <a:p>
            <a:r>
              <a:rPr lang="ru-RU" sz="2400" b="1" dirty="0" smtClean="0">
                <a:solidFill>
                  <a:schemeClr val="accent6">
                    <a:lumMod val="75000"/>
                  </a:schemeClr>
                </a:solidFill>
                <a:latin typeface="Arial Narrow" panose="020B0606020202030204" pitchFamily="34" charset="0"/>
                <a:ea typeface="Tahoma" pitchFamily="34" charset="0"/>
                <a:cs typeface="Arial" panose="020B0604020202020204" pitchFamily="34" charset="0"/>
              </a:rPr>
              <a:t>бюджет </a:t>
            </a:r>
            <a:r>
              <a:rPr lang="ru-RU" sz="2400" b="1" dirty="0" err="1" smtClean="0">
                <a:solidFill>
                  <a:schemeClr val="accent6">
                    <a:lumMod val="75000"/>
                  </a:schemeClr>
                </a:solidFill>
                <a:latin typeface="Arial Narrow" panose="020B0606020202030204" pitchFamily="34" charset="0"/>
                <a:ea typeface="Tahoma" pitchFamily="34" charset="0"/>
                <a:cs typeface="Arial" panose="020B0604020202020204" pitchFamily="34" charset="0"/>
              </a:rPr>
              <a:t>шығысынан</a:t>
            </a:r>
            <a:r>
              <a:rPr lang="ru-RU" sz="2400" b="1" dirty="0" smtClean="0">
                <a:solidFill>
                  <a:schemeClr val="accent6">
                    <a:lumMod val="75000"/>
                  </a:schemeClr>
                </a:solidFill>
                <a:latin typeface="Arial Narrow" panose="020B0606020202030204" pitchFamily="34" charset="0"/>
                <a:ea typeface="Tahoma" pitchFamily="34" charset="0"/>
                <a:cs typeface="Arial" panose="020B0604020202020204" pitchFamily="34" charset="0"/>
              </a:rPr>
              <a:t> </a:t>
            </a:r>
            <a:r>
              <a:rPr lang="ru-RU" sz="4800" b="1" dirty="0" smtClean="0">
                <a:solidFill>
                  <a:schemeClr val="accent6">
                    <a:lumMod val="75000"/>
                  </a:schemeClr>
                </a:solidFill>
                <a:latin typeface="Arial Narrow" panose="020B0606020202030204" pitchFamily="34" charset="0"/>
                <a:ea typeface="Tahoma" pitchFamily="34" charset="0"/>
                <a:cs typeface="Arial" panose="020B0604020202020204" pitchFamily="34" charset="0"/>
              </a:rPr>
              <a:t>58.4</a:t>
            </a:r>
            <a:r>
              <a:rPr lang="ru-RU" sz="3200" b="1" dirty="0" smtClean="0">
                <a:solidFill>
                  <a:schemeClr val="accent6">
                    <a:lumMod val="75000"/>
                  </a:schemeClr>
                </a:solidFill>
                <a:latin typeface="Arial Narrow" panose="020B0606020202030204" pitchFamily="34" charset="0"/>
                <a:ea typeface="Tahoma" pitchFamily="34" charset="0"/>
                <a:cs typeface="Arial" panose="020B0604020202020204" pitchFamily="34" charset="0"/>
              </a:rPr>
              <a:t>%</a:t>
            </a:r>
            <a:endParaRPr lang="ru-RU" sz="5500" b="1" dirty="0">
              <a:solidFill>
                <a:schemeClr val="accent6">
                  <a:lumMod val="75000"/>
                </a:schemeClr>
              </a:solidFill>
              <a:latin typeface="Arial Narrow" panose="020B0606020202030204" pitchFamily="34" charset="0"/>
              <a:ea typeface="Tahoma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00898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ject 2">
            <a:extLst>
              <a:ext uri="{FF2B5EF4-FFF2-40B4-BE49-F238E27FC236}">
                <a16:creationId xmlns:a16="http://schemas.microsoft.com/office/drawing/2014/main" xmlns="" id="{E4608E32-BD84-416E-B79B-B1A4C664790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121497" y="54375"/>
            <a:ext cx="11452040" cy="648852"/>
          </a:xfrm>
          <a:prstGeom prst="rect">
            <a:avLst/>
          </a:prstGeom>
        </p:spPr>
        <p:txBody>
          <a:bodyPr vert="horz" wrap="square" lIns="0" tIns="215857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700"/>
              </a:spcBef>
            </a:pPr>
            <a:r>
              <a:rPr lang="ru-RU" sz="2800" b="1" spc="5" dirty="0">
                <a:solidFill>
                  <a:srgbClr val="002060"/>
                </a:solidFill>
                <a:latin typeface="Arial" panose="020B0604020202020204" pitchFamily="34" charset="0"/>
                <a:ea typeface="Tahoma" pitchFamily="34" charset="0"/>
                <a:cs typeface="Arial" panose="020B0604020202020204" pitchFamily="34" charset="0"/>
              </a:rPr>
              <a:t>БЮДЖЕТ ШЫҒЫСТАРЫНЫҢ БАҒЫТТЫЛЫҒЫ</a:t>
            </a:r>
            <a:endParaRPr lang="ru-RU" sz="2800" b="1" spc="5" dirty="0">
              <a:solidFill>
                <a:srgbClr val="002060"/>
              </a:solidFill>
              <a:latin typeface="Arial" panose="020B0604020202020204" pitchFamily="34" charset="0"/>
              <a:ea typeface="Tahoma" pitchFamily="34" charset="0"/>
              <a:cs typeface="Arial" panose="020B0604020202020204" pitchFamily="34" charset="0"/>
            </a:endParaRP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xmlns="" id="{0C0AD235-4B73-2C8B-5BF5-8BB0F8F8EF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884789" y="6511967"/>
            <a:ext cx="284747" cy="381335"/>
          </a:xfrm>
        </p:spPr>
        <p:txBody>
          <a:bodyPr/>
          <a:lstStyle/>
          <a:p>
            <a:fld id="{64F971F1-47BA-4C26-B4C1-51371E344967}" type="slidenum">
              <a:rPr lang="ru-RU" smtClean="0">
                <a:latin typeface="Arial Narrow" pitchFamily="34" charset="0"/>
              </a:rPr>
              <a:t>7</a:t>
            </a:fld>
            <a:endParaRPr lang="ru-RU" dirty="0">
              <a:latin typeface="Arial Narrow" pitchFamily="34" charset="0"/>
            </a:endParaRPr>
          </a:p>
        </p:txBody>
      </p:sp>
      <p:sp>
        <p:nvSpPr>
          <p:cNvPr id="114" name="Прямоугольник 113"/>
          <p:cNvSpPr/>
          <p:nvPr/>
        </p:nvSpPr>
        <p:spPr>
          <a:xfrm>
            <a:off x="7219784" y="2207024"/>
            <a:ext cx="3104757" cy="451405"/>
          </a:xfrm>
          <a:prstGeom prst="rect">
            <a:avLst/>
          </a:prstGeom>
        </p:spPr>
        <p:txBody>
          <a:bodyPr wrap="square" lIns="121898" tIns="60949" rIns="121898" bIns="60949">
            <a:spAutoFit/>
          </a:bodyPr>
          <a:lstStyle/>
          <a:p>
            <a:endParaRPr lang="ru-RU" sz="2100" b="1" dirty="0">
              <a:solidFill>
                <a:srgbClr val="1F497D">
                  <a:lumMod val="75000"/>
                </a:srgb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cxnSp>
        <p:nvCxnSpPr>
          <p:cNvPr id="14" name="Прямая соединительная линия 13">
            <a:extLst>
              <a:ext uri="{FF2B5EF4-FFF2-40B4-BE49-F238E27FC236}">
                <a16:creationId xmlns:a16="http://schemas.microsoft.com/office/drawing/2014/main" xmlns="" id="{416E5F4F-2EB0-E947-648A-EDFDB87F22AF}"/>
              </a:ext>
            </a:extLst>
          </p:cNvPr>
          <p:cNvCxnSpPr/>
          <p:nvPr/>
        </p:nvCxnSpPr>
        <p:spPr>
          <a:xfrm>
            <a:off x="11232" y="760871"/>
            <a:ext cx="12169536" cy="0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TextBox 68">
            <a:extLst>
              <a:ext uri="{FF2B5EF4-FFF2-40B4-BE49-F238E27FC236}">
                <a16:creationId xmlns:a16="http://schemas.microsoft.com/office/drawing/2014/main" xmlns="" id="{1C1E282E-3764-0B2D-43EC-92C9B833819E}"/>
              </a:ext>
            </a:extLst>
          </p:cNvPr>
          <p:cNvSpPr txBox="1"/>
          <p:nvPr/>
        </p:nvSpPr>
        <p:spPr>
          <a:xfrm>
            <a:off x="10213039" y="2268297"/>
            <a:ext cx="1777231" cy="284671"/>
          </a:xfrm>
          <a:prstGeom prst="rect">
            <a:avLst/>
          </a:prstGeom>
          <a:noFill/>
        </p:spPr>
        <p:txBody>
          <a:bodyPr wrap="square" lIns="121898" tIns="60949" rIns="121898" bIns="60949" rtlCol="0">
            <a:spAutoFit/>
          </a:bodyPr>
          <a:lstStyle/>
          <a:p>
            <a:pPr algn="ctr"/>
            <a:r>
              <a:rPr lang="ru-RU" sz="1050" kern="0" dirty="0">
                <a:solidFill>
                  <a:schemeClr val="accent1"/>
                </a:solidFill>
                <a:latin typeface="Arial" panose="020B0604020202020204" pitchFamily="34" charset="0"/>
                <a:ea typeface="Tahoma" pitchFamily="34" charset="0"/>
                <a:cs typeface="Arial" panose="020B0604020202020204" pitchFamily="34" charset="0"/>
              </a:rPr>
              <a:t>.</a:t>
            </a:r>
            <a:endParaRPr lang="ru-RU" sz="1600" kern="0" dirty="0">
              <a:solidFill>
                <a:schemeClr val="accent1"/>
              </a:solidFill>
              <a:latin typeface="Arial" panose="020B0604020202020204" pitchFamily="34" charset="0"/>
              <a:ea typeface="Tahoma" pitchFamily="34" charset="0"/>
              <a:cs typeface="Arial" panose="020B0604020202020204" pitchFamily="34" charset="0"/>
            </a:endParaRPr>
          </a:p>
        </p:txBody>
      </p:sp>
      <p:sp>
        <p:nvSpPr>
          <p:cNvPr id="70" name="Скругленный прямоугольник 219">
            <a:extLst>
              <a:ext uri="{FF2B5EF4-FFF2-40B4-BE49-F238E27FC236}">
                <a16:creationId xmlns:a16="http://schemas.microsoft.com/office/drawing/2014/main" xmlns="" id="{5C09C5B4-42A5-0B0C-9C71-4A2EA1DC3E9E}"/>
              </a:ext>
            </a:extLst>
          </p:cNvPr>
          <p:cNvSpPr/>
          <p:nvPr/>
        </p:nvSpPr>
        <p:spPr>
          <a:xfrm>
            <a:off x="217113" y="2829891"/>
            <a:ext cx="5852731" cy="1175765"/>
          </a:xfrm>
          <a:prstGeom prst="roundRect">
            <a:avLst>
              <a:gd name="adj" fmla="val 9118"/>
            </a:avLst>
          </a:prstGeom>
          <a:noFill/>
          <a:ln w="57150">
            <a:solidFill>
              <a:srgbClr val="002060"/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8" rIns="91424" bIns="45718" spcCol="0" rtlCol="0" anchor="ctr"/>
          <a:lstStyle/>
          <a:p>
            <a:pPr algn="ctr"/>
            <a:endParaRPr lang="ru-RU"/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xmlns="" id="{0A049DBF-391F-EF5B-125E-D65721E29864}"/>
              </a:ext>
            </a:extLst>
          </p:cNvPr>
          <p:cNvSpPr txBox="1"/>
          <p:nvPr/>
        </p:nvSpPr>
        <p:spPr>
          <a:xfrm>
            <a:off x="1479859" y="2921168"/>
            <a:ext cx="2448173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b="1" dirty="0" err="1" smtClean="0">
                <a:solidFill>
                  <a:srgbClr val="00206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Тұрғын</a:t>
            </a:r>
            <a:r>
              <a:rPr lang="ru-RU" sz="2000" b="1" dirty="0" smtClean="0">
                <a:solidFill>
                  <a:srgbClr val="00206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үй-коммуналдық</a:t>
            </a:r>
            <a:r>
              <a:rPr lang="ru-RU" sz="2000" b="1" dirty="0" smtClean="0">
                <a:solidFill>
                  <a:srgbClr val="00206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шаруашылығы</a:t>
            </a:r>
            <a:endParaRPr lang="ru-RU" sz="2000" dirty="0">
              <a:solidFill>
                <a:srgbClr val="002060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xmlns="" id="{02FE8363-CE23-964D-35D5-E030464D4BAF}"/>
              </a:ext>
            </a:extLst>
          </p:cNvPr>
          <p:cNvSpPr txBox="1"/>
          <p:nvPr/>
        </p:nvSpPr>
        <p:spPr>
          <a:xfrm>
            <a:off x="3786958" y="2948254"/>
            <a:ext cx="1724095" cy="1785100"/>
          </a:xfrm>
          <a:prstGeom prst="rect">
            <a:avLst/>
          </a:prstGeom>
          <a:noFill/>
        </p:spPr>
        <p:txBody>
          <a:bodyPr wrap="square" lIns="91424" tIns="45718" rIns="91424" bIns="45718" rtlCol="0">
            <a:spAutoFit/>
          </a:bodyPr>
          <a:lstStyle/>
          <a:p>
            <a:r>
              <a:rPr lang="ru-RU" sz="5500" b="1" dirty="0">
                <a:solidFill>
                  <a:srgbClr val="002060"/>
                </a:solidFill>
                <a:latin typeface="Arial" panose="020B0604020202020204" pitchFamily="34" charset="0"/>
                <a:ea typeface="Tahoma" pitchFamily="34" charset="0"/>
                <a:cs typeface="Arial" panose="020B0604020202020204" pitchFamily="34" charset="0"/>
              </a:rPr>
              <a:t>31.0</a:t>
            </a:r>
          </a:p>
          <a:p>
            <a:endParaRPr lang="ru-RU" sz="5500" b="1" dirty="0">
              <a:solidFill>
                <a:srgbClr val="002060"/>
              </a:solidFill>
              <a:latin typeface="Arial" panose="020B0604020202020204" pitchFamily="34" charset="0"/>
              <a:ea typeface="Tahoma" pitchFamily="34" charset="0"/>
              <a:cs typeface="Arial" panose="020B0604020202020204" pitchFamily="34" charset="0"/>
            </a:endParaRPr>
          </a:p>
        </p:txBody>
      </p:sp>
      <p:pic>
        <p:nvPicPr>
          <p:cNvPr id="75" name="Рисунок 74">
            <a:extLst>
              <a:ext uri="{FF2B5EF4-FFF2-40B4-BE49-F238E27FC236}">
                <a16:creationId xmlns:a16="http://schemas.microsoft.com/office/drawing/2014/main" xmlns="" id="{BE89B66A-E947-922C-2ED4-0EE5E4F399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37330" y="3164622"/>
            <a:ext cx="890093" cy="682811"/>
          </a:xfrm>
          <a:prstGeom prst="rect">
            <a:avLst/>
          </a:prstGeom>
        </p:spPr>
      </p:pic>
      <p:sp>
        <p:nvSpPr>
          <p:cNvPr id="84" name="Скругленный прямоугольник 219">
            <a:extLst>
              <a:ext uri="{FF2B5EF4-FFF2-40B4-BE49-F238E27FC236}">
                <a16:creationId xmlns:a16="http://schemas.microsoft.com/office/drawing/2014/main" xmlns="" id="{CE3960E6-A12D-DE9D-53F4-733D81B4DF91}"/>
              </a:ext>
            </a:extLst>
          </p:cNvPr>
          <p:cNvSpPr/>
          <p:nvPr/>
        </p:nvSpPr>
        <p:spPr>
          <a:xfrm>
            <a:off x="6372770" y="4386655"/>
            <a:ext cx="5617500" cy="1366835"/>
          </a:xfrm>
          <a:prstGeom prst="roundRect">
            <a:avLst>
              <a:gd name="adj" fmla="val 9118"/>
            </a:avLst>
          </a:prstGeom>
          <a:noFill/>
          <a:ln w="57150">
            <a:solidFill>
              <a:srgbClr val="002060"/>
            </a:solidFill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8" rIns="91424" bIns="45718" spcCol="0" rtlCol="0" anchor="ctr"/>
          <a:lstStyle/>
          <a:p>
            <a:pPr algn="ctr"/>
            <a:endParaRPr lang="ru-RU" dirty="0"/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xmlns="" id="{1D7ED2E2-5CF2-FF73-2987-ED5A0C726B18}"/>
              </a:ext>
            </a:extLst>
          </p:cNvPr>
          <p:cNvSpPr txBox="1"/>
          <p:nvPr/>
        </p:nvSpPr>
        <p:spPr>
          <a:xfrm>
            <a:off x="7326208" y="4440508"/>
            <a:ext cx="278381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 err="1">
                <a:solidFill>
                  <a:srgbClr val="00206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Ауыл</a:t>
            </a: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, су, </a:t>
            </a:r>
            <a:r>
              <a:rPr lang="ru-RU" b="1" dirty="0" err="1">
                <a:solidFill>
                  <a:srgbClr val="00206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орман</a:t>
            </a: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, </a:t>
            </a:r>
            <a:r>
              <a:rPr lang="ru-RU" b="1" dirty="0" err="1">
                <a:solidFill>
                  <a:srgbClr val="00206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балық</a:t>
            </a: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шаруашылығы</a:t>
            </a: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, </a:t>
            </a:r>
            <a:r>
              <a:rPr lang="ru-RU" b="1" dirty="0" err="1">
                <a:solidFill>
                  <a:srgbClr val="00206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қоршаған</a:t>
            </a: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ортаны</a:t>
            </a: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қорғау</a:t>
            </a:r>
            <a:endParaRPr lang="ru-RU" dirty="0">
              <a:solidFill>
                <a:srgbClr val="002060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xmlns="" id="{D0A3C000-10B1-C4D7-7AB6-0587208FFFF7}"/>
              </a:ext>
            </a:extLst>
          </p:cNvPr>
          <p:cNvSpPr txBox="1"/>
          <p:nvPr/>
        </p:nvSpPr>
        <p:spPr>
          <a:xfrm>
            <a:off x="9819575" y="4498350"/>
            <a:ext cx="1591249" cy="938714"/>
          </a:xfrm>
          <a:prstGeom prst="rect">
            <a:avLst/>
          </a:prstGeom>
          <a:noFill/>
        </p:spPr>
        <p:txBody>
          <a:bodyPr wrap="square" lIns="91424" tIns="45718" rIns="91424" bIns="45718" rtlCol="0">
            <a:spAutoFit/>
          </a:bodyPr>
          <a:lstStyle/>
          <a:p>
            <a:r>
              <a:rPr lang="ru-RU" sz="5500" b="1" dirty="0">
                <a:solidFill>
                  <a:srgbClr val="002060"/>
                </a:solidFill>
                <a:latin typeface="Arial" panose="020B0604020202020204" pitchFamily="34" charset="0"/>
                <a:ea typeface="Tahoma" pitchFamily="34" charset="0"/>
                <a:cs typeface="Arial" panose="020B0604020202020204" pitchFamily="34" charset="0"/>
              </a:rPr>
              <a:t>48.3</a:t>
            </a:r>
          </a:p>
        </p:txBody>
      </p:sp>
      <p:pic>
        <p:nvPicPr>
          <p:cNvPr id="89" name="Рисунок 88">
            <a:extLst>
              <a:ext uri="{FF2B5EF4-FFF2-40B4-BE49-F238E27FC236}">
                <a16:creationId xmlns:a16="http://schemas.microsoft.com/office/drawing/2014/main" xmlns="" id="{769B2CF1-6F72-E622-D168-CD41E424CD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55501" y="4706963"/>
            <a:ext cx="890093" cy="682811"/>
          </a:xfrm>
          <a:prstGeom prst="rect">
            <a:avLst/>
          </a:prstGeom>
        </p:spPr>
      </p:pic>
      <p:sp>
        <p:nvSpPr>
          <p:cNvPr id="90" name="object 55">
            <a:extLst>
              <a:ext uri="{FF2B5EF4-FFF2-40B4-BE49-F238E27FC236}">
                <a16:creationId xmlns:a16="http://schemas.microsoft.com/office/drawing/2014/main" xmlns="" id="{8F269348-036B-7CA4-BE70-3C358A7597D5}"/>
              </a:ext>
            </a:extLst>
          </p:cNvPr>
          <p:cNvSpPr/>
          <p:nvPr/>
        </p:nvSpPr>
        <p:spPr>
          <a:xfrm>
            <a:off x="446561" y="3197949"/>
            <a:ext cx="444136" cy="483012"/>
          </a:xfrm>
          <a:prstGeom prst="rect">
            <a:avLst/>
          </a:prstGeom>
          <a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colorTemperature colorTemp="8800"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91" name="object 17">
            <a:extLst>
              <a:ext uri="{FF2B5EF4-FFF2-40B4-BE49-F238E27FC236}">
                <a16:creationId xmlns:a16="http://schemas.microsoft.com/office/drawing/2014/main" xmlns="" id="{EF71268D-CE42-F3F6-408D-CE256D238202}"/>
              </a:ext>
            </a:extLst>
          </p:cNvPr>
          <p:cNvSpPr/>
          <p:nvPr/>
        </p:nvSpPr>
        <p:spPr>
          <a:xfrm>
            <a:off x="6517602" y="3117425"/>
            <a:ext cx="613275" cy="469357"/>
          </a:xfrm>
          <a:prstGeom prst="rect">
            <a:avLst/>
          </a:prstGeom>
          <a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rightnessContrast bright="-20000" contrast="20000"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17">
            <a:extLst>
              <a:ext uri="{FF2B5EF4-FFF2-40B4-BE49-F238E27FC236}">
                <a16:creationId xmlns:a16="http://schemas.microsoft.com/office/drawing/2014/main" xmlns="" id="{7C5C97C9-CD3E-B10B-3608-F98B0CE66AFD}"/>
              </a:ext>
            </a:extLst>
          </p:cNvPr>
          <p:cNvSpPr/>
          <p:nvPr/>
        </p:nvSpPr>
        <p:spPr>
          <a:xfrm>
            <a:off x="413855" y="4822125"/>
            <a:ext cx="540444" cy="452488"/>
          </a:xfrm>
          <a:prstGeom prst="rect">
            <a:avLst/>
          </a:prstGeom>
          <a:blipFill>
            <a:blip r:embed="rId7" cstate="print"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colorTemperature colorTemp="11200"/>
                      </a14:imgEffect>
                      <a14:imgEffect>
                        <a14:saturation sat="400000"/>
                      </a14:imgEffect>
                      <a14:imgEffect>
                        <a14:brightnessContrast bright="20000" contrast="20000"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Скругленный прямоугольник 219">
            <a:extLst>
              <a:ext uri="{FF2B5EF4-FFF2-40B4-BE49-F238E27FC236}">
                <a16:creationId xmlns:a16="http://schemas.microsoft.com/office/drawing/2014/main" xmlns="" id="{1046DF45-46F0-D050-4446-53C2CD3C2FFF}"/>
              </a:ext>
            </a:extLst>
          </p:cNvPr>
          <p:cNvSpPr/>
          <p:nvPr/>
        </p:nvSpPr>
        <p:spPr>
          <a:xfrm>
            <a:off x="237109" y="4419633"/>
            <a:ext cx="5890314" cy="1366835"/>
          </a:xfrm>
          <a:prstGeom prst="roundRect">
            <a:avLst>
              <a:gd name="adj" fmla="val 9118"/>
            </a:avLst>
          </a:prstGeom>
          <a:noFill/>
          <a:ln w="57150">
            <a:solidFill>
              <a:srgbClr val="002060"/>
            </a:solidFill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8" rIns="91424" bIns="45718" spcCol="0" rtlCol="0" anchor="ctr"/>
          <a:lstStyle/>
          <a:p>
            <a:pPr algn="ctr"/>
            <a:endParaRPr lang="ru-RU"/>
          </a:p>
        </p:txBody>
      </p:sp>
      <p:sp>
        <p:nvSpPr>
          <p:cNvPr id="7" name="Скругленный прямоугольник 219">
            <a:extLst>
              <a:ext uri="{FF2B5EF4-FFF2-40B4-BE49-F238E27FC236}">
                <a16:creationId xmlns:a16="http://schemas.microsoft.com/office/drawing/2014/main" xmlns="" id="{F4941822-B52B-74E3-8232-F1FDE275FF71}"/>
              </a:ext>
            </a:extLst>
          </p:cNvPr>
          <p:cNvSpPr/>
          <p:nvPr/>
        </p:nvSpPr>
        <p:spPr>
          <a:xfrm>
            <a:off x="6299292" y="2832251"/>
            <a:ext cx="5617500" cy="1178599"/>
          </a:xfrm>
          <a:prstGeom prst="roundRect">
            <a:avLst>
              <a:gd name="adj" fmla="val 9118"/>
            </a:avLst>
          </a:prstGeom>
          <a:noFill/>
          <a:ln w="57150">
            <a:solidFill>
              <a:srgbClr val="002060"/>
            </a:solidFill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8" rIns="91424" bIns="45718" spcCol="0" rtlCol="0" anchor="ctr"/>
          <a:lstStyle/>
          <a:p>
            <a:pPr algn="ctr"/>
            <a:endParaRPr lang="ru-RU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4F3AC014-2B5F-DE4D-91C5-1B5DB5119FC8}"/>
              </a:ext>
            </a:extLst>
          </p:cNvPr>
          <p:cNvSpPr txBox="1"/>
          <p:nvPr/>
        </p:nvSpPr>
        <p:spPr>
          <a:xfrm>
            <a:off x="7326208" y="3009247"/>
            <a:ext cx="275075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 err="1">
                <a:solidFill>
                  <a:srgbClr val="1F497D">
                    <a:lumMod val="75000"/>
                  </a:srgbClr>
                </a:solidFill>
                <a:latin typeface="Arial" panose="020B0604020202020204" pitchFamily="34" charset="0"/>
                <a:ea typeface="Tahoma" pitchFamily="34" charset="0"/>
                <a:cs typeface="Arial" panose="020B0604020202020204" pitchFamily="34" charset="0"/>
              </a:rPr>
              <a:t>Көлік</a:t>
            </a:r>
            <a:r>
              <a:rPr lang="ru-RU" b="1" dirty="0">
                <a:solidFill>
                  <a:srgbClr val="1F497D">
                    <a:lumMod val="75000"/>
                  </a:srgbClr>
                </a:solidFill>
                <a:latin typeface="Arial" panose="020B0604020202020204" pitchFamily="34" charset="0"/>
                <a:ea typeface="Tahoma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1F497D">
                    <a:lumMod val="75000"/>
                  </a:srgbClr>
                </a:solidFill>
                <a:latin typeface="Arial" panose="020B0604020202020204" pitchFamily="34" charset="0"/>
                <a:ea typeface="Tahoma" pitchFamily="34" charset="0"/>
                <a:cs typeface="Arial" panose="020B0604020202020204" pitchFamily="34" charset="0"/>
              </a:rPr>
              <a:t>және</a:t>
            </a:r>
            <a:r>
              <a:rPr lang="ru-RU" b="1" dirty="0">
                <a:solidFill>
                  <a:srgbClr val="1F497D">
                    <a:lumMod val="75000"/>
                  </a:srgbClr>
                </a:solidFill>
                <a:latin typeface="Arial" panose="020B0604020202020204" pitchFamily="34" charset="0"/>
                <a:ea typeface="Tahoma" pitchFamily="34" charset="0"/>
                <a:cs typeface="Arial" panose="020B0604020202020204" pitchFamily="34" charset="0"/>
              </a:rPr>
              <a:t> коммуникация </a:t>
            </a:r>
            <a:r>
              <a:rPr lang="ru-RU" b="1" dirty="0" err="1">
                <a:solidFill>
                  <a:srgbClr val="1F497D">
                    <a:lumMod val="75000"/>
                  </a:srgbClr>
                </a:solidFill>
                <a:latin typeface="Arial" panose="020B0604020202020204" pitchFamily="34" charset="0"/>
                <a:ea typeface="Tahoma" pitchFamily="34" charset="0"/>
                <a:cs typeface="Arial" panose="020B0604020202020204" pitchFamily="34" charset="0"/>
              </a:rPr>
              <a:t>саласына</a:t>
            </a:r>
            <a:endParaRPr lang="ru-RU" sz="1600" dirty="0">
              <a:solidFill>
                <a:srgbClr val="1F497D">
                  <a:lumMod val="75000"/>
                </a:srgbClr>
              </a:solidFill>
              <a:latin typeface="Arial" panose="020B0604020202020204" pitchFamily="34" charset="0"/>
              <a:ea typeface="Tahoma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7996DC67-584E-BB78-6087-2F43F68B0E7B}"/>
              </a:ext>
            </a:extLst>
          </p:cNvPr>
          <p:cNvSpPr txBox="1"/>
          <p:nvPr/>
        </p:nvSpPr>
        <p:spPr>
          <a:xfrm>
            <a:off x="1203927" y="4500148"/>
            <a:ext cx="3115837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 err="1">
                <a:solidFill>
                  <a:srgbClr val="1F497D">
                    <a:lumMod val="75000"/>
                  </a:srgbClr>
                </a:solidFill>
                <a:latin typeface="Arial" panose="020B0604020202020204" pitchFamily="34" charset="0"/>
                <a:ea typeface="Tahoma" pitchFamily="34" charset="0"/>
                <a:cs typeface="Arial" panose="020B0604020202020204" pitchFamily="34" charset="0"/>
              </a:rPr>
              <a:t>Өнеркәсіпке</a:t>
            </a:r>
            <a:r>
              <a:rPr lang="ru-RU" b="1" dirty="0">
                <a:solidFill>
                  <a:srgbClr val="1F497D">
                    <a:lumMod val="75000"/>
                  </a:srgbClr>
                </a:solidFill>
                <a:latin typeface="Arial" panose="020B0604020202020204" pitchFamily="34" charset="0"/>
                <a:ea typeface="Tahoma" pitchFamily="34" charset="0"/>
                <a:cs typeface="Arial" panose="020B0604020202020204" pitchFamily="34" charset="0"/>
              </a:rPr>
              <a:t>, </a:t>
            </a:r>
            <a:r>
              <a:rPr lang="ru-RU" b="1" dirty="0" err="1">
                <a:solidFill>
                  <a:srgbClr val="1F497D">
                    <a:lumMod val="75000"/>
                  </a:srgbClr>
                </a:solidFill>
                <a:latin typeface="Arial" panose="020B0604020202020204" pitchFamily="34" charset="0"/>
                <a:ea typeface="Tahoma" pitchFamily="34" charset="0"/>
                <a:cs typeface="Arial" panose="020B0604020202020204" pitchFamily="34" charset="0"/>
              </a:rPr>
              <a:t>қала</a:t>
            </a:r>
            <a:r>
              <a:rPr lang="ru-RU" b="1" dirty="0">
                <a:solidFill>
                  <a:srgbClr val="1F497D">
                    <a:lumMod val="75000"/>
                  </a:srgbClr>
                </a:solidFill>
                <a:latin typeface="Arial" panose="020B0604020202020204" pitchFamily="34" charset="0"/>
                <a:ea typeface="Tahoma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1F497D">
                    <a:lumMod val="75000"/>
                  </a:srgbClr>
                </a:solidFill>
                <a:latin typeface="Arial" panose="020B0604020202020204" pitchFamily="34" charset="0"/>
                <a:ea typeface="Tahoma" pitchFamily="34" charset="0"/>
                <a:cs typeface="Arial" panose="020B0604020202020204" pitchFamily="34" charset="0"/>
              </a:rPr>
              <a:t>құрылысы</a:t>
            </a:r>
            <a:r>
              <a:rPr lang="ru-RU" b="1" dirty="0">
                <a:solidFill>
                  <a:srgbClr val="1F497D">
                    <a:lumMod val="75000"/>
                  </a:srgbClr>
                </a:solidFill>
                <a:latin typeface="Arial" panose="020B0604020202020204" pitchFamily="34" charset="0"/>
                <a:ea typeface="Tahoma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1F497D">
                    <a:lumMod val="75000"/>
                  </a:srgbClr>
                </a:solidFill>
                <a:latin typeface="Arial" panose="020B0604020202020204" pitchFamily="34" charset="0"/>
                <a:ea typeface="Tahoma" pitchFamily="34" charset="0"/>
                <a:cs typeface="Arial" panose="020B0604020202020204" pitchFamily="34" charset="0"/>
              </a:rPr>
              <a:t>және</a:t>
            </a:r>
            <a:r>
              <a:rPr lang="ru-RU" b="1" dirty="0">
                <a:solidFill>
                  <a:srgbClr val="1F497D">
                    <a:lumMod val="75000"/>
                  </a:srgbClr>
                </a:solidFill>
                <a:latin typeface="Arial" panose="020B0604020202020204" pitchFamily="34" charset="0"/>
                <a:ea typeface="Tahoma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1F497D">
                    <a:lumMod val="75000"/>
                  </a:srgbClr>
                </a:solidFill>
                <a:latin typeface="Arial" panose="020B0604020202020204" pitchFamily="34" charset="0"/>
                <a:ea typeface="Tahoma" pitchFamily="34" charset="0"/>
                <a:cs typeface="Arial" panose="020B0604020202020204" pitchFamily="34" charset="0"/>
              </a:rPr>
              <a:t>құрылыс</a:t>
            </a:r>
            <a:r>
              <a:rPr lang="ru-RU" b="1" dirty="0">
                <a:solidFill>
                  <a:srgbClr val="1F497D">
                    <a:lumMod val="75000"/>
                  </a:srgbClr>
                </a:solidFill>
                <a:latin typeface="Arial" panose="020B0604020202020204" pitchFamily="34" charset="0"/>
                <a:ea typeface="Tahoma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1F497D">
                    <a:lumMod val="75000"/>
                  </a:srgbClr>
                </a:solidFill>
                <a:latin typeface="Arial" panose="020B0604020202020204" pitchFamily="34" charset="0"/>
                <a:ea typeface="Tahoma" pitchFamily="34" charset="0"/>
                <a:cs typeface="Arial" panose="020B0604020202020204" pitchFamily="34" charset="0"/>
              </a:rPr>
              <a:t>қызметіне</a:t>
            </a:r>
            <a:endParaRPr lang="ru-RU" sz="1600" dirty="0">
              <a:solidFill>
                <a:srgbClr val="1F497D">
                  <a:lumMod val="75000"/>
                </a:srgbClr>
              </a:solidFill>
              <a:latin typeface="Arial" panose="020B0604020202020204" pitchFamily="34" charset="0"/>
              <a:ea typeface="Tahoma" pitchFamily="34" charset="0"/>
              <a:cs typeface="Arial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B23B9500-5496-C34B-6D3C-3472786BCE2B}"/>
              </a:ext>
            </a:extLst>
          </p:cNvPr>
          <p:cNvSpPr txBox="1"/>
          <p:nvPr/>
        </p:nvSpPr>
        <p:spPr>
          <a:xfrm>
            <a:off x="3776445" y="4579012"/>
            <a:ext cx="1940529" cy="938714"/>
          </a:xfrm>
          <a:prstGeom prst="rect">
            <a:avLst/>
          </a:prstGeom>
          <a:noFill/>
        </p:spPr>
        <p:txBody>
          <a:bodyPr wrap="square" lIns="91424" tIns="45718" rIns="91424" bIns="45718" rtlCol="0">
            <a:spAutoFit/>
          </a:bodyPr>
          <a:lstStyle/>
          <a:p>
            <a:r>
              <a:rPr lang="ru-RU" sz="5500" b="1" dirty="0">
                <a:solidFill>
                  <a:srgbClr val="002060"/>
                </a:solidFill>
                <a:latin typeface="Arial" panose="020B0604020202020204" pitchFamily="34" charset="0"/>
                <a:ea typeface="Tahoma" pitchFamily="34" charset="0"/>
                <a:cs typeface="Arial" panose="020B0604020202020204" pitchFamily="34" charset="0"/>
              </a:rPr>
              <a:t>15.2</a:t>
            </a: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xmlns="" id="{4EA6886C-3779-930C-5205-3908C16190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57471" y="4811171"/>
            <a:ext cx="890093" cy="682811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C37FE244-8454-CE6E-67FB-F1A57F5A23EE}"/>
              </a:ext>
            </a:extLst>
          </p:cNvPr>
          <p:cNvSpPr txBox="1"/>
          <p:nvPr/>
        </p:nvSpPr>
        <p:spPr>
          <a:xfrm>
            <a:off x="9869088" y="2941693"/>
            <a:ext cx="1686105" cy="938714"/>
          </a:xfrm>
          <a:prstGeom prst="rect">
            <a:avLst/>
          </a:prstGeom>
          <a:noFill/>
        </p:spPr>
        <p:txBody>
          <a:bodyPr wrap="square" lIns="91424" tIns="45718" rIns="91424" bIns="45718" rtlCol="0">
            <a:spAutoFit/>
          </a:bodyPr>
          <a:lstStyle/>
          <a:p>
            <a:r>
              <a:rPr lang="ru-RU" sz="5500" b="1" dirty="0">
                <a:solidFill>
                  <a:srgbClr val="002060"/>
                </a:solidFill>
                <a:latin typeface="Arial" panose="020B0604020202020204" pitchFamily="34" charset="0"/>
                <a:ea typeface="Tahoma" pitchFamily="34" charset="0"/>
                <a:cs typeface="Arial" panose="020B0604020202020204" pitchFamily="34" charset="0"/>
              </a:rPr>
              <a:t>31.3</a:t>
            </a: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xmlns="" id="{000368D3-30FA-94F1-FBAD-AF57C99B15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22030" y="3162113"/>
            <a:ext cx="890093" cy="682811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E55FA173-D101-EE21-FBB0-B1B28500E0BE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561" y="4733354"/>
            <a:ext cx="649680" cy="5754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Скругленный прямоугольник 219">
            <a:extLst>
              <a:ext uri="{FF2B5EF4-FFF2-40B4-BE49-F238E27FC236}">
                <a16:creationId xmlns:a16="http://schemas.microsoft.com/office/drawing/2014/main" xmlns="" id="{8F50D663-7986-F9F3-3E8C-1D7DEB8A429B}"/>
              </a:ext>
            </a:extLst>
          </p:cNvPr>
          <p:cNvSpPr/>
          <p:nvPr/>
        </p:nvSpPr>
        <p:spPr>
          <a:xfrm>
            <a:off x="3328789" y="992940"/>
            <a:ext cx="5852731" cy="1396091"/>
          </a:xfrm>
          <a:prstGeom prst="roundRect">
            <a:avLst>
              <a:gd name="adj" fmla="val 9118"/>
            </a:avLst>
          </a:prstGeom>
          <a:noFill/>
          <a:ln w="57150">
            <a:solidFill>
              <a:srgbClr val="002060"/>
            </a:solidFill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8" rIns="91424" bIns="45718" spcCol="0" rtlCol="0" anchor="ctr"/>
          <a:lstStyle/>
          <a:p>
            <a:pPr algn="ctr"/>
            <a:endParaRPr lang="ru-RU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0C8B844E-5A87-90AF-1013-E3B79D817C56}"/>
              </a:ext>
            </a:extLst>
          </p:cNvPr>
          <p:cNvSpPr txBox="1"/>
          <p:nvPr/>
        </p:nvSpPr>
        <p:spPr>
          <a:xfrm>
            <a:off x="3722434" y="1237189"/>
            <a:ext cx="3078760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900" b="1" dirty="0" err="1" smtClean="0">
                <a:solidFill>
                  <a:srgbClr val="00206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Экономиканың</a:t>
            </a:r>
            <a:r>
              <a:rPr lang="ru-RU" sz="1900" b="1" dirty="0" smtClean="0">
                <a:solidFill>
                  <a:srgbClr val="00206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ru-RU" sz="1900" b="1" dirty="0" err="1" smtClean="0">
                <a:solidFill>
                  <a:srgbClr val="00206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нақты</a:t>
            </a:r>
            <a:r>
              <a:rPr lang="ru-RU" sz="1900" b="1" dirty="0" smtClean="0">
                <a:solidFill>
                  <a:srgbClr val="00206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секторы</a:t>
            </a:r>
            <a:endParaRPr lang="ru-RU" sz="1900" b="1" dirty="0">
              <a:solidFill>
                <a:srgbClr val="002060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856652A9-42B8-722B-263C-B83236878772}"/>
              </a:ext>
            </a:extLst>
          </p:cNvPr>
          <p:cNvSpPr txBox="1"/>
          <p:nvPr/>
        </p:nvSpPr>
        <p:spPr>
          <a:xfrm>
            <a:off x="6009460" y="1058132"/>
            <a:ext cx="2193899" cy="1785100"/>
          </a:xfrm>
          <a:prstGeom prst="rect">
            <a:avLst/>
          </a:prstGeom>
          <a:noFill/>
        </p:spPr>
        <p:txBody>
          <a:bodyPr wrap="square" lIns="91424" tIns="45718" rIns="91424" bIns="45718" rtlCol="0">
            <a:spAutoFit/>
          </a:bodyPr>
          <a:lstStyle/>
          <a:p>
            <a:r>
              <a:rPr lang="ru-RU" sz="5500" b="1" dirty="0">
                <a:solidFill>
                  <a:srgbClr val="002060"/>
                </a:solidFill>
                <a:latin typeface="Arial" panose="020B0604020202020204" pitchFamily="34" charset="0"/>
                <a:ea typeface="Tahoma" pitchFamily="34" charset="0"/>
                <a:cs typeface="Arial" panose="020B0604020202020204" pitchFamily="34" charset="0"/>
              </a:rPr>
              <a:t>125.8</a:t>
            </a:r>
          </a:p>
          <a:p>
            <a:endParaRPr lang="ru-RU" sz="5500" b="1" dirty="0">
              <a:solidFill>
                <a:srgbClr val="002060"/>
              </a:solidFill>
              <a:latin typeface="Arial" panose="020B0604020202020204" pitchFamily="34" charset="0"/>
              <a:ea typeface="Tahoma" pitchFamily="34" charset="0"/>
              <a:cs typeface="Arial" panose="020B0604020202020204" pitchFamily="34" charset="0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7B17D37A-E91E-054A-B84E-FDE5DE1221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91276" y="1302603"/>
            <a:ext cx="890093" cy="682811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36AA8AD8-A3EA-D1E3-ECB3-50F563DA8CCB}"/>
              </a:ext>
            </a:extLst>
          </p:cNvPr>
          <p:cNvSpPr txBox="1"/>
          <p:nvPr/>
        </p:nvSpPr>
        <p:spPr>
          <a:xfrm>
            <a:off x="3553172" y="1686826"/>
            <a:ext cx="5628348" cy="1446546"/>
          </a:xfrm>
          <a:prstGeom prst="rect">
            <a:avLst/>
          </a:prstGeom>
          <a:noFill/>
        </p:spPr>
        <p:txBody>
          <a:bodyPr wrap="square" lIns="91424" tIns="45718" rIns="91424" bIns="45718" rtlCol="0">
            <a:spAutoFit/>
          </a:bodyPr>
          <a:lstStyle/>
          <a:p>
            <a:r>
              <a:rPr lang="ru-RU" sz="2800" b="1" dirty="0" smtClean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Tahoma" pitchFamily="34" charset="0"/>
                <a:cs typeface="Arial" panose="020B0604020202020204" pitchFamily="34" charset="0"/>
              </a:rPr>
              <a:t>бюджет </a:t>
            </a:r>
            <a:r>
              <a:rPr lang="ru-RU" sz="2800" b="1" dirty="0" err="1" smtClean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Tahoma" pitchFamily="34" charset="0"/>
                <a:cs typeface="Arial" panose="020B0604020202020204" pitchFamily="34" charset="0"/>
              </a:rPr>
              <a:t>шығысынан</a:t>
            </a:r>
            <a:r>
              <a:rPr lang="ru-RU" sz="2800" b="1" dirty="0" smtClean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Tahoma" pitchFamily="34" charset="0"/>
                <a:cs typeface="Arial" panose="020B0604020202020204" pitchFamily="34" charset="0"/>
              </a:rPr>
              <a:t> </a:t>
            </a:r>
            <a:r>
              <a:rPr lang="ru-RU" sz="4400" b="1" dirty="0" smtClean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Tahoma" pitchFamily="34" charset="0"/>
                <a:cs typeface="Arial" panose="020B0604020202020204" pitchFamily="34" charset="0"/>
              </a:rPr>
              <a:t>24.7</a:t>
            </a:r>
            <a:r>
              <a:rPr lang="ru-RU" sz="2800" b="1" dirty="0" smtClean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Tahoma" pitchFamily="34" charset="0"/>
                <a:cs typeface="Arial" panose="020B0604020202020204" pitchFamily="34" charset="0"/>
              </a:rPr>
              <a:t>%</a:t>
            </a:r>
            <a:endParaRPr lang="ru-RU" sz="4400" b="1" dirty="0">
              <a:solidFill>
                <a:schemeClr val="accent6">
                  <a:lumMod val="75000"/>
                </a:schemeClr>
              </a:solidFill>
              <a:latin typeface="Arial" panose="020B0604020202020204" pitchFamily="34" charset="0"/>
              <a:ea typeface="Tahoma" pitchFamily="34" charset="0"/>
              <a:cs typeface="Arial" panose="020B0604020202020204" pitchFamily="34" charset="0"/>
            </a:endParaRPr>
          </a:p>
          <a:p>
            <a:endParaRPr lang="ru-RU" sz="4400" b="1" dirty="0">
              <a:solidFill>
                <a:srgbClr val="002060"/>
              </a:solidFill>
              <a:latin typeface="Arial" panose="020B0604020202020204" pitchFamily="34" charset="0"/>
              <a:ea typeface="Tahoma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54072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ject 2">
            <a:extLst>
              <a:ext uri="{FF2B5EF4-FFF2-40B4-BE49-F238E27FC236}">
                <a16:creationId xmlns:a16="http://schemas.microsoft.com/office/drawing/2014/main" xmlns="" id="{E4608E32-BD84-416E-B79B-B1A4C664790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03339" y="-161068"/>
            <a:ext cx="13070198" cy="1079739"/>
          </a:xfrm>
          <a:prstGeom prst="rect">
            <a:avLst/>
          </a:prstGeom>
        </p:spPr>
        <p:txBody>
          <a:bodyPr vert="horz" wrap="square" lIns="0" tIns="215857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700"/>
              </a:spcBef>
            </a:pPr>
            <a:r>
              <a:rPr lang="ru-RU" sz="2800" b="1" dirty="0" err="1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Тексеру</a:t>
            </a:r>
            <a:r>
              <a:rPr lang="ru-RU" sz="2800" b="1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800" b="1" dirty="0" err="1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комиссиясының</a:t>
            </a:r>
            <a:r>
              <a:rPr lang="ru-RU" sz="2800" b="1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2025 </a:t>
            </a:r>
            <a:r>
              <a:rPr lang="ru-RU" sz="2800" b="1" dirty="0" err="1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жылғы</a:t>
            </a:r>
            <a:r>
              <a:rPr lang="ru-RU" sz="2800" b="1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бақылау-тексеру</a:t>
            </a:r>
            <a:r>
              <a:rPr lang="ru-RU" sz="2800" b="1" dirty="0" smtClean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800" b="1" dirty="0" err="1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жұмысы</a:t>
            </a:r>
            <a:r>
              <a:rPr lang="ru-RU" sz="2800" b="1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800" b="1" dirty="0" smtClean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/>
            </a:r>
            <a:br>
              <a:rPr lang="ru-RU" sz="2800" b="1" dirty="0" smtClean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r>
              <a:rPr lang="ru-RU" sz="2800" b="1" dirty="0" err="1" smtClean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және</a:t>
            </a:r>
            <a:r>
              <a:rPr lang="ru-RU" sz="2800" b="1" dirty="0" smtClean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800" b="1" dirty="0" err="1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бақылау</a:t>
            </a:r>
            <a:r>
              <a:rPr lang="ru-RU" sz="2800" b="1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800" b="1" dirty="0" err="1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іс-шараларының</a:t>
            </a:r>
            <a:r>
              <a:rPr lang="ru-RU" sz="2800" b="1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800" b="1" dirty="0" err="1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қорытындылары</a:t>
            </a:r>
            <a:r>
              <a:rPr lang="ru-RU" sz="2800" b="1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800" b="1" dirty="0" err="1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туралы</a:t>
            </a:r>
            <a:r>
              <a:rPr lang="ru-RU" sz="2800" b="1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800" b="1" dirty="0" err="1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ақпарат</a:t>
            </a:r>
            <a:endParaRPr lang="ru-RU" sz="2800" b="1" spc="5" dirty="0">
              <a:solidFill>
                <a:srgbClr val="002060"/>
              </a:solidFill>
              <a:latin typeface="Arial" panose="020B0604020202020204" pitchFamily="34" charset="0"/>
              <a:ea typeface="Tahoma" pitchFamily="34" charset="0"/>
              <a:cs typeface="Arial" panose="020B0604020202020204" pitchFamily="34" charset="0"/>
            </a:endParaRP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xmlns="" id="{0C0AD235-4B73-2C8B-5BF5-8BB0F8F8EF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884789" y="6511967"/>
            <a:ext cx="284747" cy="381335"/>
          </a:xfrm>
        </p:spPr>
        <p:txBody>
          <a:bodyPr/>
          <a:lstStyle/>
          <a:p>
            <a:fld id="{64F971F1-47BA-4C26-B4C1-51371E344967}" type="slidenum">
              <a:rPr lang="ru-RU" smtClean="0">
                <a:latin typeface="Arial Narrow" pitchFamily="34" charset="0"/>
              </a:rPr>
              <a:t>8</a:t>
            </a:fld>
            <a:endParaRPr lang="ru-RU" dirty="0">
              <a:latin typeface="Arial Narrow" pitchFamily="34" charset="0"/>
            </a:endParaRPr>
          </a:p>
        </p:txBody>
      </p:sp>
      <p:sp>
        <p:nvSpPr>
          <p:cNvPr id="114" name="Прямоугольник 113"/>
          <p:cNvSpPr/>
          <p:nvPr/>
        </p:nvSpPr>
        <p:spPr>
          <a:xfrm>
            <a:off x="7219784" y="2207024"/>
            <a:ext cx="3104757" cy="451405"/>
          </a:xfrm>
          <a:prstGeom prst="rect">
            <a:avLst/>
          </a:prstGeom>
        </p:spPr>
        <p:txBody>
          <a:bodyPr wrap="square" lIns="121898" tIns="60949" rIns="121898" bIns="60949">
            <a:spAutoFit/>
          </a:bodyPr>
          <a:lstStyle/>
          <a:p>
            <a:endParaRPr lang="ru-RU" sz="2100" b="1" dirty="0">
              <a:solidFill>
                <a:srgbClr val="1F497D">
                  <a:lumMod val="75000"/>
                </a:srgb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cxnSp>
        <p:nvCxnSpPr>
          <p:cNvPr id="14" name="Прямая соединительная линия 13">
            <a:extLst>
              <a:ext uri="{FF2B5EF4-FFF2-40B4-BE49-F238E27FC236}">
                <a16:creationId xmlns:a16="http://schemas.microsoft.com/office/drawing/2014/main" xmlns="" id="{416E5F4F-2EB0-E947-648A-EDFDB87F22AF}"/>
              </a:ext>
            </a:extLst>
          </p:cNvPr>
          <p:cNvCxnSpPr/>
          <p:nvPr/>
        </p:nvCxnSpPr>
        <p:spPr>
          <a:xfrm>
            <a:off x="0" y="1037708"/>
            <a:ext cx="12169536" cy="0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TextBox 68">
            <a:extLst>
              <a:ext uri="{FF2B5EF4-FFF2-40B4-BE49-F238E27FC236}">
                <a16:creationId xmlns:a16="http://schemas.microsoft.com/office/drawing/2014/main" xmlns="" id="{1C1E282E-3764-0B2D-43EC-92C9B833819E}"/>
              </a:ext>
            </a:extLst>
          </p:cNvPr>
          <p:cNvSpPr txBox="1"/>
          <p:nvPr/>
        </p:nvSpPr>
        <p:spPr>
          <a:xfrm>
            <a:off x="10213039" y="2268297"/>
            <a:ext cx="1777231" cy="284671"/>
          </a:xfrm>
          <a:prstGeom prst="rect">
            <a:avLst/>
          </a:prstGeom>
          <a:noFill/>
        </p:spPr>
        <p:txBody>
          <a:bodyPr wrap="square" lIns="121898" tIns="60949" rIns="121898" bIns="60949" rtlCol="0">
            <a:spAutoFit/>
          </a:bodyPr>
          <a:lstStyle/>
          <a:p>
            <a:pPr algn="ctr"/>
            <a:r>
              <a:rPr lang="ru-RU" sz="1050" kern="0" dirty="0">
                <a:solidFill>
                  <a:schemeClr val="accent1"/>
                </a:solidFill>
                <a:latin typeface="Arial" panose="020B0604020202020204" pitchFamily="34" charset="0"/>
                <a:ea typeface="Tahoma" pitchFamily="34" charset="0"/>
                <a:cs typeface="Arial" panose="020B0604020202020204" pitchFamily="34" charset="0"/>
              </a:rPr>
              <a:t>.</a:t>
            </a:r>
            <a:endParaRPr lang="ru-RU" sz="1600" kern="0" dirty="0">
              <a:solidFill>
                <a:schemeClr val="accent1"/>
              </a:solidFill>
              <a:latin typeface="Arial" panose="020B0604020202020204" pitchFamily="34" charset="0"/>
              <a:ea typeface="Tahoma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xmlns="" id="{FD5B22FF-5051-501F-571A-05E412B279E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32153701"/>
              </p:ext>
            </p:extLst>
          </p:nvPr>
        </p:nvGraphicFramePr>
        <p:xfrm>
          <a:off x="307212" y="1421863"/>
          <a:ext cx="11473727" cy="551663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141513">
                  <a:extLst>
                    <a:ext uri="{9D8B030D-6E8A-4147-A177-3AD203B41FA5}">
                      <a16:colId xmlns:a16="http://schemas.microsoft.com/office/drawing/2014/main" xmlns="" val="3323264046"/>
                    </a:ext>
                  </a:extLst>
                </a:gridCol>
                <a:gridCol w="1402235">
                  <a:extLst>
                    <a:ext uri="{9D8B030D-6E8A-4147-A177-3AD203B41FA5}">
                      <a16:colId xmlns:a16="http://schemas.microsoft.com/office/drawing/2014/main" xmlns="" val="3930902166"/>
                    </a:ext>
                  </a:extLst>
                </a:gridCol>
                <a:gridCol w="1570750">
                  <a:extLst>
                    <a:ext uri="{9D8B030D-6E8A-4147-A177-3AD203B41FA5}">
                      <a16:colId xmlns:a16="http://schemas.microsoft.com/office/drawing/2014/main" xmlns="" val="2062735415"/>
                    </a:ext>
                  </a:extLst>
                </a:gridCol>
                <a:gridCol w="1216501">
                  <a:extLst>
                    <a:ext uri="{9D8B030D-6E8A-4147-A177-3AD203B41FA5}">
                      <a16:colId xmlns:a16="http://schemas.microsoft.com/office/drawing/2014/main" xmlns="" val="275601925"/>
                    </a:ext>
                  </a:extLst>
                </a:gridCol>
                <a:gridCol w="1573209">
                  <a:extLst>
                    <a:ext uri="{9D8B030D-6E8A-4147-A177-3AD203B41FA5}">
                      <a16:colId xmlns:a16="http://schemas.microsoft.com/office/drawing/2014/main" xmlns="" val="2484764256"/>
                    </a:ext>
                  </a:extLst>
                </a:gridCol>
                <a:gridCol w="1569519">
                  <a:extLst>
                    <a:ext uri="{9D8B030D-6E8A-4147-A177-3AD203B41FA5}">
                      <a16:colId xmlns:a16="http://schemas.microsoft.com/office/drawing/2014/main" xmlns="" val="2002517806"/>
                    </a:ext>
                  </a:extLst>
                </a:gridCol>
              </a:tblGrid>
              <a:tr h="110652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75"/>
                        </a:spcAft>
                        <a:tabLst>
                          <a:tab pos="630555" algn="l"/>
                        </a:tabLst>
                      </a:pPr>
                      <a:r>
                        <a:rPr lang="ru-RU" sz="1800" dirty="0" err="1" smtClean="0">
                          <a:effectLst/>
                          <a:latin typeface="Arial Narrow" panose="020B0606020202030204" pitchFamily="34" charset="0"/>
                        </a:rPr>
                        <a:t>Қаржылық</a:t>
                      </a:r>
                      <a:r>
                        <a:rPr lang="ru-RU" sz="1800" dirty="0" smtClean="0"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ru-RU" sz="1800" dirty="0" err="1" smtClean="0">
                          <a:effectLst/>
                          <a:latin typeface="Arial Narrow" panose="020B0606020202030204" pitchFamily="34" charset="0"/>
                        </a:rPr>
                        <a:t>бұзушылықтар</a:t>
                      </a:r>
                      <a:endParaRPr lang="ru-RU" sz="24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 smtClean="0">
                          <a:effectLst/>
                          <a:latin typeface="Arial Narrow" panose="020B0606020202030204" pitchFamily="34" charset="0"/>
                        </a:rPr>
                        <a:t>2024 </a:t>
                      </a:r>
                      <a:r>
                        <a:rPr lang="ru-RU" sz="1800" dirty="0" err="1" smtClean="0">
                          <a:effectLst/>
                          <a:latin typeface="Arial Narrow" panose="020B0606020202030204" pitchFamily="34" charset="0"/>
                        </a:rPr>
                        <a:t>жыл</a:t>
                      </a:r>
                      <a:endParaRPr lang="ru-RU" sz="24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 err="1" smtClean="0">
                          <a:effectLst/>
                          <a:latin typeface="Arial Narrow" panose="020B0606020202030204" pitchFamily="34" charset="0"/>
                        </a:rPr>
                        <a:t>Үлес</a:t>
                      </a:r>
                      <a:r>
                        <a:rPr lang="ru-RU" sz="1800" dirty="0" smtClean="0"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ru-RU" sz="1800" dirty="0" err="1" smtClean="0">
                          <a:effectLst/>
                          <a:latin typeface="Arial Narrow" panose="020B0606020202030204" pitchFamily="34" charset="0"/>
                        </a:rPr>
                        <a:t>салмағы</a:t>
                      </a:r>
                      <a:r>
                        <a:rPr lang="ru-RU" sz="1800" dirty="0" smtClean="0">
                          <a:effectLst/>
                          <a:latin typeface="Arial Narrow" panose="020B0606020202030204" pitchFamily="34" charset="0"/>
                        </a:rPr>
                        <a:t>, </a:t>
                      </a:r>
                      <a:r>
                        <a:rPr lang="ru-RU" sz="1800" dirty="0">
                          <a:effectLst/>
                          <a:latin typeface="Arial Narrow" panose="020B0606020202030204" pitchFamily="34" charset="0"/>
                        </a:rPr>
                        <a:t>%</a:t>
                      </a:r>
                      <a:endParaRPr lang="ru-RU" sz="24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  <a:latin typeface="Arial Narrow" panose="020B0606020202030204" pitchFamily="34" charset="0"/>
                        </a:rPr>
                        <a:t>2025 </a:t>
                      </a:r>
                      <a:r>
                        <a:rPr lang="ru-RU" sz="1800" dirty="0" err="1" smtClean="0">
                          <a:effectLst/>
                          <a:latin typeface="Arial Narrow" panose="020B0606020202030204" pitchFamily="34" charset="0"/>
                        </a:rPr>
                        <a:t>жыл</a:t>
                      </a:r>
                      <a:endParaRPr lang="ru-RU" sz="24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 err="1" smtClean="0">
                          <a:effectLst/>
                          <a:latin typeface="Arial Narrow" panose="020B0606020202030204" pitchFamily="34" charset="0"/>
                        </a:rPr>
                        <a:t>Үлес</a:t>
                      </a:r>
                      <a:r>
                        <a:rPr lang="ru-RU" sz="1800" dirty="0" smtClean="0"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ru-RU" sz="1800" dirty="0" err="1" smtClean="0">
                          <a:effectLst/>
                          <a:latin typeface="Arial Narrow" panose="020B0606020202030204" pitchFamily="34" charset="0"/>
                        </a:rPr>
                        <a:t>салмағы</a:t>
                      </a:r>
                      <a:r>
                        <a:rPr lang="ru-RU" sz="1800" dirty="0" smtClean="0">
                          <a:effectLst/>
                          <a:latin typeface="Arial Narrow" panose="020B0606020202030204" pitchFamily="34" charset="0"/>
                        </a:rPr>
                        <a:t>, </a:t>
                      </a:r>
                      <a:r>
                        <a:rPr lang="ru-RU" sz="1800" dirty="0">
                          <a:effectLst/>
                          <a:latin typeface="Arial Narrow" panose="020B0606020202030204" pitchFamily="34" charset="0"/>
                        </a:rPr>
                        <a:t>%</a:t>
                      </a:r>
                      <a:endParaRPr lang="ru-RU" sz="24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 err="1" smtClean="0">
                          <a:effectLst/>
                          <a:latin typeface="Arial Narrow" panose="020B0606020202030204" pitchFamily="34" charset="0"/>
                        </a:rPr>
                        <a:t>Ауытқулар</a:t>
                      </a:r>
                      <a:r>
                        <a:rPr lang="ru-RU" sz="1800" dirty="0" smtClean="0">
                          <a:effectLst/>
                          <a:latin typeface="Arial Narrow" panose="020B0606020202030204" pitchFamily="34" charset="0"/>
                        </a:rPr>
                        <a:t>   (+;-)</a:t>
                      </a:r>
                      <a:endParaRPr lang="ru-RU" sz="24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997450880"/>
                  </a:ext>
                </a:extLst>
              </a:tr>
              <a:tr h="27363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630555" algn="l"/>
                        </a:tabLst>
                      </a:pPr>
                      <a:r>
                        <a:rPr lang="ru-RU" sz="1800" dirty="0" err="1" smtClean="0">
                          <a:effectLst/>
                          <a:latin typeface="Arial Narrow" panose="020B0606020202030204" pitchFamily="34" charset="0"/>
                        </a:rPr>
                        <a:t>Бағыттар</a:t>
                      </a:r>
                      <a:r>
                        <a:rPr lang="ru-RU" sz="1800" dirty="0" smtClean="0"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ru-RU" sz="1800" dirty="0" err="1" smtClean="0">
                          <a:effectLst/>
                          <a:latin typeface="Arial Narrow" panose="020B0606020202030204" pitchFamily="34" charset="0"/>
                        </a:rPr>
                        <a:t>бойынша</a:t>
                      </a:r>
                      <a:r>
                        <a:rPr lang="ru-RU" sz="1800" dirty="0" smtClean="0">
                          <a:effectLst/>
                          <a:latin typeface="Arial Narrow" panose="020B0606020202030204" pitchFamily="34" charset="0"/>
                        </a:rPr>
                        <a:t>:</a:t>
                      </a:r>
                      <a:endParaRPr lang="ru-RU" sz="24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Arial Narrow" panose="020B0606020202030204" pitchFamily="34" charset="0"/>
                        </a:rPr>
                        <a:t>31 135,40</a:t>
                      </a:r>
                      <a:endParaRPr lang="ru-RU" sz="240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Arial Narrow" panose="020B0606020202030204" pitchFamily="34" charset="0"/>
                        </a:rPr>
                        <a:t>100,00%</a:t>
                      </a:r>
                      <a:endParaRPr lang="ru-RU" sz="240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Arial Narrow" panose="020B0606020202030204" pitchFamily="34" charset="0"/>
                        </a:rPr>
                        <a:t>7 817,81</a:t>
                      </a:r>
                      <a:endParaRPr lang="ru-RU" sz="240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  <a:latin typeface="Arial Narrow" panose="020B0606020202030204" pitchFamily="34" charset="0"/>
                        </a:rPr>
                        <a:t>100,00%</a:t>
                      </a:r>
                      <a:endParaRPr lang="ru-RU" sz="24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  <a:latin typeface="Arial Narrow" panose="020B0606020202030204" pitchFamily="34" charset="0"/>
                        </a:rPr>
                        <a:t>-23 317,59</a:t>
                      </a:r>
                      <a:endParaRPr lang="ru-RU" sz="24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2717497566"/>
                  </a:ext>
                </a:extLst>
              </a:tr>
              <a:tr h="55925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630555" algn="l"/>
                        </a:tabLst>
                      </a:pPr>
                      <a:r>
                        <a:rPr lang="ru-RU" sz="1800" dirty="0" smtClean="0">
                          <a:effectLst/>
                          <a:latin typeface="Arial Narrow" panose="020B0606020202030204" pitchFamily="34" charset="0"/>
                        </a:rPr>
                        <a:t>бюджет </a:t>
                      </a:r>
                      <a:r>
                        <a:rPr lang="ru-RU" sz="1800" dirty="0" err="1" smtClean="0">
                          <a:effectLst/>
                          <a:latin typeface="Arial Narrow" panose="020B0606020202030204" pitchFamily="34" charset="0"/>
                        </a:rPr>
                        <a:t>қаражаттарын</a:t>
                      </a:r>
                      <a:r>
                        <a:rPr lang="ru-RU" sz="1800" dirty="0" smtClean="0"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ru-RU" sz="1800" dirty="0" err="1" smtClean="0">
                          <a:effectLst/>
                          <a:latin typeface="Arial Narrow" panose="020B0606020202030204" pitchFamily="34" charset="0"/>
                        </a:rPr>
                        <a:t>пайдалану</a:t>
                      </a:r>
                      <a:r>
                        <a:rPr lang="ru-RU" sz="1800" dirty="0" smtClean="0"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ru-RU" sz="1800" dirty="0" err="1" smtClean="0">
                          <a:effectLst/>
                          <a:latin typeface="Arial Narrow" panose="020B0606020202030204" pitchFamily="34" charset="0"/>
                        </a:rPr>
                        <a:t>кезінде</a:t>
                      </a:r>
                      <a:endParaRPr lang="ru-RU" sz="24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  <a:latin typeface="Arial Narrow" panose="020B0606020202030204" pitchFamily="34" charset="0"/>
                        </a:rPr>
                        <a:t>871,3</a:t>
                      </a:r>
                      <a:endParaRPr lang="ru-RU" sz="24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Arial Narrow" panose="020B0606020202030204" pitchFamily="34" charset="0"/>
                        </a:rPr>
                        <a:t>2,80%</a:t>
                      </a:r>
                      <a:endParaRPr lang="ru-RU" sz="240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Arial Narrow" panose="020B0606020202030204" pitchFamily="34" charset="0"/>
                        </a:rPr>
                        <a:t>364,8502</a:t>
                      </a:r>
                      <a:endParaRPr lang="ru-RU" sz="240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  <a:latin typeface="Arial Narrow" panose="020B0606020202030204" pitchFamily="34" charset="0"/>
                        </a:rPr>
                        <a:t>4,67%</a:t>
                      </a:r>
                      <a:endParaRPr lang="ru-RU" sz="24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  <a:latin typeface="Arial Narrow" panose="020B0606020202030204" pitchFamily="34" charset="0"/>
                        </a:rPr>
                        <a:t>-506,45</a:t>
                      </a:r>
                      <a:endParaRPr lang="ru-RU" sz="24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4056947732"/>
                  </a:ext>
                </a:extLst>
              </a:tr>
              <a:tr h="31558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630555" algn="l"/>
                        </a:tabLst>
                      </a:pPr>
                      <a:r>
                        <a:rPr lang="ru-RU" sz="1800" dirty="0" err="1" smtClean="0">
                          <a:effectLst/>
                          <a:latin typeface="Arial Narrow" panose="020B0606020202030204" pitchFamily="34" charset="0"/>
                        </a:rPr>
                        <a:t>активтерді</a:t>
                      </a:r>
                      <a:r>
                        <a:rPr lang="ru-RU" sz="1800" dirty="0" smtClean="0"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ru-RU" sz="1800" dirty="0" err="1" smtClean="0">
                          <a:effectLst/>
                          <a:latin typeface="Arial Narrow" panose="020B0606020202030204" pitchFamily="34" charset="0"/>
                        </a:rPr>
                        <a:t>пайдалану</a:t>
                      </a:r>
                      <a:r>
                        <a:rPr lang="ru-RU" sz="1800" dirty="0" smtClean="0"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ru-RU" sz="1800" dirty="0" err="1" smtClean="0">
                          <a:effectLst/>
                          <a:latin typeface="Arial Narrow" panose="020B0606020202030204" pitchFamily="34" charset="0"/>
                        </a:rPr>
                        <a:t>кезінде</a:t>
                      </a:r>
                      <a:endParaRPr lang="ru-RU" sz="24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Arial Narrow" panose="020B0606020202030204" pitchFamily="34" charset="0"/>
                        </a:rPr>
                        <a:t>58,6</a:t>
                      </a:r>
                      <a:endParaRPr lang="ru-RU" sz="240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Arial Narrow" panose="020B0606020202030204" pitchFamily="34" charset="0"/>
                        </a:rPr>
                        <a:t>0,20%</a:t>
                      </a:r>
                      <a:endParaRPr lang="ru-RU" sz="240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Arial Narrow" panose="020B0606020202030204" pitchFamily="34" charset="0"/>
                        </a:rPr>
                        <a:t>23,9181</a:t>
                      </a:r>
                      <a:endParaRPr lang="ru-RU" sz="240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Arial Narrow" panose="020B0606020202030204" pitchFamily="34" charset="0"/>
                        </a:rPr>
                        <a:t>0,31%</a:t>
                      </a:r>
                      <a:endParaRPr lang="ru-RU" sz="240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  <a:latin typeface="Arial Narrow" panose="020B0606020202030204" pitchFamily="34" charset="0"/>
                        </a:rPr>
                        <a:t>-34,68</a:t>
                      </a:r>
                      <a:endParaRPr lang="ru-RU" sz="24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380239034"/>
                  </a:ext>
                </a:extLst>
              </a:tr>
              <a:tr h="68908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630555" algn="l"/>
                        </a:tabLst>
                      </a:pPr>
                      <a:r>
                        <a:rPr lang="ru-RU" sz="1800" dirty="0" err="1" smtClean="0">
                          <a:effectLst/>
                          <a:latin typeface="Arial Narrow" panose="020B0606020202030204" pitchFamily="34" charset="0"/>
                        </a:rPr>
                        <a:t>бухгалтерлік</a:t>
                      </a:r>
                      <a:r>
                        <a:rPr lang="ru-RU" sz="1800" dirty="0" smtClean="0"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ru-RU" sz="1800" dirty="0" err="1" smtClean="0">
                          <a:effectLst/>
                          <a:latin typeface="Arial Narrow" panose="020B0606020202030204" pitchFamily="34" charset="0"/>
                        </a:rPr>
                        <a:t>есепті</a:t>
                      </a:r>
                      <a:r>
                        <a:rPr lang="ru-RU" sz="1800" dirty="0" smtClean="0"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ru-RU" sz="1800" dirty="0" err="1" smtClean="0">
                          <a:effectLst/>
                          <a:latin typeface="Arial Narrow" panose="020B0606020202030204" pitchFamily="34" charset="0"/>
                        </a:rPr>
                        <a:t>жүргізу</a:t>
                      </a:r>
                      <a:r>
                        <a:rPr lang="ru-RU" sz="1800" dirty="0" smtClean="0"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ru-RU" sz="1800" dirty="0" err="1" smtClean="0">
                          <a:effectLst/>
                          <a:latin typeface="Arial Narrow" panose="020B0606020202030204" pitchFamily="34" charset="0"/>
                        </a:rPr>
                        <a:t>және</a:t>
                      </a:r>
                      <a:r>
                        <a:rPr lang="ru-RU" sz="1800" dirty="0" smtClean="0"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ru-RU" sz="1800" dirty="0" err="1" smtClean="0">
                          <a:effectLst/>
                          <a:latin typeface="Arial Narrow" panose="020B0606020202030204" pitchFamily="34" charset="0"/>
                        </a:rPr>
                        <a:t>қаржылық</a:t>
                      </a:r>
                      <a:r>
                        <a:rPr lang="ru-RU" sz="1800" dirty="0" smtClean="0"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ru-RU" sz="1800" dirty="0" err="1" smtClean="0">
                          <a:effectLst/>
                          <a:latin typeface="Arial Narrow" panose="020B0606020202030204" pitchFamily="34" charset="0"/>
                        </a:rPr>
                        <a:t>есептілікті</a:t>
                      </a:r>
                      <a:r>
                        <a:rPr lang="ru-RU" sz="1800" dirty="0" smtClean="0"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ru-RU" sz="1800" dirty="0" err="1" smtClean="0">
                          <a:effectLst/>
                          <a:latin typeface="Arial Narrow" panose="020B0606020202030204" pitchFamily="34" charset="0"/>
                        </a:rPr>
                        <a:t>жасау</a:t>
                      </a:r>
                      <a:r>
                        <a:rPr lang="ru-RU" sz="1800" dirty="0" smtClean="0"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ru-RU" sz="1800" dirty="0" err="1" smtClean="0">
                          <a:effectLst/>
                          <a:latin typeface="Arial Narrow" panose="020B0606020202030204" pitchFamily="34" charset="0"/>
                        </a:rPr>
                        <a:t>кезінде</a:t>
                      </a:r>
                      <a:endParaRPr lang="ru-RU" sz="24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Arial Narrow" panose="020B0606020202030204" pitchFamily="34" charset="0"/>
                        </a:rPr>
                        <a:t>29 517,10</a:t>
                      </a:r>
                      <a:endParaRPr lang="ru-RU" sz="240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Arial Narrow" panose="020B0606020202030204" pitchFamily="34" charset="0"/>
                        </a:rPr>
                        <a:t>94,80%</a:t>
                      </a:r>
                      <a:endParaRPr lang="ru-RU" sz="240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Arial Narrow" panose="020B0606020202030204" pitchFamily="34" charset="0"/>
                        </a:rPr>
                        <a:t>7 419,43</a:t>
                      </a:r>
                      <a:endParaRPr lang="ru-RU" sz="240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Arial Narrow" panose="020B0606020202030204" pitchFamily="34" charset="0"/>
                        </a:rPr>
                        <a:t>94,90%</a:t>
                      </a:r>
                      <a:endParaRPr lang="ru-RU" sz="240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  <a:latin typeface="Arial Narrow" panose="020B0606020202030204" pitchFamily="34" charset="0"/>
                        </a:rPr>
                        <a:t>22 097,67</a:t>
                      </a:r>
                      <a:endParaRPr lang="ru-RU" sz="24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3295818177"/>
                  </a:ext>
                </a:extLst>
              </a:tr>
              <a:tr h="41744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630555" algn="l"/>
                        </a:tabLst>
                      </a:pPr>
                      <a:r>
                        <a:rPr lang="ru-RU" sz="1800" dirty="0" err="1" smtClean="0">
                          <a:effectLst/>
                          <a:latin typeface="Arial Narrow" panose="020B0606020202030204" pitchFamily="34" charset="0"/>
                        </a:rPr>
                        <a:t>бюджетке</a:t>
                      </a:r>
                      <a:r>
                        <a:rPr lang="ru-RU" sz="1800" dirty="0" smtClean="0"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ru-RU" sz="1800" dirty="0" err="1" smtClean="0">
                          <a:effectLst/>
                          <a:latin typeface="Arial Narrow" panose="020B0606020202030204" pitchFamily="34" charset="0"/>
                        </a:rPr>
                        <a:t>түсетін</a:t>
                      </a:r>
                      <a:r>
                        <a:rPr lang="ru-RU" sz="1800" dirty="0" smtClean="0"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ru-RU" sz="1800" dirty="0" err="1" smtClean="0">
                          <a:effectLst/>
                          <a:latin typeface="Arial Narrow" panose="020B0606020202030204" pitchFamily="34" charset="0"/>
                        </a:rPr>
                        <a:t>түсімдер</a:t>
                      </a:r>
                      <a:r>
                        <a:rPr lang="ru-RU" sz="1800" dirty="0" smtClean="0"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ru-RU" sz="1800" dirty="0" err="1" smtClean="0">
                          <a:effectLst/>
                          <a:latin typeface="Arial Narrow" panose="020B0606020202030204" pitchFamily="34" charset="0"/>
                        </a:rPr>
                        <a:t>бойынша</a:t>
                      </a:r>
                      <a:endParaRPr lang="ru-RU" sz="24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  <a:latin typeface="Arial Narrow" panose="020B0606020202030204" pitchFamily="34" charset="0"/>
                        </a:rPr>
                        <a:t>688,4</a:t>
                      </a:r>
                      <a:endParaRPr lang="ru-RU" sz="24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  <a:latin typeface="Arial Narrow" panose="020B0606020202030204" pitchFamily="34" charset="0"/>
                        </a:rPr>
                        <a:t>2,20%</a:t>
                      </a:r>
                      <a:endParaRPr lang="ru-RU" sz="24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Arial Narrow" panose="020B0606020202030204" pitchFamily="34" charset="0"/>
                        </a:rPr>
                        <a:t>9,6125</a:t>
                      </a:r>
                      <a:endParaRPr lang="ru-RU" sz="240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Arial Narrow" panose="020B0606020202030204" pitchFamily="34" charset="0"/>
                        </a:rPr>
                        <a:t>0,12%</a:t>
                      </a:r>
                      <a:endParaRPr lang="ru-RU" sz="240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  <a:latin typeface="Arial Narrow" panose="020B0606020202030204" pitchFamily="34" charset="0"/>
                        </a:rPr>
                        <a:t>678,79</a:t>
                      </a:r>
                      <a:endParaRPr lang="ru-RU" sz="24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2540444900"/>
                  </a:ext>
                </a:extLst>
              </a:tr>
              <a:tr h="28062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630555" algn="l"/>
                        </a:tabLst>
                      </a:pPr>
                      <a:r>
                        <a:rPr lang="ru-RU" sz="1800" dirty="0" err="1" smtClean="0">
                          <a:effectLst/>
                          <a:latin typeface="Arial Narrow" panose="020B0606020202030204" pitchFamily="34" charset="0"/>
                        </a:rPr>
                        <a:t>қаржыландыру</a:t>
                      </a:r>
                      <a:r>
                        <a:rPr lang="ru-RU" sz="1800" dirty="0" smtClean="0"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ru-RU" sz="1800" dirty="0" err="1" smtClean="0">
                          <a:effectLst/>
                          <a:latin typeface="Arial Narrow" panose="020B0606020202030204" pitchFamily="34" charset="0"/>
                        </a:rPr>
                        <a:t>көздері</a:t>
                      </a:r>
                      <a:r>
                        <a:rPr lang="ru-RU" sz="1800" dirty="0" smtClean="0"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ru-RU" sz="1800" dirty="0" err="1" smtClean="0">
                          <a:effectLst/>
                          <a:latin typeface="Arial Narrow" panose="020B0606020202030204" pitchFamily="34" charset="0"/>
                        </a:rPr>
                        <a:t>бойынша</a:t>
                      </a:r>
                      <a:r>
                        <a:rPr lang="ru-RU" sz="1800" dirty="0" smtClean="0">
                          <a:effectLst/>
                          <a:latin typeface="Arial Narrow" panose="020B0606020202030204" pitchFamily="34" charset="0"/>
                        </a:rPr>
                        <a:t>:</a:t>
                      </a:r>
                      <a:endParaRPr lang="ru-RU" sz="24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Arial Narrow" panose="020B0606020202030204" pitchFamily="34" charset="0"/>
                        </a:rPr>
                        <a:t>52 546,70</a:t>
                      </a:r>
                      <a:endParaRPr lang="ru-RU" sz="240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Arial Narrow" panose="020B0606020202030204" pitchFamily="34" charset="0"/>
                        </a:rPr>
                        <a:t>100,00%</a:t>
                      </a:r>
                      <a:endParaRPr lang="ru-RU" sz="240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Arial Narrow" panose="020B0606020202030204" pitchFamily="34" charset="0"/>
                        </a:rPr>
                        <a:t>7 817,81</a:t>
                      </a:r>
                      <a:endParaRPr lang="ru-RU" sz="240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Arial Narrow" panose="020B0606020202030204" pitchFamily="34" charset="0"/>
                        </a:rPr>
                        <a:t>100,00%</a:t>
                      </a:r>
                      <a:endParaRPr lang="ru-RU" sz="240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Arial Narrow" panose="020B0606020202030204" pitchFamily="34" charset="0"/>
                        </a:rPr>
                        <a:t>44 728,89</a:t>
                      </a:r>
                      <a:endParaRPr lang="ru-RU" sz="240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548790588"/>
                  </a:ext>
                </a:extLst>
              </a:tr>
              <a:tr h="27663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630555" algn="l"/>
                        </a:tabLst>
                      </a:pPr>
                      <a:r>
                        <a:rPr lang="ru-RU" sz="1800" dirty="0" err="1" smtClean="0">
                          <a:effectLst/>
                          <a:latin typeface="Arial Narrow" panose="020B0606020202030204" pitchFamily="34" charset="0"/>
                        </a:rPr>
                        <a:t>бюджеттік</a:t>
                      </a:r>
                      <a:r>
                        <a:rPr lang="ru-RU" sz="1800" dirty="0" smtClean="0"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ru-RU" sz="1800" dirty="0" err="1" smtClean="0">
                          <a:effectLst/>
                          <a:latin typeface="Arial Narrow" panose="020B0606020202030204" pitchFamily="34" charset="0"/>
                        </a:rPr>
                        <a:t>кредиттер</a:t>
                      </a:r>
                      <a:r>
                        <a:rPr lang="ru-RU" sz="1800" dirty="0" smtClean="0"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ru-RU" sz="1800" dirty="0" err="1" smtClean="0">
                          <a:effectLst/>
                          <a:latin typeface="Arial Narrow" panose="020B0606020202030204" pitchFamily="34" charset="0"/>
                        </a:rPr>
                        <a:t>бойынша</a:t>
                      </a:r>
                      <a:endParaRPr lang="ru-RU" sz="24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Arial Narrow" panose="020B0606020202030204" pitchFamily="34" charset="0"/>
                        </a:rPr>
                        <a:t>409,7</a:t>
                      </a:r>
                      <a:endParaRPr lang="ru-RU" sz="240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Arial Narrow" panose="020B0606020202030204" pitchFamily="34" charset="0"/>
                        </a:rPr>
                        <a:t>0,80%</a:t>
                      </a:r>
                      <a:endParaRPr lang="ru-RU" sz="240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Arial Narrow" panose="020B0606020202030204" pitchFamily="34" charset="0"/>
                        </a:rPr>
                        <a:t>0</a:t>
                      </a:r>
                      <a:endParaRPr lang="ru-RU" sz="240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Arial Narrow" panose="020B0606020202030204" pitchFamily="34" charset="0"/>
                        </a:rPr>
                        <a:t>0,00%</a:t>
                      </a:r>
                      <a:endParaRPr lang="ru-RU" sz="240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  <a:latin typeface="Arial Narrow" panose="020B0606020202030204" pitchFamily="34" charset="0"/>
                        </a:rPr>
                        <a:t>409,70</a:t>
                      </a:r>
                      <a:endParaRPr lang="ru-RU" sz="24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2987896781"/>
                  </a:ext>
                </a:extLst>
              </a:tr>
              <a:tr h="5642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630555" algn="l"/>
                        </a:tabLst>
                      </a:pPr>
                      <a:r>
                        <a:rPr lang="ru-RU" sz="1800" dirty="0" err="1" smtClean="0">
                          <a:effectLst/>
                          <a:latin typeface="Arial Narrow" panose="020B0606020202030204" pitchFamily="34" charset="0"/>
                        </a:rPr>
                        <a:t>нысаналы</a:t>
                      </a:r>
                      <a:r>
                        <a:rPr lang="ru-RU" sz="1800" dirty="0" smtClean="0">
                          <a:effectLst/>
                          <a:latin typeface="Arial Narrow" panose="020B0606020202030204" pitchFamily="34" charset="0"/>
                        </a:rPr>
                        <a:t> даму </a:t>
                      </a:r>
                      <a:r>
                        <a:rPr lang="ru-RU" sz="1800" dirty="0" err="1" smtClean="0">
                          <a:effectLst/>
                          <a:latin typeface="Arial Narrow" panose="020B0606020202030204" pitchFamily="34" charset="0"/>
                        </a:rPr>
                        <a:t>трансферттері</a:t>
                      </a:r>
                      <a:r>
                        <a:rPr lang="ru-RU" sz="1800" dirty="0" smtClean="0"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ru-RU" sz="1800" dirty="0" err="1" smtClean="0">
                          <a:effectLst/>
                          <a:latin typeface="Arial Narrow" panose="020B0606020202030204" pitchFamily="34" charset="0"/>
                        </a:rPr>
                        <a:t>бойынша</a:t>
                      </a:r>
                      <a:endParaRPr lang="ru-RU" sz="24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Arial Narrow" panose="020B0606020202030204" pitchFamily="34" charset="0"/>
                        </a:rPr>
                        <a:t>302,9</a:t>
                      </a:r>
                      <a:endParaRPr lang="ru-RU" sz="240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Arial Narrow" panose="020B0606020202030204" pitchFamily="34" charset="0"/>
                        </a:rPr>
                        <a:t>0,60%</a:t>
                      </a:r>
                      <a:endParaRPr lang="ru-RU" sz="240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Arial Narrow" panose="020B0606020202030204" pitchFamily="34" charset="0"/>
                        </a:rPr>
                        <a:t>0</a:t>
                      </a:r>
                      <a:endParaRPr lang="ru-RU" sz="240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Arial Narrow" panose="020B0606020202030204" pitchFamily="34" charset="0"/>
                        </a:rPr>
                        <a:t>0,00%</a:t>
                      </a:r>
                      <a:endParaRPr lang="ru-RU" sz="240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  <a:latin typeface="Arial Narrow" panose="020B0606020202030204" pitchFamily="34" charset="0"/>
                        </a:rPr>
                        <a:t>302,90</a:t>
                      </a:r>
                      <a:endParaRPr lang="ru-RU" sz="24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262935318"/>
                  </a:ext>
                </a:extLst>
              </a:tr>
              <a:tr h="25945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630555" algn="l"/>
                        </a:tabLst>
                      </a:pPr>
                      <a:r>
                        <a:rPr lang="ru-RU" sz="1800" dirty="0" err="1" smtClean="0">
                          <a:effectLst/>
                          <a:latin typeface="Arial Narrow" panose="020B0606020202030204" pitchFamily="34" charset="0"/>
                        </a:rPr>
                        <a:t>ағымдағы</a:t>
                      </a:r>
                      <a:r>
                        <a:rPr lang="ru-RU" sz="1800" dirty="0" smtClean="0"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ru-RU" sz="1800" dirty="0" err="1" smtClean="0">
                          <a:effectLst/>
                          <a:latin typeface="Arial Narrow" panose="020B0606020202030204" pitchFamily="34" charset="0"/>
                        </a:rPr>
                        <a:t>нысаналы</a:t>
                      </a:r>
                      <a:r>
                        <a:rPr lang="ru-RU" sz="1800" dirty="0" smtClean="0"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ru-RU" sz="1800" dirty="0" err="1" smtClean="0">
                          <a:effectLst/>
                          <a:latin typeface="Arial Narrow" panose="020B0606020202030204" pitchFamily="34" charset="0"/>
                        </a:rPr>
                        <a:t>трансферттер</a:t>
                      </a:r>
                      <a:r>
                        <a:rPr lang="ru-RU" sz="1800" dirty="0" smtClean="0"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ru-RU" sz="1800" dirty="0" err="1" smtClean="0">
                          <a:effectLst/>
                          <a:latin typeface="Arial Narrow" panose="020B0606020202030204" pitchFamily="34" charset="0"/>
                        </a:rPr>
                        <a:t>бойынша</a:t>
                      </a:r>
                      <a:endParaRPr lang="ru-RU" sz="24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Arial Narrow" panose="020B0606020202030204" pitchFamily="34" charset="0"/>
                        </a:rPr>
                        <a:t>0</a:t>
                      </a:r>
                      <a:endParaRPr lang="ru-RU" sz="240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Arial Narrow" panose="020B0606020202030204" pitchFamily="34" charset="0"/>
                        </a:rPr>
                        <a:t>0,00%</a:t>
                      </a:r>
                      <a:endParaRPr lang="ru-RU" sz="240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Arial Narrow" panose="020B0606020202030204" pitchFamily="34" charset="0"/>
                        </a:rPr>
                        <a:t>2,1552</a:t>
                      </a:r>
                      <a:endParaRPr lang="ru-RU" sz="240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Arial Narrow" panose="020B0606020202030204" pitchFamily="34" charset="0"/>
                        </a:rPr>
                        <a:t>0,03%</a:t>
                      </a:r>
                      <a:endParaRPr lang="ru-RU" sz="240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  <a:latin typeface="Arial Narrow" panose="020B0606020202030204" pitchFamily="34" charset="0"/>
                        </a:rPr>
                        <a:t>2,16</a:t>
                      </a:r>
                      <a:endParaRPr lang="ru-RU" sz="24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3718987673"/>
                  </a:ext>
                </a:extLst>
              </a:tr>
              <a:tr h="28462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630555" algn="l"/>
                        </a:tabLst>
                      </a:pPr>
                      <a:r>
                        <a:rPr lang="ru-RU" sz="1800" dirty="0" err="1" smtClean="0">
                          <a:effectLst/>
                          <a:latin typeface="Arial Narrow" panose="020B0606020202030204" pitchFamily="34" charset="0"/>
                        </a:rPr>
                        <a:t>жергілікті</a:t>
                      </a:r>
                      <a:r>
                        <a:rPr lang="ru-RU" sz="1800" dirty="0" smtClean="0">
                          <a:effectLst/>
                          <a:latin typeface="Arial Narrow" panose="020B0606020202030204" pitchFamily="34" charset="0"/>
                        </a:rPr>
                        <a:t> бюджет </a:t>
                      </a:r>
                      <a:r>
                        <a:rPr lang="ru-RU" sz="1800" dirty="0" err="1" smtClean="0">
                          <a:effectLst/>
                          <a:latin typeface="Arial Narrow" panose="020B0606020202030204" pitchFamily="34" charset="0"/>
                        </a:rPr>
                        <a:t>бойынша</a:t>
                      </a:r>
                      <a:endParaRPr lang="ru-RU" sz="24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Arial Narrow" panose="020B0606020202030204" pitchFamily="34" charset="0"/>
                        </a:rPr>
                        <a:t>51 834,10</a:t>
                      </a:r>
                      <a:endParaRPr lang="ru-RU" sz="240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Arial Narrow" panose="020B0606020202030204" pitchFamily="34" charset="0"/>
                        </a:rPr>
                        <a:t>98,60%</a:t>
                      </a:r>
                      <a:endParaRPr lang="ru-RU" sz="240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Arial Narrow" panose="020B0606020202030204" pitchFamily="34" charset="0"/>
                        </a:rPr>
                        <a:t>7 815,66</a:t>
                      </a:r>
                      <a:endParaRPr lang="ru-RU" sz="240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Arial Narrow" panose="020B0606020202030204" pitchFamily="34" charset="0"/>
                        </a:rPr>
                        <a:t>99,97%</a:t>
                      </a:r>
                      <a:endParaRPr lang="ru-RU" sz="240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  <a:latin typeface="Arial Narrow" panose="020B0606020202030204" pitchFamily="34" charset="0"/>
                        </a:rPr>
                        <a:t>44 018,44</a:t>
                      </a:r>
                      <a:endParaRPr lang="ru-RU" sz="2400" dirty="0"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4176998890"/>
                  </a:ext>
                </a:extLst>
              </a:tr>
            </a:tbl>
          </a:graphicData>
        </a:graphic>
      </p:graphicFrame>
      <p:sp>
        <p:nvSpPr>
          <p:cNvPr id="20" name="TextBox 19">
            <a:extLst>
              <a:ext uri="{FF2B5EF4-FFF2-40B4-BE49-F238E27FC236}">
                <a16:creationId xmlns:a16="http://schemas.microsoft.com/office/drawing/2014/main" xmlns="" id="{C578E453-BED8-6DB0-B52A-27DCF575B90F}"/>
              </a:ext>
            </a:extLst>
          </p:cNvPr>
          <p:cNvSpPr txBox="1"/>
          <p:nvPr/>
        </p:nvSpPr>
        <p:spPr>
          <a:xfrm>
            <a:off x="10788242" y="1191237"/>
            <a:ext cx="97312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>
                <a:latin typeface="Arial Narrow" panose="020B0606020202030204" pitchFamily="34" charset="0"/>
              </a:rPr>
              <a:t>млн. </a:t>
            </a:r>
            <a:r>
              <a:rPr lang="ru-RU" sz="1000" dirty="0" err="1" smtClean="0">
                <a:latin typeface="Arial Narrow" panose="020B0606020202030204" pitchFamily="34" charset="0"/>
              </a:rPr>
              <a:t>теңге</a:t>
            </a:r>
            <a:endParaRPr lang="ru-RU" sz="10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37903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ject 2">
            <a:extLst>
              <a:ext uri="{FF2B5EF4-FFF2-40B4-BE49-F238E27FC236}">
                <a16:creationId xmlns:a16="http://schemas.microsoft.com/office/drawing/2014/main" xmlns="" id="{E4608E32-BD84-416E-B79B-B1A4C664790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18113" y="-22451"/>
            <a:ext cx="13070198" cy="1572182"/>
          </a:xfrm>
          <a:prstGeom prst="rect">
            <a:avLst/>
          </a:prstGeom>
        </p:spPr>
        <p:txBody>
          <a:bodyPr vert="horz" wrap="square" lIns="0" tIns="215857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700"/>
              </a:spcBef>
            </a:pPr>
            <a:r>
              <a:rPr lang="ru-RU" sz="2800" b="1" dirty="0" err="1">
                <a:solidFill>
                  <a:srgbClr val="002060"/>
                </a:solidFill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Ішкі</a:t>
            </a:r>
            <a:r>
              <a:rPr lang="ru-RU" sz="2800" b="1" dirty="0">
                <a:solidFill>
                  <a:srgbClr val="002060"/>
                </a:solidFill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800" b="1" dirty="0" err="1">
                <a:solidFill>
                  <a:srgbClr val="002060"/>
                </a:solidFill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мемлекеттік</a:t>
            </a:r>
            <a:r>
              <a:rPr lang="ru-RU" sz="2800" b="1" dirty="0">
                <a:solidFill>
                  <a:srgbClr val="002060"/>
                </a:solidFill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аудит </a:t>
            </a:r>
            <a:r>
              <a:rPr lang="ru-RU" sz="2800" b="1" dirty="0" err="1">
                <a:solidFill>
                  <a:srgbClr val="002060"/>
                </a:solidFill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департаментінің</a:t>
            </a:r>
            <a:r>
              <a:rPr lang="ru-RU" sz="2800" b="1" dirty="0">
                <a:solidFill>
                  <a:srgbClr val="002060"/>
                </a:solidFill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2025 </a:t>
            </a:r>
            <a:r>
              <a:rPr lang="ru-RU" sz="2800" b="1" dirty="0" err="1">
                <a:solidFill>
                  <a:srgbClr val="002060"/>
                </a:solidFill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жылғы</a:t>
            </a:r>
            <a:r>
              <a:rPr lang="ru-RU" sz="2800" b="1" dirty="0">
                <a:solidFill>
                  <a:srgbClr val="002060"/>
                </a:solidFill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бақылау-тексеру</a:t>
            </a:r>
            <a:r>
              <a:rPr lang="ru-RU" sz="2800" b="1" dirty="0" smtClean="0">
                <a:solidFill>
                  <a:srgbClr val="002060"/>
                </a:solidFill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800" b="1" dirty="0" err="1">
                <a:solidFill>
                  <a:srgbClr val="002060"/>
                </a:solidFill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жұмысы</a:t>
            </a:r>
            <a:r>
              <a:rPr lang="ru-RU" sz="2800" b="1" dirty="0">
                <a:solidFill>
                  <a:srgbClr val="002060"/>
                </a:solidFill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800" b="1" dirty="0" smtClean="0">
                <a:solidFill>
                  <a:srgbClr val="002060"/>
                </a:solidFill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/>
            </a:r>
            <a:br>
              <a:rPr lang="ru-RU" sz="2800" b="1" dirty="0" smtClean="0">
                <a:solidFill>
                  <a:srgbClr val="002060"/>
                </a:solidFill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r>
              <a:rPr lang="ru-RU" sz="2800" b="1" dirty="0" err="1" smtClean="0">
                <a:solidFill>
                  <a:srgbClr val="002060"/>
                </a:solidFill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және</a:t>
            </a:r>
            <a:r>
              <a:rPr lang="ru-RU" sz="2800" b="1" dirty="0" smtClean="0">
                <a:solidFill>
                  <a:srgbClr val="002060"/>
                </a:solidFill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800" b="1" dirty="0" err="1">
                <a:solidFill>
                  <a:srgbClr val="002060"/>
                </a:solidFill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бақылау</a:t>
            </a:r>
            <a:r>
              <a:rPr lang="ru-RU" sz="2800" b="1" dirty="0">
                <a:solidFill>
                  <a:srgbClr val="002060"/>
                </a:solidFill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800" b="1" dirty="0" err="1">
                <a:solidFill>
                  <a:srgbClr val="002060"/>
                </a:solidFill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іс-шараларының</a:t>
            </a:r>
            <a:r>
              <a:rPr lang="ru-RU" sz="2800" b="1" dirty="0">
                <a:solidFill>
                  <a:srgbClr val="002060"/>
                </a:solidFill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800" b="1" dirty="0" err="1">
                <a:solidFill>
                  <a:srgbClr val="002060"/>
                </a:solidFill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қорытындылары</a:t>
            </a:r>
            <a:r>
              <a:rPr lang="ru-RU" sz="2800" b="1" dirty="0">
                <a:solidFill>
                  <a:srgbClr val="002060"/>
                </a:solidFill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800" b="1" dirty="0" err="1">
                <a:solidFill>
                  <a:srgbClr val="002060"/>
                </a:solidFill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туралы</a:t>
            </a:r>
            <a:r>
              <a:rPr lang="ru-RU" sz="2800" b="1" dirty="0">
                <a:solidFill>
                  <a:srgbClr val="002060"/>
                </a:solidFill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800" b="1" dirty="0" err="1">
                <a:solidFill>
                  <a:srgbClr val="002060"/>
                </a:solidFill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ақпарат</a:t>
            </a:r>
            <a:r>
              <a:rPr lang="ru-RU" sz="3200" dirty="0"/>
              <a:t/>
            </a:r>
            <a:br>
              <a:rPr lang="ru-RU" sz="3200" dirty="0"/>
            </a:br>
            <a:endParaRPr lang="ru-RU" sz="3200" b="1" spc="5" dirty="0">
              <a:solidFill>
                <a:srgbClr val="002060"/>
              </a:solidFill>
              <a:latin typeface="Arial" panose="020B0604020202020204" pitchFamily="34" charset="0"/>
              <a:ea typeface="Tahoma" pitchFamily="34" charset="0"/>
              <a:cs typeface="Arial" panose="020B0604020202020204" pitchFamily="34" charset="0"/>
            </a:endParaRP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xmlns="" id="{0C0AD235-4B73-2C8B-5BF5-8BB0F8F8EF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884789" y="6511967"/>
            <a:ext cx="284747" cy="381335"/>
          </a:xfrm>
        </p:spPr>
        <p:txBody>
          <a:bodyPr/>
          <a:lstStyle/>
          <a:p>
            <a:fld id="{64F971F1-47BA-4C26-B4C1-51371E344967}" type="slidenum">
              <a:rPr lang="ru-RU" smtClean="0">
                <a:latin typeface="Arial Narrow" pitchFamily="34" charset="0"/>
              </a:rPr>
              <a:t>9</a:t>
            </a:fld>
            <a:endParaRPr lang="ru-RU" dirty="0">
              <a:latin typeface="Arial Narrow" pitchFamily="34" charset="0"/>
            </a:endParaRPr>
          </a:p>
        </p:txBody>
      </p:sp>
      <p:sp>
        <p:nvSpPr>
          <p:cNvPr id="114" name="Прямоугольник 113"/>
          <p:cNvSpPr/>
          <p:nvPr/>
        </p:nvSpPr>
        <p:spPr>
          <a:xfrm>
            <a:off x="7219784" y="2207024"/>
            <a:ext cx="3104757" cy="451405"/>
          </a:xfrm>
          <a:prstGeom prst="rect">
            <a:avLst/>
          </a:prstGeom>
        </p:spPr>
        <p:txBody>
          <a:bodyPr wrap="square" lIns="121898" tIns="60949" rIns="121898" bIns="60949">
            <a:spAutoFit/>
          </a:bodyPr>
          <a:lstStyle/>
          <a:p>
            <a:endParaRPr lang="ru-RU" sz="2100" b="1" dirty="0">
              <a:solidFill>
                <a:srgbClr val="1F497D">
                  <a:lumMod val="75000"/>
                </a:srgb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cxnSp>
        <p:nvCxnSpPr>
          <p:cNvPr id="14" name="Прямая соединительная линия 13">
            <a:extLst>
              <a:ext uri="{FF2B5EF4-FFF2-40B4-BE49-F238E27FC236}">
                <a16:creationId xmlns:a16="http://schemas.microsoft.com/office/drawing/2014/main" xmlns="" id="{416E5F4F-2EB0-E947-648A-EDFDB87F22AF}"/>
              </a:ext>
            </a:extLst>
          </p:cNvPr>
          <p:cNvCxnSpPr/>
          <p:nvPr/>
        </p:nvCxnSpPr>
        <p:spPr>
          <a:xfrm>
            <a:off x="11232" y="1364880"/>
            <a:ext cx="12169536" cy="0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TextBox 68">
            <a:extLst>
              <a:ext uri="{FF2B5EF4-FFF2-40B4-BE49-F238E27FC236}">
                <a16:creationId xmlns:a16="http://schemas.microsoft.com/office/drawing/2014/main" xmlns="" id="{1C1E282E-3764-0B2D-43EC-92C9B833819E}"/>
              </a:ext>
            </a:extLst>
          </p:cNvPr>
          <p:cNvSpPr txBox="1"/>
          <p:nvPr/>
        </p:nvSpPr>
        <p:spPr>
          <a:xfrm>
            <a:off x="10213039" y="2268297"/>
            <a:ext cx="1777231" cy="284671"/>
          </a:xfrm>
          <a:prstGeom prst="rect">
            <a:avLst/>
          </a:prstGeom>
          <a:noFill/>
        </p:spPr>
        <p:txBody>
          <a:bodyPr wrap="square" lIns="121898" tIns="60949" rIns="121898" bIns="60949" rtlCol="0">
            <a:spAutoFit/>
          </a:bodyPr>
          <a:lstStyle/>
          <a:p>
            <a:pPr algn="ctr"/>
            <a:r>
              <a:rPr lang="ru-RU" sz="1050" kern="0" dirty="0">
                <a:solidFill>
                  <a:schemeClr val="accent1"/>
                </a:solidFill>
                <a:latin typeface="Arial" panose="020B0604020202020204" pitchFamily="34" charset="0"/>
                <a:ea typeface="Tahoma" pitchFamily="34" charset="0"/>
                <a:cs typeface="Arial" panose="020B0604020202020204" pitchFamily="34" charset="0"/>
              </a:rPr>
              <a:t>.</a:t>
            </a:r>
            <a:endParaRPr lang="ru-RU" sz="1600" kern="0" dirty="0">
              <a:solidFill>
                <a:schemeClr val="accent1"/>
              </a:solidFill>
              <a:latin typeface="Arial" panose="020B0604020202020204" pitchFamily="34" charset="0"/>
              <a:ea typeface="Tahoma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150E6F89-689C-0AC5-94F2-E90BECBACEBF}"/>
              </a:ext>
            </a:extLst>
          </p:cNvPr>
          <p:cNvSpPr txBox="1"/>
          <p:nvPr/>
        </p:nvSpPr>
        <p:spPr>
          <a:xfrm>
            <a:off x="218113" y="1453788"/>
            <a:ext cx="11509696" cy="46269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0215" algn="just">
              <a:lnSpc>
                <a:spcPct val="115000"/>
              </a:lnSpc>
              <a:spcAft>
                <a:spcPts val="1000"/>
              </a:spcAft>
            </a:pPr>
            <a:r>
              <a:rPr lang="ru-RU" sz="2000" dirty="0"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Павлодар </a:t>
            </a:r>
            <a:r>
              <a:rPr lang="ru-RU" sz="2000" dirty="0" err="1"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облысы</a:t>
            </a:r>
            <a:r>
              <a:rPr lang="ru-RU" sz="2000" dirty="0"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sz="2000" dirty="0"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ішкі</a:t>
            </a:r>
            <a:r>
              <a:rPr lang="ru-RU" sz="2000" dirty="0"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мемлекеттік</a:t>
            </a:r>
            <a:r>
              <a:rPr lang="ru-RU" sz="2000" dirty="0"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аудит </a:t>
            </a:r>
            <a:r>
              <a:rPr lang="ru-RU" sz="2000" dirty="0" err="1"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департаменті</a:t>
            </a:r>
            <a:r>
              <a:rPr lang="ru-RU" sz="2000" dirty="0"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dirty="0" err="1"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бұдан</a:t>
            </a:r>
            <a:r>
              <a:rPr lang="ru-RU" sz="2000" dirty="0"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әрі</a:t>
            </a:r>
            <a:r>
              <a:rPr lang="ru-RU" sz="2000" dirty="0"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000" dirty="0" smtClean="0"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ІМАД) </a:t>
            </a:r>
            <a:r>
              <a:rPr lang="ru-RU" sz="2000" dirty="0"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2025 </a:t>
            </a:r>
            <a:r>
              <a:rPr lang="ru-RU" sz="2000" dirty="0" err="1"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жылдың</a:t>
            </a:r>
            <a:r>
              <a:rPr lang="ru-RU" sz="2000" dirty="0"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қорытындысы</a:t>
            </a:r>
            <a:r>
              <a:rPr lang="ru-RU" sz="2000" dirty="0"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sz="2000" dirty="0"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81</a:t>
            </a:r>
            <a:r>
              <a:rPr lang="ru-RU" sz="2000" dirty="0"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аудиторлық</a:t>
            </a:r>
            <a:r>
              <a:rPr lang="ru-RU" sz="2000" dirty="0"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іс</a:t>
            </a:r>
            <a:r>
              <a:rPr lang="ru-RU" sz="2000" dirty="0" smtClean="0"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-шара </a:t>
            </a:r>
            <a:r>
              <a:rPr lang="ru-RU" sz="2000" dirty="0" err="1"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өткізді</a:t>
            </a:r>
            <a:r>
              <a:rPr lang="ru-RU" sz="2000" dirty="0"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оның</a:t>
            </a:r>
            <a:r>
              <a:rPr lang="ru-RU" sz="2000" dirty="0"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шеңберінде</a:t>
            </a:r>
            <a:r>
              <a:rPr lang="ru-RU" sz="2000" dirty="0"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54 </a:t>
            </a:r>
            <a:r>
              <a:rPr lang="ru-RU" sz="2000" dirty="0"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986,9 млн. </a:t>
            </a:r>
            <a:r>
              <a:rPr lang="ru-RU" sz="2000" dirty="0" err="1"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теңге</a:t>
            </a:r>
            <a:r>
              <a:rPr lang="ru-RU" sz="2000" dirty="0"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сомасында</a:t>
            </a:r>
            <a:r>
              <a:rPr lang="ru-RU" sz="2000" dirty="0"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бюджет </a:t>
            </a:r>
            <a:r>
              <a:rPr lang="ru-RU" sz="2000" dirty="0" err="1"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қаражаты</a:t>
            </a:r>
            <a:r>
              <a:rPr lang="ru-RU" sz="2000" dirty="0"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қамтылды</a:t>
            </a:r>
            <a:r>
              <a:rPr lang="ru-RU" sz="2000" dirty="0" smtClean="0"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indent="450215" algn="just">
              <a:lnSpc>
                <a:spcPct val="115000"/>
              </a:lnSpc>
              <a:spcAft>
                <a:spcPts val="1000"/>
              </a:spcAft>
            </a:pPr>
            <a:r>
              <a:rPr lang="ru-RU" sz="2000" dirty="0" err="1" smtClean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Жүргізілген</a:t>
            </a:r>
            <a:r>
              <a:rPr lang="ru-RU" sz="2000" dirty="0" smtClean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аудиторлық</a:t>
            </a:r>
            <a:r>
              <a:rPr lang="ru-RU" sz="2000" dirty="0" smtClean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іс-шаралар</a:t>
            </a:r>
            <a:r>
              <a:rPr lang="ru-RU" sz="2000" dirty="0" smtClean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қорытындысы</a:t>
            </a:r>
            <a:r>
              <a:rPr lang="ru-RU" sz="2000" dirty="0" smtClean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sz="2000" dirty="0" smtClean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жалпы</a:t>
            </a:r>
            <a:r>
              <a:rPr lang="ru-RU" sz="2000" dirty="0" smtClean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сомасы</a:t>
            </a:r>
            <a:r>
              <a:rPr lang="ru-RU" sz="2000" dirty="0" smtClean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23 748,3</a:t>
            </a:r>
            <a:r>
              <a:rPr lang="ru-RU" sz="2000" dirty="0"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млн. </a:t>
            </a:r>
            <a:r>
              <a:rPr lang="ru-RU" sz="2000" b="1" dirty="0" err="1" smtClean="0"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тенгеге</a:t>
            </a:r>
            <a:r>
              <a:rPr lang="ru-RU" sz="2000" b="1" dirty="0" smtClean="0"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бұзушылықтар</a:t>
            </a:r>
            <a:r>
              <a:rPr lang="ru-RU" sz="2000" dirty="0" smtClean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анықталды</a:t>
            </a:r>
            <a:r>
              <a:rPr lang="ru-RU" sz="2000" dirty="0" smtClean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 smtClean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оның</a:t>
            </a:r>
            <a:r>
              <a:rPr lang="ru-RU" sz="2000" dirty="0" smtClean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ішінде</a:t>
            </a:r>
            <a:r>
              <a:rPr lang="ru-RU" sz="2000" dirty="0" smtClean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1600" dirty="0">
              <a:effectLst/>
              <a:latin typeface="Arial Narrow" panose="020B0606020202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15000"/>
              </a:lnSpc>
              <a:spcAft>
                <a:spcPts val="1000"/>
              </a:spcAft>
            </a:pPr>
            <a:r>
              <a:rPr lang="ru-RU" sz="20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000" dirty="0" err="1" smtClean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қаржылық</a:t>
            </a:r>
            <a:r>
              <a:rPr lang="ru-RU" sz="2000" dirty="0" smtClean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бұзушылықтар</a:t>
            </a:r>
            <a:r>
              <a:rPr lang="ru-RU" sz="2000" dirty="0" smtClean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kk-KZ" sz="2000" b="1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9 926,4 </a:t>
            </a:r>
            <a:r>
              <a:rPr lang="ru-RU" sz="2000" b="1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млн. </a:t>
            </a:r>
            <a:r>
              <a:rPr lang="ru-RU" sz="2000" b="1" dirty="0" err="1" smtClean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теңге</a:t>
            </a:r>
            <a:r>
              <a:rPr lang="ru-RU" sz="2000" b="1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1600" dirty="0">
              <a:effectLst/>
              <a:latin typeface="Arial Narrow" panose="020B0606020202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15000"/>
              </a:lnSpc>
              <a:spcAft>
                <a:spcPts val="1000"/>
              </a:spcAft>
            </a:pPr>
            <a:r>
              <a:rPr lang="ru-RU" sz="20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000" dirty="0" err="1"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процедуралық</a:t>
            </a:r>
            <a:r>
              <a:rPr lang="ru-RU" sz="2000" dirty="0"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сипаттағы</a:t>
            </a:r>
            <a:r>
              <a:rPr lang="ru-RU" sz="2000" dirty="0"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бұзушылықтар</a:t>
            </a:r>
            <a:r>
              <a:rPr lang="ru-RU" sz="2000" dirty="0" smtClean="0"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000" b="1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13 821,9 млн. </a:t>
            </a:r>
            <a:r>
              <a:rPr lang="ru-RU" sz="2000" b="1" dirty="0" err="1" smtClean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теңге</a:t>
            </a:r>
            <a:r>
              <a:rPr lang="ru-RU" sz="2000" b="1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600" dirty="0">
              <a:effectLst/>
              <a:latin typeface="Arial Narrow" panose="020B0606020202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15000"/>
              </a:lnSpc>
              <a:spcAft>
                <a:spcPts val="1000"/>
              </a:spcAft>
            </a:pPr>
            <a:r>
              <a:rPr lang="ru-RU" sz="2000" i="1" dirty="0" err="1" smtClean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Өтеуге</a:t>
            </a:r>
            <a:r>
              <a:rPr lang="ru-RU" sz="2000" i="1" dirty="0" smtClean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 smtClean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жатады</a:t>
            </a:r>
            <a:r>
              <a:rPr lang="ru-RU" sz="2000" b="1" dirty="0" smtClean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000" b="1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905,2 </a:t>
            </a:r>
            <a:r>
              <a:rPr lang="ru-RU" sz="2000" b="1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млн. </a:t>
            </a:r>
            <a:r>
              <a:rPr lang="ru-RU" sz="2000" b="1" dirty="0" err="1" smtClean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теңге</a:t>
            </a:r>
            <a:r>
              <a:rPr lang="ru-RU" sz="20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z="2000" b="1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 smtClean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қалпына</a:t>
            </a:r>
            <a:r>
              <a:rPr lang="ru-RU" sz="2000" i="1" dirty="0" smtClean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 smtClean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келтіруге</a:t>
            </a:r>
            <a:r>
              <a:rPr lang="ru-RU" sz="2000" i="1" dirty="0" smtClean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 smtClean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жатады</a:t>
            </a:r>
            <a:r>
              <a:rPr lang="ru-RU" sz="2000" b="1" dirty="0" smtClean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000" b="1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2 037,7 </a:t>
            </a:r>
            <a:r>
              <a:rPr lang="ru-RU" sz="2000" b="1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млн. </a:t>
            </a:r>
            <a:r>
              <a:rPr lang="ru-RU" sz="2000" b="1" dirty="0" err="1" smtClean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теңге</a:t>
            </a:r>
            <a:r>
              <a:rPr lang="ru-RU" sz="2000" b="1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 smtClean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есеп</a:t>
            </a:r>
            <a:r>
              <a:rPr lang="ru-RU" sz="2000" dirty="0" smtClean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sz="2000" dirty="0" smtClean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көрсетуге</a:t>
            </a:r>
            <a:r>
              <a:rPr lang="ru-RU" sz="2000" dirty="0" smtClean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ru-RU" sz="2000" b="1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6983,6 </a:t>
            </a:r>
            <a:r>
              <a:rPr lang="ru-RU" sz="2000" b="1" dirty="0" err="1" smtClean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млн.теңге</a:t>
            </a:r>
            <a:r>
              <a:rPr lang="ru-RU" sz="2000" b="1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20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600" dirty="0">
              <a:effectLst/>
              <a:latin typeface="Arial Narrow" panose="020B0606020202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15000"/>
              </a:lnSpc>
              <a:spcAft>
                <a:spcPts val="1000"/>
              </a:spcAft>
            </a:pPr>
            <a:r>
              <a:rPr lang="ru-RU" sz="2000" i="1" dirty="0" err="1" smtClean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Бюджетке</a:t>
            </a:r>
            <a:r>
              <a:rPr lang="ru-RU" sz="2000" i="1" dirty="0" smtClean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 smtClean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қайтарылды</a:t>
            </a:r>
            <a:r>
              <a:rPr lang="ru-RU" sz="2000" dirty="0" smtClean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000" b="1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645,6 </a:t>
            </a:r>
            <a:r>
              <a:rPr lang="ru-RU" sz="2000" b="1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млн. </a:t>
            </a:r>
            <a:r>
              <a:rPr lang="ru-RU" sz="2000" b="1" dirty="0" err="1" smtClean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теңге</a:t>
            </a:r>
            <a:r>
              <a:rPr lang="ru-RU" sz="2000" b="1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r>
              <a:rPr lang="ru-RU" sz="20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 smtClean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қалпына</a:t>
            </a:r>
            <a:r>
              <a:rPr lang="ru-RU" sz="2000" i="1" dirty="0" smtClean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 smtClean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келтірілді</a:t>
            </a:r>
            <a:r>
              <a:rPr lang="ru-RU" sz="2000" b="1" dirty="0" smtClean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000" b="1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2 037,7 </a:t>
            </a:r>
            <a:r>
              <a:rPr lang="ru-RU" sz="2000" b="1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млн. </a:t>
            </a:r>
            <a:r>
              <a:rPr lang="ru-RU" sz="2000" b="1" dirty="0" err="1" smtClean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теңге</a:t>
            </a:r>
            <a:r>
              <a:rPr lang="kk-KZ" sz="2000" b="1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kk-KZ" sz="2000" dirty="0" smtClean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есеп бойынша көрсетілді </a:t>
            </a:r>
            <a:r>
              <a:rPr lang="kk-KZ" sz="20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kk-KZ" sz="2000" b="1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6983,6 </a:t>
            </a:r>
            <a:r>
              <a:rPr lang="kk-KZ" sz="2000" b="1" dirty="0" smtClean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млн.теңге</a:t>
            </a:r>
            <a:r>
              <a:rPr lang="kk-KZ" sz="2000" b="1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smtClean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Осы </a:t>
            </a:r>
            <a:r>
              <a:rPr lang="ru-RU" sz="2000" dirty="0" err="1" smtClean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бағыттағы</a:t>
            </a:r>
            <a:r>
              <a:rPr lang="ru-RU" sz="2000" dirty="0" smtClean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жұмыс</a:t>
            </a:r>
            <a:r>
              <a:rPr lang="ru-RU" sz="2000" dirty="0" smtClean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жалғасуда</a:t>
            </a:r>
            <a:r>
              <a:rPr lang="ru-RU" sz="2000" dirty="0" smtClean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600" dirty="0">
              <a:effectLst/>
              <a:latin typeface="Arial Narrow" panose="020B0606020202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17772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849" y="0"/>
            <a:ext cx="12184145" cy="6854312"/>
            <a:chOff x="0" y="0"/>
            <a:chExt cx="20103839" cy="1130961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20103839" cy="11309615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19726" y="6615"/>
              <a:ext cx="9147719" cy="11303000"/>
            </a:xfrm>
            <a:prstGeom prst="rect">
              <a:avLst/>
            </a:prstGeom>
          </p:spPr>
        </p:pic>
      </p:grpSp>
      <p:sp>
        <p:nvSpPr>
          <p:cNvPr id="8" name="Прямоугольник 7"/>
          <p:cNvSpPr/>
          <p:nvPr/>
        </p:nvSpPr>
        <p:spPr>
          <a:xfrm>
            <a:off x="3849" y="-3688"/>
            <a:ext cx="12184303" cy="6858000"/>
          </a:xfrm>
          <a:prstGeom prst="rect">
            <a:avLst/>
          </a:prstGeom>
          <a:solidFill>
            <a:schemeClr val="accent1">
              <a:lumMod val="50000"/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152"/>
          </a:p>
        </p:txBody>
      </p:sp>
      <p:sp>
        <p:nvSpPr>
          <p:cNvPr id="7" name="object 7"/>
          <p:cNvSpPr txBox="1"/>
          <p:nvPr/>
        </p:nvSpPr>
        <p:spPr>
          <a:xfrm>
            <a:off x="835374" y="2677434"/>
            <a:ext cx="9691428" cy="1434659"/>
          </a:xfrm>
          <a:prstGeom prst="rect">
            <a:avLst/>
          </a:prstGeom>
        </p:spPr>
        <p:txBody>
          <a:bodyPr vert="horz" wrap="square" lIns="0" tIns="41564" rIns="0" bIns="0" rtlCol="0">
            <a:spAutoFit/>
          </a:bodyPr>
          <a:lstStyle/>
          <a:p>
            <a:pPr marL="7697" marR="3079" algn="ctr">
              <a:spcBef>
                <a:spcPts val="327"/>
              </a:spcBef>
            </a:pPr>
            <a:r>
              <a:rPr lang="ru-RU" sz="4400" b="1" dirty="0" smtClean="0">
                <a:solidFill>
                  <a:schemeClr val="bg1"/>
                </a:solidFill>
                <a:latin typeface="Arial Narrow" panose="020B0606020202030204" pitchFamily="34" charset="0"/>
                <a:cs typeface="Arial" pitchFamily="34" charset="0"/>
              </a:rPr>
              <a:t>НАЗАРЛАРЫҢЫЗ ҮШІН </a:t>
            </a:r>
          </a:p>
          <a:p>
            <a:pPr marL="7697" marR="3079" algn="ctr">
              <a:spcBef>
                <a:spcPts val="327"/>
              </a:spcBef>
            </a:pPr>
            <a:r>
              <a:rPr lang="ru-RU" sz="4400" b="1" dirty="0" smtClean="0">
                <a:solidFill>
                  <a:schemeClr val="bg1"/>
                </a:solidFill>
                <a:latin typeface="Arial Narrow" panose="020B0606020202030204" pitchFamily="34" charset="0"/>
                <a:cs typeface="Arial" pitchFamily="34" charset="0"/>
              </a:rPr>
              <a:t>РАХМЕТ</a:t>
            </a:r>
            <a:endParaRPr lang="ru-RU" sz="4400" b="1" dirty="0">
              <a:solidFill>
                <a:schemeClr val="bg1"/>
              </a:solidFill>
              <a:latin typeface="Arial Narrow" panose="020B0606020202030204" pitchFamily="34" charset="0"/>
              <a:cs typeface="Arial" pitchFamily="34" charset="0"/>
            </a:endParaRPr>
          </a:p>
        </p:txBody>
      </p:sp>
      <p:pic>
        <p:nvPicPr>
          <p:cNvPr id="9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58447" y="903549"/>
            <a:ext cx="1162322" cy="1162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352960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8204</TotalTime>
  <Words>645</Words>
  <Application>Microsoft Office PowerPoint</Application>
  <PresentationFormat>Широкоэкранный</PresentationFormat>
  <Paragraphs>298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8" baseType="lpstr">
      <vt:lpstr>Aharoni</vt:lpstr>
      <vt:lpstr>Arial</vt:lpstr>
      <vt:lpstr>Arial Narrow</vt:lpstr>
      <vt:lpstr>Calibri</vt:lpstr>
      <vt:lpstr>Calibri Light</vt:lpstr>
      <vt:lpstr>Tahoma</vt:lpstr>
      <vt:lpstr>Times New Roman</vt:lpstr>
      <vt:lpstr>Тема Office</vt:lpstr>
      <vt:lpstr>Презентация PowerPoint</vt:lpstr>
      <vt:lpstr>Презентация PowerPoint</vt:lpstr>
      <vt:lpstr>Облыстық бюджетке түсетін түсімдер</vt:lpstr>
      <vt:lpstr>Презентация PowerPoint</vt:lpstr>
      <vt:lpstr>ШЫҒЫСТАРДЫҢ ОРЫНДАЛУЫ</vt:lpstr>
      <vt:lpstr>БЮДЖЕТ ШЫҒЫСТАРЫНЫҢ БАҒЫТТЫЛЫҒЫ</vt:lpstr>
      <vt:lpstr>БЮДЖЕТ ШЫҒЫСТАРЫНЫҢ БАҒЫТТЫЛЫҒЫ</vt:lpstr>
      <vt:lpstr>Тексеру комиссиясының 2025 жылғы бақылау-тексеру жұмысы  және бақылау іс-шараларының қорытындылары туралы ақпарат</vt:lpstr>
      <vt:lpstr>Ішкі мемлекеттік аудит департаментінің 2025 жылғы бақылау-тексеру жұмысы  және бақылау іс-шараларының қорытындылары туралы ақпарат 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Zhakibaeva</dc:creator>
  <cp:lastModifiedBy>Пользователь</cp:lastModifiedBy>
  <cp:revision>1038</cp:revision>
  <cp:lastPrinted>2026-06-11T05:39:40Z</cp:lastPrinted>
  <dcterms:created xsi:type="dcterms:W3CDTF">2021-05-19T04:03:19Z</dcterms:created>
  <dcterms:modified xsi:type="dcterms:W3CDTF">2026-08-06T06:54:22Z</dcterms:modified>
</cp:coreProperties>
</file>