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Override5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14"/>
  </p:notesMasterIdLst>
  <p:sldIdLst>
    <p:sldId id="256" r:id="rId2"/>
    <p:sldId id="272" r:id="rId3"/>
    <p:sldId id="260" r:id="rId4"/>
    <p:sldId id="261" r:id="rId5"/>
    <p:sldId id="262" r:id="rId6"/>
    <p:sldId id="263" r:id="rId7"/>
    <p:sldId id="275" r:id="rId8"/>
    <p:sldId id="277" r:id="rId9"/>
    <p:sldId id="276" r:id="rId10"/>
    <p:sldId id="269" r:id="rId11"/>
    <p:sldId id="265" r:id="rId12"/>
    <p:sldId id="27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737" autoAdjust="0"/>
  </p:normalViewPr>
  <p:slideViewPr>
    <p:cSldViewPr>
      <p:cViewPr varScale="1">
        <p:scale>
          <a:sx n="113" d="100"/>
          <a:sy n="113" d="100"/>
        </p:scale>
        <p:origin x="155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ACAF2B-7E20-4315-9E80-11A0A8EAC592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CCEB8AD-2A21-4719-879A-1CD404BB1278}">
      <dgm:prSet phldrT="[Текст]"/>
      <dgm:spPr/>
      <dgm:t>
        <a:bodyPr/>
        <a:lstStyle/>
        <a:p>
          <a:r>
            <a:rPr lang="ru-RU" dirty="0"/>
            <a:t>01</a:t>
          </a:r>
        </a:p>
      </dgm:t>
    </dgm:pt>
    <dgm:pt modelId="{B4A75AB7-3804-40FA-9605-DDBEC10D6531}" type="parTrans" cxnId="{D1C95D6B-8DB4-4374-A03D-9CD37C671F5B}">
      <dgm:prSet/>
      <dgm:spPr/>
      <dgm:t>
        <a:bodyPr/>
        <a:lstStyle/>
        <a:p>
          <a:endParaRPr lang="ru-RU"/>
        </a:p>
      </dgm:t>
    </dgm:pt>
    <dgm:pt modelId="{40837329-6E08-4EB8-B3B1-0FADAE9C1C9E}" type="sibTrans" cxnId="{D1C95D6B-8DB4-4374-A03D-9CD37C671F5B}">
      <dgm:prSet/>
      <dgm:spPr/>
      <dgm:t>
        <a:bodyPr/>
        <a:lstStyle/>
        <a:p>
          <a:endParaRPr lang="ru-RU"/>
        </a:p>
      </dgm:t>
    </dgm:pt>
    <dgm:pt modelId="{9CF99645-5705-4C3C-8A80-75AD41161261}">
      <dgm:prSet phldrT="[Текст]"/>
      <dgm:spPr/>
      <dgm:t>
        <a:bodyPr/>
        <a:lstStyle/>
        <a:p>
          <a:r>
            <a:rPr lang="ru-RU" dirty="0"/>
            <a:t>001</a:t>
          </a:r>
        </a:p>
      </dgm:t>
    </dgm:pt>
    <dgm:pt modelId="{B5FC84C0-46C9-446B-982B-DDE638BA5C13}" type="parTrans" cxnId="{D4D14330-0425-497C-AF30-3A1929FBB335}">
      <dgm:prSet/>
      <dgm:spPr/>
      <dgm:t>
        <a:bodyPr/>
        <a:lstStyle/>
        <a:p>
          <a:endParaRPr lang="ru-RU"/>
        </a:p>
      </dgm:t>
    </dgm:pt>
    <dgm:pt modelId="{A3A3B965-AA41-4A2D-ABAC-D10B65535ED8}" type="sibTrans" cxnId="{D4D14330-0425-497C-AF30-3A1929FBB335}">
      <dgm:prSet/>
      <dgm:spPr/>
      <dgm:t>
        <a:bodyPr/>
        <a:lstStyle/>
        <a:p>
          <a:endParaRPr lang="ru-RU"/>
        </a:p>
      </dgm:t>
    </dgm:pt>
    <dgm:pt modelId="{3CFCEA68-C7CC-4556-BD26-6BD2F62BF167}">
      <dgm:prSet phldrT="[Текст]" custT="1"/>
      <dgm:spPr>
        <a:noFill/>
      </dgm:spPr>
      <dgm:t>
        <a:bodyPr/>
        <a:lstStyle/>
        <a:p>
          <a:r>
            <a:rPr lang="ru-RU" sz="1800" dirty="0">
              <a:latin typeface="Arial" pitchFamily="34" charset="0"/>
              <a:cs typeface="Arial" pitchFamily="34" charset="0"/>
            </a:rPr>
            <a:t>По программе 124 001 «Услуги по обеспечению деятельности акима района в городе, города районного значения, поселка, села, сельского округа» в сумме – </a:t>
          </a:r>
          <a:r>
            <a:rPr lang="ru-RU" sz="1800" b="1" dirty="0">
              <a:solidFill>
                <a:srgbClr val="FF0000"/>
              </a:solidFill>
              <a:latin typeface="Arial" pitchFamily="34" charset="0"/>
              <a:ea typeface="+mn-ea"/>
              <a:cs typeface="Arial" pitchFamily="34" charset="0"/>
            </a:rPr>
            <a:t>41 352 </a:t>
          </a:r>
          <a:r>
            <a:rPr lang="ru-RU" sz="1800" dirty="0">
              <a:latin typeface="Arial" pitchFamily="34" charset="0"/>
              <a:cs typeface="Arial" pitchFamily="34" charset="0"/>
            </a:rPr>
            <a:t>тыс. тенге;</a:t>
          </a:r>
        </a:p>
      </dgm:t>
    </dgm:pt>
    <dgm:pt modelId="{3E216D09-3BBE-479D-BF4E-73A9E9A47390}" type="parTrans" cxnId="{1CB9E30D-C3E4-4CC5-95FF-86560B86227D}">
      <dgm:prSet/>
      <dgm:spPr/>
      <dgm:t>
        <a:bodyPr/>
        <a:lstStyle/>
        <a:p>
          <a:endParaRPr lang="ru-RU"/>
        </a:p>
      </dgm:t>
    </dgm:pt>
    <dgm:pt modelId="{8162F9A3-4F9A-4FDF-ADC9-CAED277CDF6C}" type="sibTrans" cxnId="{1CB9E30D-C3E4-4CC5-95FF-86560B86227D}">
      <dgm:prSet/>
      <dgm:spPr/>
      <dgm:t>
        <a:bodyPr/>
        <a:lstStyle/>
        <a:p>
          <a:endParaRPr lang="ru-RU"/>
        </a:p>
      </dgm:t>
    </dgm:pt>
    <dgm:pt modelId="{AAE6FD30-A326-451A-8550-28DA62C574AD}">
      <dgm:prSet phldrT="[Текст]" custT="1"/>
      <dgm:spPr>
        <a:noFill/>
      </dgm:spPr>
      <dgm:t>
        <a:bodyPr/>
        <a:lstStyle/>
        <a:p>
          <a:r>
            <a:rPr lang="ru-RU" sz="1400" dirty="0">
              <a:latin typeface="Arial" pitchFamily="34" charset="0"/>
              <a:cs typeface="Arial" pitchFamily="34" charset="0"/>
            </a:rPr>
            <a:t>на выплату заработной платы  с отчислениями госслужащих (4 единицы). на выплату заработной платы  с отчислениями техперсонала (8,5 единиц);</a:t>
          </a:r>
        </a:p>
      </dgm:t>
    </dgm:pt>
    <dgm:pt modelId="{8F1BA6D7-00D5-4AC8-BF38-F65D25BA47E5}" type="parTrans" cxnId="{A7B0FF65-3DBE-483B-8463-76C4EE1A07CB}">
      <dgm:prSet/>
      <dgm:spPr/>
      <dgm:t>
        <a:bodyPr/>
        <a:lstStyle/>
        <a:p>
          <a:endParaRPr lang="ru-RU"/>
        </a:p>
      </dgm:t>
    </dgm:pt>
    <dgm:pt modelId="{2F1C0BF3-5090-470D-9182-E94C1A481228}" type="sibTrans" cxnId="{A7B0FF65-3DBE-483B-8463-76C4EE1A07CB}">
      <dgm:prSet/>
      <dgm:spPr/>
      <dgm:t>
        <a:bodyPr/>
        <a:lstStyle/>
        <a:p>
          <a:endParaRPr lang="ru-RU"/>
        </a:p>
      </dgm:t>
    </dgm:pt>
    <dgm:pt modelId="{418B4AF1-69EF-406B-BA67-047F2F117C48}">
      <dgm:prSet phldrT="[Текст]" custT="1"/>
      <dgm:spPr>
        <a:noFill/>
      </dgm:spPr>
      <dgm:t>
        <a:bodyPr/>
        <a:lstStyle/>
        <a:p>
          <a:r>
            <a:rPr lang="ru-RU" sz="1400" dirty="0">
              <a:latin typeface="Arial" pitchFamily="34" charset="0"/>
              <a:cs typeface="Arial" pitchFamily="34" charset="0"/>
            </a:rPr>
            <a:t>на оплату коммунальных услуг и услуг связи,  приобретение ГСМ, угля и прочих товаров;</a:t>
          </a:r>
        </a:p>
      </dgm:t>
    </dgm:pt>
    <dgm:pt modelId="{1EC5BDC2-AA0B-4399-B700-472EEDCDA439}" type="parTrans" cxnId="{90D425D9-DE39-47C1-9933-7585A95BE885}">
      <dgm:prSet/>
      <dgm:spPr/>
      <dgm:t>
        <a:bodyPr/>
        <a:lstStyle/>
        <a:p>
          <a:endParaRPr lang="ru-RU"/>
        </a:p>
      </dgm:t>
    </dgm:pt>
    <dgm:pt modelId="{E7320998-6241-4EA6-A992-6E3DCB0B2B20}" type="sibTrans" cxnId="{90D425D9-DE39-47C1-9933-7585A95BE885}">
      <dgm:prSet/>
      <dgm:spPr/>
      <dgm:t>
        <a:bodyPr/>
        <a:lstStyle/>
        <a:p>
          <a:endParaRPr lang="ru-RU"/>
        </a:p>
      </dgm:t>
    </dgm:pt>
    <dgm:pt modelId="{DB13FA04-1D9A-416C-A72E-916EBE4042F3}">
      <dgm:prSet phldrT="[Текст]" custT="1"/>
      <dgm:spPr>
        <a:noFill/>
      </dgm:spPr>
      <dgm:t>
        <a:bodyPr/>
        <a:lstStyle/>
        <a:p>
          <a:endParaRPr lang="ru-RU" sz="1400" dirty="0">
            <a:latin typeface="Arial" pitchFamily="34" charset="0"/>
            <a:cs typeface="Arial" pitchFamily="34" charset="0"/>
          </a:endParaRPr>
        </a:p>
      </dgm:t>
    </dgm:pt>
    <dgm:pt modelId="{E593EFF0-CCE6-4DD4-AD1D-54313B0BE693}" type="parTrans" cxnId="{66AF47B6-79AD-40D6-A4BD-C10597A25E94}">
      <dgm:prSet/>
      <dgm:spPr/>
      <dgm:t>
        <a:bodyPr/>
        <a:lstStyle/>
        <a:p>
          <a:endParaRPr lang="ru-RU"/>
        </a:p>
      </dgm:t>
    </dgm:pt>
    <dgm:pt modelId="{D7BC456B-D68C-437D-B773-4CEF53E8BC6C}" type="sibTrans" cxnId="{66AF47B6-79AD-40D6-A4BD-C10597A25E94}">
      <dgm:prSet/>
      <dgm:spPr/>
      <dgm:t>
        <a:bodyPr/>
        <a:lstStyle/>
        <a:p>
          <a:endParaRPr lang="ru-RU"/>
        </a:p>
      </dgm:t>
    </dgm:pt>
    <dgm:pt modelId="{870A49A8-32E8-4439-9D99-DB3DEBD5D46A}">
      <dgm:prSet phldrT="[Текст]" custT="1"/>
      <dgm:spPr>
        <a:noFill/>
      </dgm:spPr>
      <dgm:t>
        <a:bodyPr/>
        <a:lstStyle/>
        <a:p>
          <a:endParaRPr lang="ru-RU" sz="1800" dirty="0">
            <a:latin typeface="Arial" pitchFamily="34" charset="0"/>
            <a:cs typeface="Arial" pitchFamily="34" charset="0"/>
          </a:endParaRPr>
        </a:p>
      </dgm:t>
    </dgm:pt>
    <dgm:pt modelId="{7C7720E2-8EC8-4EE7-871C-E4DA61D40AAB}" type="parTrans" cxnId="{277E327C-6CC4-4DD0-9217-BDFA22CE230A}">
      <dgm:prSet/>
      <dgm:spPr/>
      <dgm:t>
        <a:bodyPr/>
        <a:lstStyle/>
        <a:p>
          <a:endParaRPr lang="ru-RU"/>
        </a:p>
      </dgm:t>
    </dgm:pt>
    <dgm:pt modelId="{B27553E9-48A0-4E96-8735-BF5027355BB5}" type="sibTrans" cxnId="{277E327C-6CC4-4DD0-9217-BDFA22CE230A}">
      <dgm:prSet/>
      <dgm:spPr/>
      <dgm:t>
        <a:bodyPr/>
        <a:lstStyle/>
        <a:p>
          <a:endParaRPr lang="ru-RU"/>
        </a:p>
      </dgm:t>
    </dgm:pt>
    <dgm:pt modelId="{0C86E073-F83B-45F5-8BE8-FA17E435D017}">
      <dgm:prSet phldrT="[Текст]" custT="1"/>
      <dgm:spPr/>
      <dgm:t>
        <a:bodyPr/>
        <a:lstStyle/>
        <a:p>
          <a:r>
            <a:rPr lang="ru-RU" sz="2800" dirty="0">
              <a:latin typeface="Arial" pitchFamily="34" charset="0"/>
              <a:cs typeface="Arial" pitchFamily="34" charset="0"/>
            </a:rPr>
            <a:t>001</a:t>
          </a:r>
        </a:p>
      </dgm:t>
    </dgm:pt>
    <dgm:pt modelId="{19487C72-DAF7-4274-9D83-0E97124FB117}" type="sibTrans" cxnId="{8347BF91-0CC6-4A08-AC29-9B2DA8413F50}">
      <dgm:prSet/>
      <dgm:spPr/>
      <dgm:t>
        <a:bodyPr/>
        <a:lstStyle/>
        <a:p>
          <a:endParaRPr lang="ru-RU"/>
        </a:p>
      </dgm:t>
    </dgm:pt>
    <dgm:pt modelId="{6FB70E0A-6D7A-4B1C-A94B-688E1A2B1BDE}" type="parTrans" cxnId="{8347BF91-0CC6-4A08-AC29-9B2DA8413F50}">
      <dgm:prSet/>
      <dgm:spPr/>
      <dgm:t>
        <a:bodyPr/>
        <a:lstStyle/>
        <a:p>
          <a:endParaRPr lang="ru-RU"/>
        </a:p>
      </dgm:t>
    </dgm:pt>
    <dgm:pt modelId="{09211661-6DE9-446C-A63B-4097F14BBC65}">
      <dgm:prSet phldrT="[Текст]" custT="1"/>
      <dgm:spPr>
        <a:noFill/>
      </dgm:spPr>
      <dgm:t>
        <a:bodyPr/>
        <a:lstStyle/>
        <a:p>
          <a:endParaRPr lang="ru-RU" sz="1400" dirty="0">
            <a:latin typeface="Arial" pitchFamily="34" charset="0"/>
            <a:cs typeface="Arial" pitchFamily="34" charset="0"/>
          </a:endParaRPr>
        </a:p>
      </dgm:t>
    </dgm:pt>
    <dgm:pt modelId="{7BB65E75-5597-43E8-8A35-526EB3D13F11}" type="parTrans" cxnId="{AD5E7AC7-A927-40A2-9497-FD3B7E74DB3D}">
      <dgm:prSet/>
      <dgm:spPr/>
      <dgm:t>
        <a:bodyPr/>
        <a:lstStyle/>
        <a:p>
          <a:endParaRPr lang="ru-RU"/>
        </a:p>
      </dgm:t>
    </dgm:pt>
    <dgm:pt modelId="{E6A1DC2D-641D-4F8F-9440-1B36928966C3}" type="sibTrans" cxnId="{AD5E7AC7-A927-40A2-9497-FD3B7E74DB3D}">
      <dgm:prSet/>
      <dgm:spPr/>
      <dgm:t>
        <a:bodyPr/>
        <a:lstStyle/>
        <a:p>
          <a:endParaRPr lang="ru-RU"/>
        </a:p>
      </dgm:t>
    </dgm:pt>
    <dgm:pt modelId="{71D9A8D8-F1F7-465B-90CD-7DF736D5950F}">
      <dgm:prSet phldrT="[Текст]" custT="1"/>
      <dgm:spPr>
        <a:noFill/>
      </dgm:spPr>
      <dgm:t>
        <a:bodyPr/>
        <a:lstStyle/>
        <a:p>
          <a:r>
            <a:rPr lang="ru-RU" sz="1400" kern="1200" dirty="0">
              <a:latin typeface="Arial" pitchFamily="34" charset="0"/>
              <a:cs typeface="Arial" pitchFamily="34" charset="0"/>
            </a:rPr>
            <a:t>на оплату прочих работ и услуг (ремонт и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обслуж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. орг. техники, текущий ремонт автомашины, изготовление сметной документации, услуги АО "Информационный-учетный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центр"по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 обеспечению бесперебойного доступа к данным реестра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гос.имущества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);</a:t>
          </a:r>
        </a:p>
      </dgm:t>
    </dgm:pt>
    <dgm:pt modelId="{F54933BD-3D78-48B3-ABD3-FC5D118ABCE1}" type="sibTrans" cxnId="{AFA5A8F6-9885-4BBB-9583-4C851D1EFC8A}">
      <dgm:prSet/>
      <dgm:spPr/>
      <dgm:t>
        <a:bodyPr/>
        <a:lstStyle/>
        <a:p>
          <a:endParaRPr lang="ru-RU"/>
        </a:p>
      </dgm:t>
    </dgm:pt>
    <dgm:pt modelId="{3F9F7B6A-951C-4CB0-8AFC-9C6612876564}" type="parTrans" cxnId="{AFA5A8F6-9885-4BBB-9583-4C851D1EFC8A}">
      <dgm:prSet/>
      <dgm:spPr/>
      <dgm:t>
        <a:bodyPr/>
        <a:lstStyle/>
        <a:p>
          <a:endParaRPr lang="ru-RU"/>
        </a:p>
      </dgm:t>
    </dgm:pt>
    <dgm:pt modelId="{196BD9B4-B954-4E91-B68B-40CDBEDAACBF}">
      <dgm:prSet phldrT="[Текст]" custT="1"/>
      <dgm:spPr>
        <a:noFill/>
      </dgm:spPr>
      <dgm:t>
        <a:bodyPr/>
        <a:lstStyle/>
        <a:p>
          <a:r>
            <a:rPr lang="ru-RU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itchFamily="34" charset="0"/>
              <a:ea typeface="+mn-ea"/>
              <a:cs typeface="Arial" pitchFamily="34" charset="0"/>
            </a:rPr>
            <a:t>прочие текущие затраты – техосмотр автомашины с прицепом;</a:t>
          </a:r>
        </a:p>
      </dgm:t>
    </dgm:pt>
    <dgm:pt modelId="{7AE72512-6640-47D5-BC08-5DA63DA72A5C}" type="sibTrans" cxnId="{5FC23793-C033-41DA-95CC-50014AA6D88D}">
      <dgm:prSet/>
      <dgm:spPr/>
      <dgm:t>
        <a:bodyPr/>
        <a:lstStyle/>
        <a:p>
          <a:endParaRPr lang="ru-RU"/>
        </a:p>
      </dgm:t>
    </dgm:pt>
    <dgm:pt modelId="{30940E11-1426-4AAE-9316-29FF36EAD389}" type="parTrans" cxnId="{5FC23793-C033-41DA-95CC-50014AA6D88D}">
      <dgm:prSet/>
      <dgm:spPr/>
      <dgm:t>
        <a:bodyPr/>
        <a:lstStyle/>
        <a:p>
          <a:endParaRPr lang="ru-RU"/>
        </a:p>
      </dgm:t>
    </dgm:pt>
    <dgm:pt modelId="{62619A6B-7F0D-4061-990A-3EAB66794C98}">
      <dgm:prSet custT="1"/>
      <dgm:spPr>
        <a:noFill/>
      </dgm:spPr>
      <dgm:t>
        <a:bodyPr/>
        <a:lstStyle/>
        <a:p>
          <a:endParaRPr lang="ru-RU" sz="1400" kern="1200" dirty="0"/>
        </a:p>
      </dgm:t>
    </dgm:pt>
    <dgm:pt modelId="{AB787658-221C-4974-9A97-C80A6ABA1D92}" type="sibTrans" cxnId="{C0CBC024-FE55-4AFC-BBF5-B932F1A84670}">
      <dgm:prSet/>
      <dgm:spPr/>
      <dgm:t>
        <a:bodyPr/>
        <a:lstStyle/>
        <a:p>
          <a:endParaRPr lang="ru-RU"/>
        </a:p>
      </dgm:t>
    </dgm:pt>
    <dgm:pt modelId="{A6950109-AA8F-40F0-A192-87A88CF25AB4}" type="parTrans" cxnId="{C0CBC024-FE55-4AFC-BBF5-B932F1A84670}">
      <dgm:prSet/>
      <dgm:spPr/>
      <dgm:t>
        <a:bodyPr/>
        <a:lstStyle/>
        <a:p>
          <a:endParaRPr lang="ru-RU"/>
        </a:p>
      </dgm:t>
    </dgm:pt>
    <dgm:pt modelId="{AE854EE0-A085-49FC-A263-351113E091B8}">
      <dgm:prSet phldrT="[Текст]" custT="1"/>
      <dgm:spPr>
        <a:noFill/>
      </dgm:spPr>
      <dgm:t>
        <a:bodyPr/>
        <a:lstStyle/>
        <a:p>
          <a:r>
            <a:rPr lang="ru-RU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itchFamily="34" charset="0"/>
              <a:ea typeface="+mn-ea"/>
              <a:cs typeface="Arial" pitchFamily="34" charset="0"/>
            </a:rPr>
            <a:t>приобретение </a:t>
          </a:r>
          <a:r>
            <a:rPr lang="ru-RU" sz="14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itchFamily="34" charset="0"/>
              <a:ea typeface="+mn-ea"/>
              <a:cs typeface="Arial" pitchFamily="34" charset="0"/>
            </a:rPr>
            <a:t>госсимволики</a:t>
          </a:r>
          <a:endParaRPr lang="ru-RU" sz="14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rial" pitchFamily="34" charset="0"/>
            <a:ea typeface="+mn-ea"/>
            <a:cs typeface="Arial" pitchFamily="34" charset="0"/>
          </a:endParaRPr>
        </a:p>
      </dgm:t>
    </dgm:pt>
    <dgm:pt modelId="{319C3AC7-C3A8-4F7D-8498-8F38C1D6070C}" type="parTrans" cxnId="{B1A029DB-7BFE-4C9C-8767-17C5F0ABF64F}">
      <dgm:prSet/>
      <dgm:spPr/>
    </dgm:pt>
    <dgm:pt modelId="{40BAEFFF-DDEA-458F-95CB-8019F89E6667}" type="sibTrans" cxnId="{B1A029DB-7BFE-4C9C-8767-17C5F0ABF64F}">
      <dgm:prSet/>
      <dgm:spPr/>
    </dgm:pt>
    <dgm:pt modelId="{C4BBE56B-1BF4-43DD-916C-429334BFB137}" type="pres">
      <dgm:prSet presAssocID="{ECACAF2B-7E20-4315-9E80-11A0A8EAC592}" presName="linearFlow" presStyleCnt="0">
        <dgm:presLayoutVars>
          <dgm:dir/>
          <dgm:animLvl val="lvl"/>
          <dgm:resizeHandles val="exact"/>
        </dgm:presLayoutVars>
      </dgm:prSet>
      <dgm:spPr/>
    </dgm:pt>
    <dgm:pt modelId="{7CE74101-21A9-41AB-9A52-F4DD04E6E2AC}" type="pres">
      <dgm:prSet presAssocID="{9CCEB8AD-2A21-4719-879A-1CD404BB1278}" presName="composite" presStyleCnt="0"/>
      <dgm:spPr/>
    </dgm:pt>
    <dgm:pt modelId="{3328E348-55BA-40A5-BD18-CDBF793BFB03}" type="pres">
      <dgm:prSet presAssocID="{9CCEB8AD-2A21-4719-879A-1CD404BB1278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D6F8E3E9-987F-4028-9338-7B775E0BFFF9}" type="pres">
      <dgm:prSet presAssocID="{9CCEB8AD-2A21-4719-879A-1CD404BB1278}" presName="descendantText" presStyleLbl="alignAcc1" presStyleIdx="0" presStyleCnt="3" custScaleX="11730" custScaleY="152486" custLinFactNeighborX="-7637" custLinFactNeighborY="2344">
        <dgm:presLayoutVars>
          <dgm:bulletEnabled val="1"/>
        </dgm:presLayoutVars>
      </dgm:prSet>
      <dgm:spPr/>
    </dgm:pt>
    <dgm:pt modelId="{F29856B7-86E0-463F-B222-5F41D934075C}" type="pres">
      <dgm:prSet presAssocID="{40837329-6E08-4EB8-B3B1-0FADAE9C1C9E}" presName="sp" presStyleCnt="0"/>
      <dgm:spPr/>
    </dgm:pt>
    <dgm:pt modelId="{CE48385E-FF93-41B2-B364-A3661523F758}" type="pres">
      <dgm:prSet presAssocID="{9CF99645-5705-4C3C-8A80-75AD41161261}" presName="composite" presStyleCnt="0"/>
      <dgm:spPr/>
    </dgm:pt>
    <dgm:pt modelId="{F749B99B-3649-4D16-A390-DC5CDC8A8AE4}" type="pres">
      <dgm:prSet presAssocID="{9CF99645-5705-4C3C-8A80-75AD41161261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04675A45-74D0-4726-A090-7CD59185340C}" type="pres">
      <dgm:prSet presAssocID="{9CF99645-5705-4C3C-8A80-75AD41161261}" presName="descendantText" presStyleLbl="alignAcc1" presStyleIdx="1" presStyleCnt="3" custScaleX="96318" custScaleY="238306" custLinFactNeighborX="-1306" custLinFactNeighborY="5537">
        <dgm:presLayoutVars>
          <dgm:bulletEnabled val="1"/>
        </dgm:presLayoutVars>
      </dgm:prSet>
      <dgm:spPr/>
    </dgm:pt>
    <dgm:pt modelId="{1786F148-F4C1-43FF-BA2E-DB6D6BE9F4BB}" type="pres">
      <dgm:prSet presAssocID="{A3A3B965-AA41-4A2D-ABAC-D10B65535ED8}" presName="sp" presStyleCnt="0"/>
      <dgm:spPr/>
    </dgm:pt>
    <dgm:pt modelId="{C5A65918-06F1-4325-9025-7516C1C2DDF6}" type="pres">
      <dgm:prSet presAssocID="{0C86E073-F83B-45F5-8BE8-FA17E435D017}" presName="composite" presStyleCnt="0"/>
      <dgm:spPr/>
    </dgm:pt>
    <dgm:pt modelId="{93E044CF-B76D-4AE1-B46F-B17F47B06E95}" type="pres">
      <dgm:prSet presAssocID="{0C86E073-F83B-45F5-8BE8-FA17E435D017}" presName="parentText" presStyleLbl="alignNode1" presStyleIdx="2" presStyleCnt="3" custScaleY="131209" custLinFactY="-22350" custLinFactNeighborX="-2976" custLinFactNeighborY="-100000">
        <dgm:presLayoutVars>
          <dgm:chMax val="1"/>
          <dgm:bulletEnabled val="1"/>
        </dgm:presLayoutVars>
      </dgm:prSet>
      <dgm:spPr/>
    </dgm:pt>
    <dgm:pt modelId="{26B71420-CC30-4549-9D29-E3EFBAE348A1}" type="pres">
      <dgm:prSet presAssocID="{0C86E073-F83B-45F5-8BE8-FA17E435D017}" presName="descendantText" presStyleLbl="alignAcc1" presStyleIdx="2" presStyleCnt="3" custScaleX="96318" custScaleY="172474" custLinFactNeighborX="-1331" custLinFactNeighborY="43795">
        <dgm:presLayoutVars>
          <dgm:bulletEnabled val="1"/>
        </dgm:presLayoutVars>
      </dgm:prSet>
      <dgm:spPr/>
    </dgm:pt>
  </dgm:ptLst>
  <dgm:cxnLst>
    <dgm:cxn modelId="{F4E0600A-467E-4507-8F21-7DD238DCCB50}" type="presOf" srcId="{0C86E073-F83B-45F5-8BE8-FA17E435D017}" destId="{93E044CF-B76D-4AE1-B46F-B17F47B06E95}" srcOrd="0" destOrd="0" presId="urn:microsoft.com/office/officeart/2005/8/layout/chevron2"/>
    <dgm:cxn modelId="{1CB9E30D-C3E4-4CC5-95FF-86560B86227D}" srcId="{9CF99645-5705-4C3C-8A80-75AD41161261}" destId="{3CFCEA68-C7CC-4556-BD26-6BD2F62BF167}" srcOrd="1" destOrd="0" parTransId="{3E216D09-3BBE-479D-BF4E-73A9E9A47390}" sibTransId="{8162F9A3-4F9A-4FDF-ADC9-CAED277CDF6C}"/>
    <dgm:cxn modelId="{C0CBC024-FE55-4AFC-BBF5-B932F1A84670}" srcId="{0C86E073-F83B-45F5-8BE8-FA17E435D017}" destId="{62619A6B-7F0D-4061-990A-3EAB66794C98}" srcOrd="3" destOrd="0" parTransId="{A6950109-AA8F-40F0-A192-87A88CF25AB4}" sibTransId="{AB787658-221C-4974-9A97-C80A6ABA1D92}"/>
    <dgm:cxn modelId="{E60A452D-240F-4CAE-9EA1-533D3EC33578}" type="presOf" srcId="{DB13FA04-1D9A-416C-A72E-916EBE4042F3}" destId="{04675A45-74D0-4726-A090-7CD59185340C}" srcOrd="0" destOrd="5" presId="urn:microsoft.com/office/officeart/2005/8/layout/chevron2"/>
    <dgm:cxn modelId="{D4D14330-0425-497C-AF30-3A1929FBB335}" srcId="{ECACAF2B-7E20-4315-9E80-11A0A8EAC592}" destId="{9CF99645-5705-4C3C-8A80-75AD41161261}" srcOrd="1" destOrd="0" parTransId="{B5FC84C0-46C9-446B-982B-DDE638BA5C13}" sibTransId="{A3A3B965-AA41-4A2D-ABAC-D10B65535ED8}"/>
    <dgm:cxn modelId="{A7B0FF65-3DBE-483B-8463-76C4EE1A07CB}" srcId="{9CF99645-5705-4C3C-8A80-75AD41161261}" destId="{AAE6FD30-A326-451A-8550-28DA62C574AD}" srcOrd="2" destOrd="0" parTransId="{8F1BA6D7-00D5-4AC8-BF38-F65D25BA47E5}" sibTransId="{2F1C0BF3-5090-470D-9182-E94C1A481228}"/>
    <dgm:cxn modelId="{E900BC66-B3DC-4D68-AD1A-8BA437DB6474}" type="presOf" srcId="{9CF99645-5705-4C3C-8A80-75AD41161261}" destId="{F749B99B-3649-4D16-A390-DC5CDC8A8AE4}" srcOrd="0" destOrd="0" presId="urn:microsoft.com/office/officeart/2005/8/layout/chevron2"/>
    <dgm:cxn modelId="{D1C95D6B-8DB4-4374-A03D-9CD37C671F5B}" srcId="{ECACAF2B-7E20-4315-9E80-11A0A8EAC592}" destId="{9CCEB8AD-2A21-4719-879A-1CD404BB1278}" srcOrd="0" destOrd="0" parTransId="{B4A75AB7-3804-40FA-9605-DDBEC10D6531}" sibTransId="{40837329-6E08-4EB8-B3B1-0FADAE9C1C9E}"/>
    <dgm:cxn modelId="{067B726C-D489-4398-AAA4-58722416D21E}" type="presOf" srcId="{71D9A8D8-F1F7-465B-90CD-7DF736D5950F}" destId="{26B71420-CC30-4549-9D29-E3EFBAE348A1}" srcOrd="0" destOrd="0" presId="urn:microsoft.com/office/officeart/2005/8/layout/chevron2"/>
    <dgm:cxn modelId="{277E327C-6CC4-4DD0-9217-BDFA22CE230A}" srcId="{9CF99645-5705-4C3C-8A80-75AD41161261}" destId="{870A49A8-32E8-4439-9D99-DB3DEBD5D46A}" srcOrd="0" destOrd="0" parTransId="{7C7720E2-8EC8-4EE7-871C-E4DA61D40AAB}" sibTransId="{B27553E9-48A0-4E96-8735-BF5027355BB5}"/>
    <dgm:cxn modelId="{ED52AF86-825F-41CD-83FD-964E22B4C61F}" type="presOf" srcId="{62619A6B-7F0D-4061-990A-3EAB66794C98}" destId="{26B71420-CC30-4549-9D29-E3EFBAE348A1}" srcOrd="0" destOrd="3" presId="urn:microsoft.com/office/officeart/2005/8/layout/chevron2"/>
    <dgm:cxn modelId="{8347BF91-0CC6-4A08-AC29-9B2DA8413F50}" srcId="{ECACAF2B-7E20-4315-9E80-11A0A8EAC592}" destId="{0C86E073-F83B-45F5-8BE8-FA17E435D017}" srcOrd="2" destOrd="0" parTransId="{6FB70E0A-6D7A-4B1C-A94B-688E1A2B1BDE}" sibTransId="{19487C72-DAF7-4274-9D83-0E97124FB117}"/>
    <dgm:cxn modelId="{5FC23793-C033-41DA-95CC-50014AA6D88D}" srcId="{0C86E073-F83B-45F5-8BE8-FA17E435D017}" destId="{196BD9B4-B954-4E91-B68B-40CDBEDAACBF}" srcOrd="1" destOrd="0" parTransId="{30940E11-1426-4AAE-9316-29FF36EAD389}" sibTransId="{7AE72512-6640-47D5-BC08-5DA63DA72A5C}"/>
    <dgm:cxn modelId="{57564298-D63D-4445-B512-BB481F97BF1C}" type="presOf" srcId="{AAE6FD30-A326-451A-8550-28DA62C574AD}" destId="{04675A45-74D0-4726-A090-7CD59185340C}" srcOrd="0" destOrd="2" presId="urn:microsoft.com/office/officeart/2005/8/layout/chevron2"/>
    <dgm:cxn modelId="{FC78D69F-C5E0-4CCB-9B3C-D27BD1C8224E}" type="presOf" srcId="{9CCEB8AD-2A21-4719-879A-1CD404BB1278}" destId="{3328E348-55BA-40A5-BD18-CDBF793BFB03}" srcOrd="0" destOrd="0" presId="urn:microsoft.com/office/officeart/2005/8/layout/chevron2"/>
    <dgm:cxn modelId="{6BE47EA1-F942-4ABF-84B2-DC126D727B7B}" type="presOf" srcId="{418B4AF1-69EF-406B-BA67-047F2F117C48}" destId="{04675A45-74D0-4726-A090-7CD59185340C}" srcOrd="0" destOrd="3" presId="urn:microsoft.com/office/officeart/2005/8/layout/chevron2"/>
    <dgm:cxn modelId="{3CB0C1AD-A0C6-4866-A54B-D6A8275600F1}" type="presOf" srcId="{AE854EE0-A085-49FC-A263-351113E091B8}" destId="{26B71420-CC30-4549-9D29-E3EFBAE348A1}" srcOrd="0" destOrd="2" presId="urn:microsoft.com/office/officeart/2005/8/layout/chevron2"/>
    <dgm:cxn modelId="{66AF47B6-79AD-40D6-A4BD-C10597A25E94}" srcId="{9CF99645-5705-4C3C-8A80-75AD41161261}" destId="{DB13FA04-1D9A-416C-A72E-916EBE4042F3}" srcOrd="5" destOrd="0" parTransId="{E593EFF0-CCE6-4DD4-AD1D-54313B0BE693}" sibTransId="{D7BC456B-D68C-437D-B773-4CEF53E8BC6C}"/>
    <dgm:cxn modelId="{C31268BC-348B-4ED5-ADC0-F546D341DDDB}" type="presOf" srcId="{09211661-6DE9-446C-A63B-4097F14BBC65}" destId="{04675A45-74D0-4726-A090-7CD59185340C}" srcOrd="0" destOrd="4" presId="urn:microsoft.com/office/officeart/2005/8/layout/chevron2"/>
    <dgm:cxn modelId="{AD5E7AC7-A927-40A2-9497-FD3B7E74DB3D}" srcId="{9CF99645-5705-4C3C-8A80-75AD41161261}" destId="{09211661-6DE9-446C-A63B-4097F14BBC65}" srcOrd="4" destOrd="0" parTransId="{7BB65E75-5597-43E8-8A35-526EB3D13F11}" sibTransId="{E6A1DC2D-641D-4F8F-9440-1B36928966C3}"/>
    <dgm:cxn modelId="{90D425D9-DE39-47C1-9933-7585A95BE885}" srcId="{9CF99645-5705-4C3C-8A80-75AD41161261}" destId="{418B4AF1-69EF-406B-BA67-047F2F117C48}" srcOrd="3" destOrd="0" parTransId="{1EC5BDC2-AA0B-4399-B700-472EEDCDA439}" sibTransId="{E7320998-6241-4EA6-A992-6E3DCB0B2B20}"/>
    <dgm:cxn modelId="{B1A029DB-7BFE-4C9C-8767-17C5F0ABF64F}" srcId="{0C86E073-F83B-45F5-8BE8-FA17E435D017}" destId="{AE854EE0-A085-49FC-A263-351113E091B8}" srcOrd="2" destOrd="0" parTransId="{319C3AC7-C3A8-4F7D-8498-8F38C1D6070C}" sibTransId="{40BAEFFF-DDEA-458F-95CB-8019F89E6667}"/>
    <dgm:cxn modelId="{EECA8DDB-609B-4184-A221-52ECDCB1DD00}" type="presOf" srcId="{870A49A8-32E8-4439-9D99-DB3DEBD5D46A}" destId="{04675A45-74D0-4726-A090-7CD59185340C}" srcOrd="0" destOrd="0" presId="urn:microsoft.com/office/officeart/2005/8/layout/chevron2"/>
    <dgm:cxn modelId="{19F7A7E4-8C1D-4C24-A399-6CB8EE942A9B}" type="presOf" srcId="{196BD9B4-B954-4E91-B68B-40CDBEDAACBF}" destId="{26B71420-CC30-4549-9D29-E3EFBAE348A1}" srcOrd="0" destOrd="1" presId="urn:microsoft.com/office/officeart/2005/8/layout/chevron2"/>
    <dgm:cxn modelId="{2DA77AEB-074E-40E7-A63D-7BF3E9037E09}" type="presOf" srcId="{ECACAF2B-7E20-4315-9E80-11A0A8EAC592}" destId="{C4BBE56B-1BF4-43DD-916C-429334BFB137}" srcOrd="0" destOrd="0" presId="urn:microsoft.com/office/officeart/2005/8/layout/chevron2"/>
    <dgm:cxn modelId="{99173DED-38F2-4E74-8012-4DDA4AC89B23}" type="presOf" srcId="{3CFCEA68-C7CC-4556-BD26-6BD2F62BF167}" destId="{04675A45-74D0-4726-A090-7CD59185340C}" srcOrd="0" destOrd="1" presId="urn:microsoft.com/office/officeart/2005/8/layout/chevron2"/>
    <dgm:cxn modelId="{AFA5A8F6-9885-4BBB-9583-4C851D1EFC8A}" srcId="{0C86E073-F83B-45F5-8BE8-FA17E435D017}" destId="{71D9A8D8-F1F7-465B-90CD-7DF736D5950F}" srcOrd="0" destOrd="0" parTransId="{3F9F7B6A-951C-4CB0-8AFC-9C6612876564}" sibTransId="{F54933BD-3D78-48B3-ABD3-FC5D118ABCE1}"/>
    <dgm:cxn modelId="{302D5F26-5EE7-499C-833C-FF08790DCAAE}" type="presParOf" srcId="{C4BBE56B-1BF4-43DD-916C-429334BFB137}" destId="{7CE74101-21A9-41AB-9A52-F4DD04E6E2AC}" srcOrd="0" destOrd="0" presId="urn:microsoft.com/office/officeart/2005/8/layout/chevron2"/>
    <dgm:cxn modelId="{1A7E390F-97BE-430E-8A7E-6B60CBE5B521}" type="presParOf" srcId="{7CE74101-21A9-41AB-9A52-F4DD04E6E2AC}" destId="{3328E348-55BA-40A5-BD18-CDBF793BFB03}" srcOrd="0" destOrd="0" presId="urn:microsoft.com/office/officeart/2005/8/layout/chevron2"/>
    <dgm:cxn modelId="{D48E2BF4-81BF-4E34-92ED-FFBE146FB2E5}" type="presParOf" srcId="{7CE74101-21A9-41AB-9A52-F4DD04E6E2AC}" destId="{D6F8E3E9-987F-4028-9338-7B775E0BFFF9}" srcOrd="1" destOrd="0" presId="urn:microsoft.com/office/officeart/2005/8/layout/chevron2"/>
    <dgm:cxn modelId="{9107DB2A-8138-4799-96DD-B1AB625330E0}" type="presParOf" srcId="{C4BBE56B-1BF4-43DD-916C-429334BFB137}" destId="{F29856B7-86E0-463F-B222-5F41D934075C}" srcOrd="1" destOrd="0" presId="urn:microsoft.com/office/officeart/2005/8/layout/chevron2"/>
    <dgm:cxn modelId="{01856146-6882-4ED0-A609-BB2840D91BDE}" type="presParOf" srcId="{C4BBE56B-1BF4-43DD-916C-429334BFB137}" destId="{CE48385E-FF93-41B2-B364-A3661523F758}" srcOrd="2" destOrd="0" presId="urn:microsoft.com/office/officeart/2005/8/layout/chevron2"/>
    <dgm:cxn modelId="{1FCFA50F-CD0A-495C-8E27-434BCEC01710}" type="presParOf" srcId="{CE48385E-FF93-41B2-B364-A3661523F758}" destId="{F749B99B-3649-4D16-A390-DC5CDC8A8AE4}" srcOrd="0" destOrd="0" presId="urn:microsoft.com/office/officeart/2005/8/layout/chevron2"/>
    <dgm:cxn modelId="{F8175119-E364-4B50-8A30-EAE939BBD93E}" type="presParOf" srcId="{CE48385E-FF93-41B2-B364-A3661523F758}" destId="{04675A45-74D0-4726-A090-7CD59185340C}" srcOrd="1" destOrd="0" presId="urn:microsoft.com/office/officeart/2005/8/layout/chevron2"/>
    <dgm:cxn modelId="{C80FE805-8186-4F75-AC0A-3F0B0CDCF81F}" type="presParOf" srcId="{C4BBE56B-1BF4-43DD-916C-429334BFB137}" destId="{1786F148-F4C1-43FF-BA2E-DB6D6BE9F4BB}" srcOrd="3" destOrd="0" presId="urn:microsoft.com/office/officeart/2005/8/layout/chevron2"/>
    <dgm:cxn modelId="{132AB821-D76B-48BE-8E45-07ED0B836D91}" type="presParOf" srcId="{C4BBE56B-1BF4-43DD-916C-429334BFB137}" destId="{C5A65918-06F1-4325-9025-7516C1C2DDF6}" srcOrd="4" destOrd="0" presId="urn:microsoft.com/office/officeart/2005/8/layout/chevron2"/>
    <dgm:cxn modelId="{6E10726A-1693-41A1-96EC-47A42CF4BDCD}" type="presParOf" srcId="{C5A65918-06F1-4325-9025-7516C1C2DDF6}" destId="{93E044CF-B76D-4AE1-B46F-B17F47B06E95}" srcOrd="0" destOrd="0" presId="urn:microsoft.com/office/officeart/2005/8/layout/chevron2"/>
    <dgm:cxn modelId="{190AE4F7-E44D-41F7-A523-A836CD4C065F}" type="presParOf" srcId="{C5A65918-06F1-4325-9025-7516C1C2DDF6}" destId="{26B71420-CC30-4549-9D29-E3EFBAE348A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CACAF2B-7E20-4315-9E80-11A0A8EAC592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BA086C-FF5B-47A7-B76E-BD6BEEE294E7}">
      <dgm:prSet phldrT="[Текст]" custT="1"/>
      <dgm:spPr>
        <a:solidFill>
          <a:schemeClr val="tx2">
            <a:lumMod val="40000"/>
            <a:lumOff val="60000"/>
            <a:alpha val="90000"/>
          </a:schemeClr>
        </a:solidFill>
      </dgm:spPr>
      <dgm:t>
        <a:bodyPr/>
        <a:lstStyle/>
        <a:p>
          <a:pPr algn="ctr"/>
          <a:r>
            <a:rPr lang="ru-RU" sz="2000" b="1" dirty="0">
              <a:latin typeface="Arial" pitchFamily="34" charset="0"/>
              <a:cs typeface="Arial" pitchFamily="34" charset="0"/>
            </a:rPr>
            <a:t>Расходы по функциональной группе 07 «</a:t>
          </a:r>
          <a:r>
            <a:rPr lang="ru-RU" sz="2000" b="1" dirty="0" err="1">
              <a:latin typeface="Arial" pitchFamily="34" charset="0"/>
              <a:cs typeface="Arial" pitchFamily="34" charset="0"/>
            </a:rPr>
            <a:t>Жилищно</a:t>
          </a:r>
          <a:r>
            <a:rPr lang="ru-RU" sz="2000" b="1" dirty="0">
              <a:latin typeface="Arial" pitchFamily="34" charset="0"/>
              <a:cs typeface="Arial" pitchFamily="34" charset="0"/>
            </a:rPr>
            <a:t> - коммунальное хозяйство» </a:t>
          </a:r>
          <a:r>
            <a:rPr lang="ru-RU" sz="2000" b="1" dirty="0" err="1">
              <a:latin typeface="Arial" pitchFamily="34" charset="0"/>
              <a:cs typeface="Arial" pitchFamily="34" charset="0"/>
            </a:rPr>
            <a:t>предусмотреныв</a:t>
          </a:r>
          <a:r>
            <a:rPr lang="ru-RU" sz="2000" b="1" dirty="0">
              <a:latin typeface="Arial" pitchFamily="34" charset="0"/>
              <a:cs typeface="Arial" pitchFamily="34" charset="0"/>
            </a:rPr>
            <a:t> сумме – </a:t>
          </a:r>
          <a:r>
            <a:rPr lang="ru-RU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25141,0</a:t>
          </a:r>
          <a:r>
            <a:rPr lang="ru-RU" sz="2000" b="1" dirty="0">
              <a:latin typeface="Arial" pitchFamily="34" charset="0"/>
              <a:cs typeface="Arial" pitchFamily="34" charset="0"/>
            </a:rPr>
            <a:t> тыс. тенге.</a:t>
          </a:r>
        </a:p>
      </dgm:t>
    </dgm:pt>
    <dgm:pt modelId="{498986B0-06CE-4CF3-B728-9E477E55EFD3}" type="parTrans" cxnId="{171D9930-6B29-446F-8655-777AE0CFE2B6}">
      <dgm:prSet/>
      <dgm:spPr/>
      <dgm:t>
        <a:bodyPr/>
        <a:lstStyle/>
        <a:p>
          <a:endParaRPr lang="ru-RU"/>
        </a:p>
      </dgm:t>
    </dgm:pt>
    <dgm:pt modelId="{9947A2D0-9C2D-447D-83DB-0623CE12082B}" type="sibTrans" cxnId="{171D9930-6B29-446F-8655-777AE0CFE2B6}">
      <dgm:prSet/>
      <dgm:spPr/>
      <dgm:t>
        <a:bodyPr/>
        <a:lstStyle/>
        <a:p>
          <a:endParaRPr lang="ru-RU"/>
        </a:p>
      </dgm:t>
    </dgm:pt>
    <dgm:pt modelId="{9CF99645-5705-4C3C-8A80-75AD41161261}">
      <dgm:prSet phldrT="[Текст]"/>
      <dgm:spPr/>
      <dgm:t>
        <a:bodyPr/>
        <a:lstStyle/>
        <a:p>
          <a:r>
            <a:rPr lang="ru-RU" dirty="0"/>
            <a:t>008</a:t>
          </a:r>
        </a:p>
      </dgm:t>
    </dgm:pt>
    <dgm:pt modelId="{A3A3B965-AA41-4A2D-ABAC-D10B65535ED8}" type="sibTrans" cxnId="{D4D14330-0425-497C-AF30-3A1929FBB335}">
      <dgm:prSet/>
      <dgm:spPr/>
      <dgm:t>
        <a:bodyPr/>
        <a:lstStyle/>
        <a:p>
          <a:endParaRPr lang="ru-RU"/>
        </a:p>
      </dgm:t>
    </dgm:pt>
    <dgm:pt modelId="{B5FC84C0-46C9-446B-982B-DDE638BA5C13}" type="parTrans" cxnId="{D4D14330-0425-497C-AF30-3A1929FBB335}">
      <dgm:prSet/>
      <dgm:spPr/>
      <dgm:t>
        <a:bodyPr/>
        <a:lstStyle/>
        <a:p>
          <a:endParaRPr lang="ru-RU"/>
        </a:p>
      </dgm:t>
    </dgm:pt>
    <dgm:pt modelId="{9CCEB8AD-2A21-4719-879A-1CD404BB1278}">
      <dgm:prSet phldrT="[Текст]"/>
      <dgm:spPr/>
      <dgm:t>
        <a:bodyPr/>
        <a:lstStyle/>
        <a:p>
          <a:r>
            <a:rPr lang="ru-RU" dirty="0">
              <a:solidFill>
                <a:srgbClr val="FF0000"/>
              </a:solidFill>
            </a:rPr>
            <a:t>07</a:t>
          </a:r>
        </a:p>
      </dgm:t>
    </dgm:pt>
    <dgm:pt modelId="{40837329-6E08-4EB8-B3B1-0FADAE9C1C9E}" type="sibTrans" cxnId="{D1C95D6B-8DB4-4374-A03D-9CD37C671F5B}">
      <dgm:prSet/>
      <dgm:spPr/>
      <dgm:t>
        <a:bodyPr/>
        <a:lstStyle/>
        <a:p>
          <a:endParaRPr lang="ru-RU"/>
        </a:p>
      </dgm:t>
    </dgm:pt>
    <dgm:pt modelId="{B4A75AB7-3804-40FA-9605-DDBEC10D6531}" type="parTrans" cxnId="{D1C95D6B-8DB4-4374-A03D-9CD37C671F5B}">
      <dgm:prSet/>
      <dgm:spPr/>
      <dgm:t>
        <a:bodyPr/>
        <a:lstStyle/>
        <a:p>
          <a:endParaRPr lang="ru-RU"/>
        </a:p>
      </dgm:t>
    </dgm:pt>
    <dgm:pt modelId="{144B1CD8-92A5-4AF6-9BDA-8E11D4A483A3}">
      <dgm:prSet custT="1"/>
      <dgm:spPr/>
      <dgm:t>
        <a:bodyPr/>
        <a:lstStyle/>
        <a:p>
          <a:r>
            <a:rPr lang="ru-RU" sz="2000" kern="12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latin typeface="+mn-lt"/>
              <a:ea typeface="+mn-ea"/>
              <a:cs typeface="+mn-cs"/>
            </a:rPr>
            <a:t>По программе 008 «Освещение улиц населенных пунктов» предусмотрено  - </a:t>
          </a:r>
          <a:r>
            <a:rPr lang="ru-RU" sz="2000" kern="1200" dirty="0">
              <a:solidFill>
                <a:srgbClr val="FF0000"/>
              </a:solidFill>
              <a:latin typeface="+mn-lt"/>
              <a:ea typeface="+mn-ea"/>
              <a:cs typeface="+mn-cs"/>
            </a:rPr>
            <a:t>3 000,0 </a:t>
          </a:r>
          <a:r>
            <a:rPr lang="ru-RU" sz="2000" kern="12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latin typeface="+mn-lt"/>
              <a:ea typeface="+mn-ea"/>
              <a:cs typeface="+mn-cs"/>
            </a:rPr>
            <a:t>тыс. тенге:</a:t>
          </a:r>
        </a:p>
      </dgm:t>
    </dgm:pt>
    <dgm:pt modelId="{9271911D-B9CC-40DC-8D59-A18648C4EFE7}" type="parTrans" cxnId="{FFFE538E-27BB-4852-93CC-A7DBDF294EA6}">
      <dgm:prSet/>
      <dgm:spPr/>
      <dgm:t>
        <a:bodyPr/>
        <a:lstStyle/>
        <a:p>
          <a:endParaRPr lang="ru-RU"/>
        </a:p>
      </dgm:t>
    </dgm:pt>
    <dgm:pt modelId="{EF3190E1-CEC7-4D93-A1D6-90DB8D86A271}" type="sibTrans" cxnId="{FFFE538E-27BB-4852-93CC-A7DBDF294EA6}">
      <dgm:prSet/>
      <dgm:spPr/>
      <dgm:t>
        <a:bodyPr/>
        <a:lstStyle/>
        <a:p>
          <a:endParaRPr lang="ru-RU"/>
        </a:p>
      </dgm:t>
    </dgm:pt>
    <dgm:pt modelId="{5BF904B2-450F-4245-B9FE-CAF575E31527}">
      <dgm:prSet custT="1"/>
      <dgm:spPr/>
      <dgm:t>
        <a:bodyPr/>
        <a:lstStyle/>
        <a:p>
          <a:r>
            <a:rPr lang="ru-RU" sz="1800" kern="12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latin typeface="+mn-lt"/>
              <a:ea typeface="+mn-ea"/>
              <a:cs typeface="+mn-cs"/>
            </a:rPr>
            <a:t>Оплата электроэнергии за уличное освещение  (165 </a:t>
          </a:r>
          <a:r>
            <a:rPr lang="ru-RU" sz="1800" kern="1200" dirty="0" err="1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latin typeface="+mn-lt"/>
              <a:ea typeface="+mn-ea"/>
              <a:cs typeface="+mn-cs"/>
            </a:rPr>
            <a:t>светоточек</a:t>
          </a:r>
          <a:r>
            <a:rPr lang="ru-RU" sz="1800" kern="12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latin typeface="+mn-lt"/>
              <a:ea typeface="+mn-ea"/>
              <a:cs typeface="+mn-cs"/>
            </a:rPr>
            <a:t>)  - 2 300 тыс. тенге, </a:t>
          </a:r>
        </a:p>
      </dgm:t>
    </dgm:pt>
    <dgm:pt modelId="{0C2EF08C-5383-4A5A-A473-00DF7BFC239E}" type="parTrans" cxnId="{E7772ED0-8AD6-4BF6-AFFF-93FAE0DCE9E2}">
      <dgm:prSet/>
      <dgm:spPr/>
      <dgm:t>
        <a:bodyPr/>
        <a:lstStyle/>
        <a:p>
          <a:endParaRPr lang="ru-RU"/>
        </a:p>
      </dgm:t>
    </dgm:pt>
    <dgm:pt modelId="{46FC249D-D4C4-4464-9B7F-8B7F7D0C0758}" type="sibTrans" cxnId="{E7772ED0-8AD6-4BF6-AFFF-93FAE0DCE9E2}">
      <dgm:prSet/>
      <dgm:spPr/>
      <dgm:t>
        <a:bodyPr/>
        <a:lstStyle/>
        <a:p>
          <a:endParaRPr lang="ru-RU"/>
        </a:p>
      </dgm:t>
    </dgm:pt>
    <dgm:pt modelId="{E15D7901-5DA3-48C2-AA64-171EACC86A73}">
      <dgm:prSet custT="1"/>
      <dgm:spPr/>
      <dgm:t>
        <a:bodyPr/>
        <a:lstStyle/>
        <a:p>
          <a:r>
            <a:rPr lang="ru-RU" sz="1800" kern="12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latin typeface="+mn-lt"/>
              <a:ea typeface="+mn-ea"/>
              <a:cs typeface="+mn-cs"/>
            </a:rPr>
            <a:t>Текущий ремонт и обслуживание ЛЭП - 700 тыс. тенге</a:t>
          </a:r>
        </a:p>
      </dgm:t>
    </dgm:pt>
    <dgm:pt modelId="{FA2A8B0C-6ECC-41F4-995C-F9E7723A7B90}" type="parTrans" cxnId="{9D46D3AD-21CF-4DCD-A813-3BCB5AAB5691}">
      <dgm:prSet/>
      <dgm:spPr/>
      <dgm:t>
        <a:bodyPr/>
        <a:lstStyle/>
        <a:p>
          <a:endParaRPr lang="ru-RU"/>
        </a:p>
      </dgm:t>
    </dgm:pt>
    <dgm:pt modelId="{6F491161-8EF2-4E3B-9959-95A24BAC7E60}" type="sibTrans" cxnId="{9D46D3AD-21CF-4DCD-A813-3BCB5AAB5691}">
      <dgm:prSet/>
      <dgm:spPr/>
      <dgm:t>
        <a:bodyPr/>
        <a:lstStyle/>
        <a:p>
          <a:endParaRPr lang="ru-RU"/>
        </a:p>
      </dgm:t>
    </dgm:pt>
    <dgm:pt modelId="{C813ACA8-A813-4886-9649-7795065C80F2}">
      <dgm:prSet/>
      <dgm:spPr/>
      <dgm:t>
        <a:bodyPr/>
        <a:lstStyle/>
        <a:p>
          <a:endParaRPr lang="ru-RU" sz="1200" kern="1200" dirty="0"/>
        </a:p>
      </dgm:t>
    </dgm:pt>
    <dgm:pt modelId="{E30C887A-EB6B-4B27-B4DB-F8E294489C57}" type="parTrans" cxnId="{49407A91-ECB2-4773-9CDE-10C59B0D9E7A}">
      <dgm:prSet/>
      <dgm:spPr/>
      <dgm:t>
        <a:bodyPr/>
        <a:lstStyle/>
        <a:p>
          <a:endParaRPr lang="ru-RU"/>
        </a:p>
      </dgm:t>
    </dgm:pt>
    <dgm:pt modelId="{FD77E332-895E-434F-87B4-E2BBDB12CF7B}" type="sibTrans" cxnId="{49407A91-ECB2-4773-9CDE-10C59B0D9E7A}">
      <dgm:prSet/>
      <dgm:spPr/>
      <dgm:t>
        <a:bodyPr/>
        <a:lstStyle/>
        <a:p>
          <a:endParaRPr lang="ru-RU"/>
        </a:p>
      </dgm:t>
    </dgm:pt>
    <dgm:pt modelId="{9EA3C015-A903-4991-BB72-BA79C8FFB121}">
      <dgm:prSet/>
      <dgm:spPr/>
      <dgm:t>
        <a:bodyPr/>
        <a:lstStyle/>
        <a:p>
          <a:endParaRPr lang="ru-RU" sz="1200" kern="1200" dirty="0"/>
        </a:p>
      </dgm:t>
    </dgm:pt>
    <dgm:pt modelId="{92598F02-C4C3-402C-93CB-85642AB6BF1F}" type="parTrans" cxnId="{2375B66F-6905-40DD-9AA0-B0E6EC2A6E99}">
      <dgm:prSet/>
      <dgm:spPr/>
      <dgm:t>
        <a:bodyPr/>
        <a:lstStyle/>
        <a:p>
          <a:endParaRPr lang="ru-RU"/>
        </a:p>
      </dgm:t>
    </dgm:pt>
    <dgm:pt modelId="{1190434E-C6AF-4EF7-AE7F-209172E2EC0B}" type="sibTrans" cxnId="{2375B66F-6905-40DD-9AA0-B0E6EC2A6E99}">
      <dgm:prSet/>
      <dgm:spPr/>
      <dgm:t>
        <a:bodyPr/>
        <a:lstStyle/>
        <a:p>
          <a:endParaRPr lang="ru-RU"/>
        </a:p>
      </dgm:t>
    </dgm:pt>
    <dgm:pt modelId="{C4BBE56B-1BF4-43DD-916C-429334BFB137}" type="pres">
      <dgm:prSet presAssocID="{ECACAF2B-7E20-4315-9E80-11A0A8EAC592}" presName="linearFlow" presStyleCnt="0">
        <dgm:presLayoutVars>
          <dgm:dir/>
          <dgm:animLvl val="lvl"/>
          <dgm:resizeHandles val="exact"/>
        </dgm:presLayoutVars>
      </dgm:prSet>
      <dgm:spPr/>
    </dgm:pt>
    <dgm:pt modelId="{7CE74101-21A9-41AB-9A52-F4DD04E6E2AC}" type="pres">
      <dgm:prSet presAssocID="{9CCEB8AD-2A21-4719-879A-1CD404BB1278}" presName="composite" presStyleCnt="0"/>
      <dgm:spPr/>
    </dgm:pt>
    <dgm:pt modelId="{3328E348-55BA-40A5-BD18-CDBF793BFB03}" type="pres">
      <dgm:prSet presAssocID="{9CCEB8AD-2A21-4719-879A-1CD404BB1278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D6F8E3E9-987F-4028-9338-7B775E0BFFF9}" type="pres">
      <dgm:prSet presAssocID="{9CCEB8AD-2A21-4719-879A-1CD404BB1278}" presName="descendantText" presStyleLbl="alignAcc1" presStyleIdx="0" presStyleCnt="2" custScaleX="100149" custScaleY="100000" custLinFactNeighborX="282" custLinFactNeighborY="-42922">
        <dgm:presLayoutVars>
          <dgm:bulletEnabled val="1"/>
        </dgm:presLayoutVars>
      </dgm:prSet>
      <dgm:spPr/>
    </dgm:pt>
    <dgm:pt modelId="{F29856B7-86E0-463F-B222-5F41D934075C}" type="pres">
      <dgm:prSet presAssocID="{40837329-6E08-4EB8-B3B1-0FADAE9C1C9E}" presName="sp" presStyleCnt="0"/>
      <dgm:spPr/>
    </dgm:pt>
    <dgm:pt modelId="{CE48385E-FF93-41B2-B364-A3661523F758}" type="pres">
      <dgm:prSet presAssocID="{9CF99645-5705-4C3C-8A80-75AD41161261}" presName="composite" presStyleCnt="0"/>
      <dgm:spPr/>
    </dgm:pt>
    <dgm:pt modelId="{F749B99B-3649-4D16-A390-DC5CDC8A8AE4}" type="pres">
      <dgm:prSet presAssocID="{9CF99645-5705-4C3C-8A80-75AD41161261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04675A45-74D0-4726-A090-7CD59185340C}" type="pres">
      <dgm:prSet presAssocID="{9CF99645-5705-4C3C-8A80-75AD41161261}" presName="descendantText" presStyleLbl="alignAcc1" presStyleIdx="1" presStyleCnt="2" custScaleX="99014" custScaleY="159527" custLinFactNeighborX="-413" custLinFactNeighborY="-3411">
        <dgm:presLayoutVars>
          <dgm:bulletEnabled val="1"/>
        </dgm:presLayoutVars>
      </dgm:prSet>
      <dgm:spPr/>
    </dgm:pt>
  </dgm:ptLst>
  <dgm:cxnLst>
    <dgm:cxn modelId="{790F4E07-704F-4522-A0DE-FD0806810B81}" type="presOf" srcId="{9CCEB8AD-2A21-4719-879A-1CD404BB1278}" destId="{3328E348-55BA-40A5-BD18-CDBF793BFB03}" srcOrd="0" destOrd="0" presId="urn:microsoft.com/office/officeart/2005/8/layout/chevron2"/>
    <dgm:cxn modelId="{02B93C24-860D-4AF7-B579-BD2944BBB48F}" type="presOf" srcId="{144B1CD8-92A5-4AF6-9BDA-8E11D4A483A3}" destId="{04675A45-74D0-4726-A090-7CD59185340C}" srcOrd="0" destOrd="0" presId="urn:microsoft.com/office/officeart/2005/8/layout/chevron2"/>
    <dgm:cxn modelId="{D4D14330-0425-497C-AF30-3A1929FBB335}" srcId="{ECACAF2B-7E20-4315-9E80-11A0A8EAC592}" destId="{9CF99645-5705-4C3C-8A80-75AD41161261}" srcOrd="1" destOrd="0" parTransId="{B5FC84C0-46C9-446B-982B-DDE638BA5C13}" sibTransId="{A3A3B965-AA41-4A2D-ABAC-D10B65535ED8}"/>
    <dgm:cxn modelId="{171D9930-6B29-446F-8655-777AE0CFE2B6}" srcId="{9CCEB8AD-2A21-4719-879A-1CD404BB1278}" destId="{08BA086C-FF5B-47A7-B76E-BD6BEEE294E7}" srcOrd="0" destOrd="0" parTransId="{498986B0-06CE-4CF3-B728-9E477E55EFD3}" sibTransId="{9947A2D0-9C2D-447D-83DB-0623CE12082B}"/>
    <dgm:cxn modelId="{703E373B-B38F-4FE6-89D1-3A16E6BD0F41}" type="presOf" srcId="{E15D7901-5DA3-48C2-AA64-171EACC86A73}" destId="{04675A45-74D0-4726-A090-7CD59185340C}" srcOrd="0" destOrd="2" presId="urn:microsoft.com/office/officeart/2005/8/layout/chevron2"/>
    <dgm:cxn modelId="{C45B814A-520D-4431-8DCA-7C838B078553}" type="presOf" srcId="{9EA3C015-A903-4991-BB72-BA79C8FFB121}" destId="{04675A45-74D0-4726-A090-7CD59185340C}" srcOrd="0" destOrd="3" presId="urn:microsoft.com/office/officeart/2005/8/layout/chevron2"/>
    <dgm:cxn modelId="{D1C95D6B-8DB4-4374-A03D-9CD37C671F5B}" srcId="{ECACAF2B-7E20-4315-9E80-11A0A8EAC592}" destId="{9CCEB8AD-2A21-4719-879A-1CD404BB1278}" srcOrd="0" destOrd="0" parTransId="{B4A75AB7-3804-40FA-9605-DDBEC10D6531}" sibTransId="{40837329-6E08-4EB8-B3B1-0FADAE9C1C9E}"/>
    <dgm:cxn modelId="{2375B66F-6905-40DD-9AA0-B0E6EC2A6E99}" srcId="{9CF99645-5705-4C3C-8A80-75AD41161261}" destId="{9EA3C015-A903-4991-BB72-BA79C8FFB121}" srcOrd="3" destOrd="0" parTransId="{92598F02-C4C3-402C-93CB-85642AB6BF1F}" sibTransId="{1190434E-C6AF-4EF7-AE7F-209172E2EC0B}"/>
    <dgm:cxn modelId="{1FE5C775-8742-430D-8B6F-B4D5F331F07C}" type="presOf" srcId="{5BF904B2-450F-4245-B9FE-CAF575E31527}" destId="{04675A45-74D0-4726-A090-7CD59185340C}" srcOrd="0" destOrd="1" presId="urn:microsoft.com/office/officeart/2005/8/layout/chevron2"/>
    <dgm:cxn modelId="{D6CE255A-552A-43AF-A49C-9CFF40E3BBB0}" type="presOf" srcId="{ECACAF2B-7E20-4315-9E80-11A0A8EAC592}" destId="{C4BBE56B-1BF4-43DD-916C-429334BFB137}" srcOrd="0" destOrd="0" presId="urn:microsoft.com/office/officeart/2005/8/layout/chevron2"/>
    <dgm:cxn modelId="{A2D1308B-E60E-4DAE-9CAF-2BE8ECD7F4BC}" type="presOf" srcId="{9CF99645-5705-4C3C-8A80-75AD41161261}" destId="{F749B99B-3649-4D16-A390-DC5CDC8A8AE4}" srcOrd="0" destOrd="0" presId="urn:microsoft.com/office/officeart/2005/8/layout/chevron2"/>
    <dgm:cxn modelId="{FFFE538E-27BB-4852-93CC-A7DBDF294EA6}" srcId="{9CF99645-5705-4C3C-8A80-75AD41161261}" destId="{144B1CD8-92A5-4AF6-9BDA-8E11D4A483A3}" srcOrd="0" destOrd="0" parTransId="{9271911D-B9CC-40DC-8D59-A18648C4EFE7}" sibTransId="{EF3190E1-CEC7-4D93-A1D6-90DB8D86A271}"/>
    <dgm:cxn modelId="{49407A91-ECB2-4773-9CDE-10C59B0D9E7A}" srcId="{9CF99645-5705-4C3C-8A80-75AD41161261}" destId="{C813ACA8-A813-4886-9649-7795065C80F2}" srcOrd="4" destOrd="0" parTransId="{E30C887A-EB6B-4B27-B4DB-F8E294489C57}" sibTransId="{FD77E332-895E-434F-87B4-E2BBDB12CF7B}"/>
    <dgm:cxn modelId="{9D46D3AD-21CF-4DCD-A813-3BCB5AAB5691}" srcId="{9CF99645-5705-4C3C-8A80-75AD41161261}" destId="{E15D7901-5DA3-48C2-AA64-171EACC86A73}" srcOrd="2" destOrd="0" parTransId="{FA2A8B0C-6ECC-41F4-995C-F9E7723A7B90}" sibTransId="{6F491161-8EF2-4E3B-9959-95A24BAC7E60}"/>
    <dgm:cxn modelId="{E7772ED0-8AD6-4BF6-AFFF-93FAE0DCE9E2}" srcId="{9CF99645-5705-4C3C-8A80-75AD41161261}" destId="{5BF904B2-450F-4245-B9FE-CAF575E31527}" srcOrd="1" destOrd="0" parTransId="{0C2EF08C-5383-4A5A-A473-00DF7BFC239E}" sibTransId="{46FC249D-D4C4-4464-9B7F-8B7F7D0C0758}"/>
    <dgm:cxn modelId="{2C74D0D7-8131-44F7-8268-B41E88487E80}" type="presOf" srcId="{08BA086C-FF5B-47A7-B76E-BD6BEEE294E7}" destId="{D6F8E3E9-987F-4028-9338-7B775E0BFFF9}" srcOrd="0" destOrd="0" presId="urn:microsoft.com/office/officeart/2005/8/layout/chevron2"/>
    <dgm:cxn modelId="{21906EE0-CEF2-4C71-A4E7-D054BCF0DDB2}" type="presOf" srcId="{C813ACA8-A813-4886-9649-7795065C80F2}" destId="{04675A45-74D0-4726-A090-7CD59185340C}" srcOrd="0" destOrd="4" presId="urn:microsoft.com/office/officeart/2005/8/layout/chevron2"/>
    <dgm:cxn modelId="{30266A11-BD2F-41BA-B7FA-5E504342A843}" type="presParOf" srcId="{C4BBE56B-1BF4-43DD-916C-429334BFB137}" destId="{7CE74101-21A9-41AB-9A52-F4DD04E6E2AC}" srcOrd="0" destOrd="0" presId="urn:microsoft.com/office/officeart/2005/8/layout/chevron2"/>
    <dgm:cxn modelId="{AE347792-C47B-4788-AA87-4D86C8A23DB7}" type="presParOf" srcId="{7CE74101-21A9-41AB-9A52-F4DD04E6E2AC}" destId="{3328E348-55BA-40A5-BD18-CDBF793BFB03}" srcOrd="0" destOrd="0" presId="urn:microsoft.com/office/officeart/2005/8/layout/chevron2"/>
    <dgm:cxn modelId="{E63324AE-9235-47F7-81BF-DCF481426380}" type="presParOf" srcId="{7CE74101-21A9-41AB-9A52-F4DD04E6E2AC}" destId="{D6F8E3E9-987F-4028-9338-7B775E0BFFF9}" srcOrd="1" destOrd="0" presId="urn:microsoft.com/office/officeart/2005/8/layout/chevron2"/>
    <dgm:cxn modelId="{4F4CC6DB-3A09-41E4-A1CE-D7E4B31B7D63}" type="presParOf" srcId="{C4BBE56B-1BF4-43DD-916C-429334BFB137}" destId="{F29856B7-86E0-463F-B222-5F41D934075C}" srcOrd="1" destOrd="0" presId="urn:microsoft.com/office/officeart/2005/8/layout/chevron2"/>
    <dgm:cxn modelId="{85A7E371-FA3D-4A7D-B029-634EB4358547}" type="presParOf" srcId="{C4BBE56B-1BF4-43DD-916C-429334BFB137}" destId="{CE48385E-FF93-41B2-B364-A3661523F758}" srcOrd="2" destOrd="0" presId="urn:microsoft.com/office/officeart/2005/8/layout/chevron2"/>
    <dgm:cxn modelId="{E4279A1E-2973-48CF-B6D3-EB434D739CFC}" type="presParOf" srcId="{CE48385E-FF93-41B2-B364-A3661523F758}" destId="{F749B99B-3649-4D16-A390-DC5CDC8A8AE4}" srcOrd="0" destOrd="0" presId="urn:microsoft.com/office/officeart/2005/8/layout/chevron2"/>
    <dgm:cxn modelId="{35F51E21-3767-4DFB-B785-F8A176C58947}" type="presParOf" srcId="{CE48385E-FF93-41B2-B364-A3661523F758}" destId="{04675A45-74D0-4726-A090-7CD59185340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CACAF2B-7E20-4315-9E80-11A0A8EAC592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CCEB8AD-2A21-4719-879A-1CD404BB1278}">
      <dgm:prSet phldrT="[Текст]"/>
      <dgm:spPr/>
      <dgm:t>
        <a:bodyPr/>
        <a:lstStyle/>
        <a:p>
          <a:r>
            <a:rPr lang="ru-RU" dirty="0"/>
            <a:t>08</a:t>
          </a:r>
        </a:p>
      </dgm:t>
    </dgm:pt>
    <dgm:pt modelId="{B4A75AB7-3804-40FA-9605-DDBEC10D6531}" type="parTrans" cxnId="{D1C95D6B-8DB4-4374-A03D-9CD37C671F5B}">
      <dgm:prSet/>
      <dgm:spPr/>
      <dgm:t>
        <a:bodyPr/>
        <a:lstStyle/>
        <a:p>
          <a:endParaRPr lang="ru-RU"/>
        </a:p>
      </dgm:t>
    </dgm:pt>
    <dgm:pt modelId="{40837329-6E08-4EB8-B3B1-0FADAE9C1C9E}" type="sibTrans" cxnId="{D1C95D6B-8DB4-4374-A03D-9CD37C671F5B}">
      <dgm:prSet/>
      <dgm:spPr/>
      <dgm:t>
        <a:bodyPr/>
        <a:lstStyle/>
        <a:p>
          <a:endParaRPr lang="ru-RU"/>
        </a:p>
      </dgm:t>
    </dgm:pt>
    <dgm:pt modelId="{08BA086C-FF5B-47A7-B76E-BD6BEEE294E7}">
      <dgm:prSet phldrT="[Текст]" custT="1"/>
      <dgm:spPr>
        <a:noFill/>
      </dgm:spPr>
      <dgm:t>
        <a:bodyPr/>
        <a:lstStyle/>
        <a:p>
          <a:r>
            <a:rPr lang="ru-RU" sz="2400" dirty="0">
              <a:latin typeface="Arial" pitchFamily="34" charset="0"/>
              <a:cs typeface="Arial" pitchFamily="34" charset="0"/>
            </a:rPr>
            <a:t>Расходы по функциональной группе 08 «Культура, спорт, туризм и информационное пространство» на 2026 год предусмотрены в сумме </a:t>
          </a:r>
          <a:r>
            <a: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- 400 </a:t>
          </a:r>
          <a:r>
            <a:rPr lang="ru-RU" sz="2400" dirty="0">
              <a:latin typeface="Arial" pitchFamily="34" charset="0"/>
              <a:cs typeface="Arial" pitchFamily="34" charset="0"/>
            </a:rPr>
            <a:t>тыс. тенге.   </a:t>
          </a:r>
        </a:p>
      </dgm:t>
    </dgm:pt>
    <dgm:pt modelId="{498986B0-06CE-4CF3-B728-9E477E55EFD3}" type="parTrans" cxnId="{171D9930-6B29-446F-8655-777AE0CFE2B6}">
      <dgm:prSet/>
      <dgm:spPr/>
      <dgm:t>
        <a:bodyPr/>
        <a:lstStyle/>
        <a:p>
          <a:endParaRPr lang="ru-RU"/>
        </a:p>
      </dgm:t>
    </dgm:pt>
    <dgm:pt modelId="{9947A2D0-9C2D-447D-83DB-0623CE12082B}" type="sibTrans" cxnId="{171D9930-6B29-446F-8655-777AE0CFE2B6}">
      <dgm:prSet/>
      <dgm:spPr/>
      <dgm:t>
        <a:bodyPr/>
        <a:lstStyle/>
        <a:p>
          <a:endParaRPr lang="ru-RU"/>
        </a:p>
      </dgm:t>
    </dgm:pt>
    <dgm:pt modelId="{9CF99645-5705-4C3C-8A80-75AD41161261}">
      <dgm:prSet phldrT="[Текст]" custT="1"/>
      <dgm:spPr/>
      <dgm:t>
        <a:bodyPr/>
        <a:lstStyle/>
        <a:p>
          <a:r>
            <a:rPr lang="ru-RU" sz="3200" dirty="0"/>
            <a:t>006            028</a:t>
          </a:r>
        </a:p>
      </dgm:t>
    </dgm:pt>
    <dgm:pt modelId="{B5FC84C0-46C9-446B-982B-DDE638BA5C13}" type="parTrans" cxnId="{D4D14330-0425-497C-AF30-3A1929FBB335}">
      <dgm:prSet/>
      <dgm:spPr/>
      <dgm:t>
        <a:bodyPr/>
        <a:lstStyle/>
        <a:p>
          <a:endParaRPr lang="ru-RU"/>
        </a:p>
      </dgm:t>
    </dgm:pt>
    <dgm:pt modelId="{A3A3B965-AA41-4A2D-ABAC-D10B65535ED8}" type="sibTrans" cxnId="{D4D14330-0425-497C-AF30-3A1929FBB335}">
      <dgm:prSet/>
      <dgm:spPr/>
      <dgm:t>
        <a:bodyPr/>
        <a:lstStyle/>
        <a:p>
          <a:endParaRPr lang="ru-RU"/>
        </a:p>
      </dgm:t>
    </dgm:pt>
    <dgm:pt modelId="{3CFCEA68-C7CC-4556-BD26-6BD2F62BF167}">
      <dgm:prSet phldrT="[Текст]" custT="1"/>
      <dgm:spPr>
        <a:noFill/>
      </dgm:spPr>
      <dgm:t>
        <a:bodyPr/>
        <a:lstStyle/>
        <a:p>
          <a:r>
            <a:rPr lang="ru-RU" sz="1600" dirty="0">
              <a:latin typeface="Arial" pitchFamily="34" charset="0"/>
              <a:cs typeface="Arial" pitchFamily="34" charset="0"/>
            </a:rPr>
            <a:t>По программе 006   «Поддержка культурно-досуговой работы» -200 тыс. тенге:</a:t>
          </a:r>
        </a:p>
      </dgm:t>
    </dgm:pt>
    <dgm:pt modelId="{3E216D09-3BBE-479D-BF4E-73A9E9A47390}" type="parTrans" cxnId="{1CB9E30D-C3E4-4CC5-95FF-86560B86227D}">
      <dgm:prSet/>
      <dgm:spPr/>
      <dgm:t>
        <a:bodyPr/>
        <a:lstStyle/>
        <a:p>
          <a:endParaRPr lang="ru-RU"/>
        </a:p>
      </dgm:t>
    </dgm:pt>
    <dgm:pt modelId="{8162F9A3-4F9A-4FDF-ADC9-CAED277CDF6C}" type="sibTrans" cxnId="{1CB9E30D-C3E4-4CC5-95FF-86560B86227D}">
      <dgm:prSet/>
      <dgm:spPr/>
      <dgm:t>
        <a:bodyPr/>
        <a:lstStyle/>
        <a:p>
          <a:endParaRPr lang="ru-RU"/>
        </a:p>
      </dgm:t>
    </dgm:pt>
    <dgm:pt modelId="{A1E21A2A-282F-4A74-817B-F29A9AA8B54E}">
      <dgm:prSet phldrT="[Текст]" custT="1"/>
      <dgm:spPr>
        <a:noFill/>
      </dgm:spPr>
      <dgm:t>
        <a:bodyPr/>
        <a:lstStyle/>
        <a:p>
          <a:r>
            <a:rPr lang="ru-RU" sz="1600" dirty="0">
              <a:latin typeface="Arial" pitchFamily="34" charset="0"/>
              <a:cs typeface="Arial" pitchFamily="34" charset="0"/>
            </a:rPr>
            <a:t>По программе 028   «Проведение физкультурно-оздоровительных и спортивных мероприятий на местном уровне» - 200 тыс. тенге;</a:t>
          </a:r>
        </a:p>
      </dgm:t>
    </dgm:pt>
    <dgm:pt modelId="{4651657F-28BB-405A-BEC5-0D10CE1E1FCF}" type="parTrans" cxnId="{9AA81355-F841-4E6A-8F7F-4A1A69208645}">
      <dgm:prSet/>
      <dgm:spPr/>
      <dgm:t>
        <a:bodyPr/>
        <a:lstStyle/>
        <a:p>
          <a:endParaRPr lang="ru-RU"/>
        </a:p>
      </dgm:t>
    </dgm:pt>
    <dgm:pt modelId="{99B66ED5-2570-4F31-8496-7357B45DDC71}" type="sibTrans" cxnId="{9AA81355-F841-4E6A-8F7F-4A1A69208645}">
      <dgm:prSet/>
      <dgm:spPr/>
      <dgm:t>
        <a:bodyPr/>
        <a:lstStyle/>
        <a:p>
          <a:endParaRPr lang="ru-RU"/>
        </a:p>
      </dgm:t>
    </dgm:pt>
    <dgm:pt modelId="{2F1C356B-8195-431A-82DD-18D7AFF47858}">
      <dgm:prSet custT="1"/>
      <dgm:spPr>
        <a:noFill/>
      </dgm:spPr>
      <dgm:t>
        <a:bodyPr/>
        <a:lstStyle/>
        <a:p>
          <a:r>
            <a:rPr lang="ru-RU" sz="1600" dirty="0">
              <a:latin typeface="Arial" pitchFamily="34" charset="0"/>
              <a:cs typeface="Arial" pitchFamily="34" charset="0"/>
            </a:rPr>
            <a:t> организация спортивных мероприятии приобретение грамот, кубков, призов,</a:t>
          </a:r>
          <a:r>
            <a:rPr lang="ru-RU" sz="1800" dirty="0">
              <a:latin typeface="Arial" pitchFamily="34" charset="0"/>
              <a:cs typeface="Arial" pitchFamily="34" charset="0"/>
            </a:rPr>
            <a:t> </a:t>
          </a:r>
          <a:endParaRPr lang="ru-RU" sz="1400" dirty="0">
            <a:latin typeface="Arial" pitchFamily="34" charset="0"/>
            <a:cs typeface="Arial" pitchFamily="34" charset="0"/>
          </a:endParaRPr>
        </a:p>
      </dgm:t>
    </dgm:pt>
    <dgm:pt modelId="{148EA22A-A5DE-4647-9416-E2E5A57FD9DC}" type="parTrans" cxnId="{03BF7EC6-A6AA-4BD4-A28B-9BE97C1BDC86}">
      <dgm:prSet/>
      <dgm:spPr/>
      <dgm:t>
        <a:bodyPr/>
        <a:lstStyle/>
        <a:p>
          <a:endParaRPr lang="ru-RU"/>
        </a:p>
      </dgm:t>
    </dgm:pt>
    <dgm:pt modelId="{25F6BC8F-8289-455B-A6AE-3F7397748F0E}" type="sibTrans" cxnId="{03BF7EC6-A6AA-4BD4-A28B-9BE97C1BDC86}">
      <dgm:prSet/>
      <dgm:spPr/>
      <dgm:t>
        <a:bodyPr/>
        <a:lstStyle/>
        <a:p>
          <a:endParaRPr lang="ru-RU"/>
        </a:p>
      </dgm:t>
    </dgm:pt>
    <dgm:pt modelId="{9810D413-7B7E-4256-8F96-54C8F329363E}">
      <dgm:prSet phldrT="[Текст]" custT="1"/>
      <dgm:spPr>
        <a:noFill/>
      </dgm:spPr>
      <dgm:t>
        <a:bodyPr/>
        <a:lstStyle/>
        <a:p>
          <a:r>
            <a:rPr lang="ru-RU" sz="1600" dirty="0">
              <a:latin typeface="Arial" pitchFamily="34" charset="0"/>
              <a:cs typeface="Arial" pitchFamily="34" charset="0"/>
            </a:rPr>
            <a:t>организация спортивных мероприятии приобретение грамот, кубков, призов</a:t>
          </a:r>
        </a:p>
      </dgm:t>
    </dgm:pt>
    <dgm:pt modelId="{D009475D-07EC-4BC3-932F-1B4950593401}" type="parTrans" cxnId="{132AEFF4-9686-4DD6-838C-B1A1AF38BB7E}">
      <dgm:prSet/>
      <dgm:spPr/>
      <dgm:t>
        <a:bodyPr/>
        <a:lstStyle/>
        <a:p>
          <a:endParaRPr lang="ru-RU"/>
        </a:p>
      </dgm:t>
    </dgm:pt>
    <dgm:pt modelId="{F9261372-2782-4C08-9687-94C68B6E9856}" type="sibTrans" cxnId="{132AEFF4-9686-4DD6-838C-B1A1AF38BB7E}">
      <dgm:prSet/>
      <dgm:spPr/>
      <dgm:t>
        <a:bodyPr/>
        <a:lstStyle/>
        <a:p>
          <a:endParaRPr lang="ru-RU"/>
        </a:p>
      </dgm:t>
    </dgm:pt>
    <dgm:pt modelId="{C4BBE56B-1BF4-43DD-916C-429334BFB137}" type="pres">
      <dgm:prSet presAssocID="{ECACAF2B-7E20-4315-9E80-11A0A8EAC592}" presName="linearFlow" presStyleCnt="0">
        <dgm:presLayoutVars>
          <dgm:dir/>
          <dgm:animLvl val="lvl"/>
          <dgm:resizeHandles val="exact"/>
        </dgm:presLayoutVars>
      </dgm:prSet>
      <dgm:spPr/>
    </dgm:pt>
    <dgm:pt modelId="{7CE74101-21A9-41AB-9A52-F4DD04E6E2AC}" type="pres">
      <dgm:prSet presAssocID="{9CCEB8AD-2A21-4719-879A-1CD404BB1278}" presName="composite" presStyleCnt="0"/>
      <dgm:spPr/>
    </dgm:pt>
    <dgm:pt modelId="{3328E348-55BA-40A5-BD18-CDBF793BFB03}" type="pres">
      <dgm:prSet presAssocID="{9CCEB8AD-2A21-4719-879A-1CD404BB1278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D6F8E3E9-987F-4028-9338-7B775E0BFFF9}" type="pres">
      <dgm:prSet presAssocID="{9CCEB8AD-2A21-4719-879A-1CD404BB1278}" presName="descendantText" presStyleLbl="alignAcc1" presStyleIdx="0" presStyleCnt="2" custScaleY="132900">
        <dgm:presLayoutVars>
          <dgm:bulletEnabled val="1"/>
        </dgm:presLayoutVars>
      </dgm:prSet>
      <dgm:spPr/>
    </dgm:pt>
    <dgm:pt modelId="{F29856B7-86E0-463F-B222-5F41D934075C}" type="pres">
      <dgm:prSet presAssocID="{40837329-6E08-4EB8-B3B1-0FADAE9C1C9E}" presName="sp" presStyleCnt="0"/>
      <dgm:spPr/>
    </dgm:pt>
    <dgm:pt modelId="{CE48385E-FF93-41B2-B364-A3661523F758}" type="pres">
      <dgm:prSet presAssocID="{9CF99645-5705-4C3C-8A80-75AD41161261}" presName="composite" presStyleCnt="0"/>
      <dgm:spPr/>
    </dgm:pt>
    <dgm:pt modelId="{F749B99B-3649-4D16-A390-DC5CDC8A8AE4}" type="pres">
      <dgm:prSet presAssocID="{9CF99645-5705-4C3C-8A80-75AD41161261}" presName="parentText" presStyleLbl="alignNode1" presStyleIdx="1" presStyleCnt="2" custScaleY="119569" custLinFactNeighborX="228" custLinFactNeighborY="3261">
        <dgm:presLayoutVars>
          <dgm:chMax val="1"/>
          <dgm:bulletEnabled val="1"/>
        </dgm:presLayoutVars>
      </dgm:prSet>
      <dgm:spPr/>
    </dgm:pt>
    <dgm:pt modelId="{04675A45-74D0-4726-A090-7CD59185340C}" type="pres">
      <dgm:prSet presAssocID="{9CF99645-5705-4C3C-8A80-75AD41161261}" presName="descendantText" presStyleLbl="alignAcc1" presStyleIdx="1" presStyleCnt="2" custScaleY="152891" custLinFactNeighborX="990" custLinFactNeighborY="-5954">
        <dgm:presLayoutVars>
          <dgm:bulletEnabled val="1"/>
        </dgm:presLayoutVars>
      </dgm:prSet>
      <dgm:spPr/>
    </dgm:pt>
  </dgm:ptLst>
  <dgm:cxnLst>
    <dgm:cxn modelId="{790F4E07-704F-4522-A0DE-FD0806810B81}" type="presOf" srcId="{9CCEB8AD-2A21-4719-879A-1CD404BB1278}" destId="{3328E348-55BA-40A5-BD18-CDBF793BFB03}" srcOrd="0" destOrd="0" presId="urn:microsoft.com/office/officeart/2005/8/layout/chevron2"/>
    <dgm:cxn modelId="{1CB9E30D-C3E4-4CC5-95FF-86560B86227D}" srcId="{9CF99645-5705-4C3C-8A80-75AD41161261}" destId="{3CFCEA68-C7CC-4556-BD26-6BD2F62BF167}" srcOrd="0" destOrd="0" parTransId="{3E216D09-3BBE-479D-BF4E-73A9E9A47390}" sibTransId="{8162F9A3-4F9A-4FDF-ADC9-CAED277CDF6C}"/>
    <dgm:cxn modelId="{590A6E26-5CF2-4161-82CE-61B32B87C894}" type="presOf" srcId="{9810D413-7B7E-4256-8F96-54C8F329363E}" destId="{04675A45-74D0-4726-A090-7CD59185340C}" srcOrd="0" destOrd="1" presId="urn:microsoft.com/office/officeart/2005/8/layout/chevron2"/>
    <dgm:cxn modelId="{D4D14330-0425-497C-AF30-3A1929FBB335}" srcId="{ECACAF2B-7E20-4315-9E80-11A0A8EAC592}" destId="{9CF99645-5705-4C3C-8A80-75AD41161261}" srcOrd="1" destOrd="0" parTransId="{B5FC84C0-46C9-446B-982B-DDE638BA5C13}" sibTransId="{A3A3B965-AA41-4A2D-ABAC-D10B65535ED8}"/>
    <dgm:cxn modelId="{171D9930-6B29-446F-8655-777AE0CFE2B6}" srcId="{9CCEB8AD-2A21-4719-879A-1CD404BB1278}" destId="{08BA086C-FF5B-47A7-B76E-BD6BEEE294E7}" srcOrd="0" destOrd="0" parTransId="{498986B0-06CE-4CF3-B728-9E477E55EFD3}" sibTransId="{9947A2D0-9C2D-447D-83DB-0623CE12082B}"/>
    <dgm:cxn modelId="{D1C95D6B-8DB4-4374-A03D-9CD37C671F5B}" srcId="{ECACAF2B-7E20-4315-9E80-11A0A8EAC592}" destId="{9CCEB8AD-2A21-4719-879A-1CD404BB1278}" srcOrd="0" destOrd="0" parTransId="{B4A75AB7-3804-40FA-9605-DDBEC10D6531}" sibTransId="{40837329-6E08-4EB8-B3B1-0FADAE9C1C9E}"/>
    <dgm:cxn modelId="{8D21CA74-AB05-4C7F-9721-E515488D9C23}" type="presOf" srcId="{3CFCEA68-C7CC-4556-BD26-6BD2F62BF167}" destId="{04675A45-74D0-4726-A090-7CD59185340C}" srcOrd="0" destOrd="0" presId="urn:microsoft.com/office/officeart/2005/8/layout/chevron2"/>
    <dgm:cxn modelId="{9AA81355-F841-4E6A-8F7F-4A1A69208645}" srcId="{9CF99645-5705-4C3C-8A80-75AD41161261}" destId="{A1E21A2A-282F-4A74-817B-F29A9AA8B54E}" srcOrd="2" destOrd="0" parTransId="{4651657F-28BB-405A-BEC5-0D10CE1E1FCF}" sibTransId="{99B66ED5-2570-4F31-8496-7357B45DDC71}"/>
    <dgm:cxn modelId="{D6CE255A-552A-43AF-A49C-9CFF40E3BBB0}" type="presOf" srcId="{ECACAF2B-7E20-4315-9E80-11A0A8EAC592}" destId="{C4BBE56B-1BF4-43DD-916C-429334BFB137}" srcOrd="0" destOrd="0" presId="urn:microsoft.com/office/officeart/2005/8/layout/chevron2"/>
    <dgm:cxn modelId="{878F0F8A-1431-4BDF-95A7-95166F9E2F4C}" type="presOf" srcId="{A1E21A2A-282F-4A74-817B-F29A9AA8B54E}" destId="{04675A45-74D0-4726-A090-7CD59185340C}" srcOrd="0" destOrd="2" presId="urn:microsoft.com/office/officeart/2005/8/layout/chevron2"/>
    <dgm:cxn modelId="{A2D1308B-E60E-4DAE-9CAF-2BE8ECD7F4BC}" type="presOf" srcId="{9CF99645-5705-4C3C-8A80-75AD41161261}" destId="{F749B99B-3649-4D16-A390-DC5CDC8A8AE4}" srcOrd="0" destOrd="0" presId="urn:microsoft.com/office/officeart/2005/8/layout/chevron2"/>
    <dgm:cxn modelId="{3C1DF8AE-C3E6-4F56-8970-ACA3AB8CE387}" type="presOf" srcId="{2F1C356B-8195-431A-82DD-18D7AFF47858}" destId="{04675A45-74D0-4726-A090-7CD59185340C}" srcOrd="0" destOrd="3" presId="urn:microsoft.com/office/officeart/2005/8/layout/chevron2"/>
    <dgm:cxn modelId="{03BF7EC6-A6AA-4BD4-A28B-9BE97C1BDC86}" srcId="{9CF99645-5705-4C3C-8A80-75AD41161261}" destId="{2F1C356B-8195-431A-82DD-18D7AFF47858}" srcOrd="3" destOrd="0" parTransId="{148EA22A-A5DE-4647-9416-E2E5A57FD9DC}" sibTransId="{25F6BC8F-8289-455B-A6AE-3F7397748F0E}"/>
    <dgm:cxn modelId="{2C74D0D7-8131-44F7-8268-B41E88487E80}" type="presOf" srcId="{08BA086C-FF5B-47A7-B76E-BD6BEEE294E7}" destId="{D6F8E3E9-987F-4028-9338-7B775E0BFFF9}" srcOrd="0" destOrd="0" presId="urn:microsoft.com/office/officeart/2005/8/layout/chevron2"/>
    <dgm:cxn modelId="{132AEFF4-9686-4DD6-838C-B1A1AF38BB7E}" srcId="{9CF99645-5705-4C3C-8A80-75AD41161261}" destId="{9810D413-7B7E-4256-8F96-54C8F329363E}" srcOrd="1" destOrd="0" parTransId="{D009475D-07EC-4BC3-932F-1B4950593401}" sibTransId="{F9261372-2782-4C08-9687-94C68B6E9856}"/>
    <dgm:cxn modelId="{30266A11-BD2F-41BA-B7FA-5E504342A843}" type="presParOf" srcId="{C4BBE56B-1BF4-43DD-916C-429334BFB137}" destId="{7CE74101-21A9-41AB-9A52-F4DD04E6E2AC}" srcOrd="0" destOrd="0" presId="urn:microsoft.com/office/officeart/2005/8/layout/chevron2"/>
    <dgm:cxn modelId="{AE347792-C47B-4788-AA87-4D86C8A23DB7}" type="presParOf" srcId="{7CE74101-21A9-41AB-9A52-F4DD04E6E2AC}" destId="{3328E348-55BA-40A5-BD18-CDBF793BFB03}" srcOrd="0" destOrd="0" presId="urn:microsoft.com/office/officeart/2005/8/layout/chevron2"/>
    <dgm:cxn modelId="{E63324AE-9235-47F7-81BF-DCF481426380}" type="presParOf" srcId="{7CE74101-21A9-41AB-9A52-F4DD04E6E2AC}" destId="{D6F8E3E9-987F-4028-9338-7B775E0BFFF9}" srcOrd="1" destOrd="0" presId="urn:microsoft.com/office/officeart/2005/8/layout/chevron2"/>
    <dgm:cxn modelId="{4F4CC6DB-3A09-41E4-A1CE-D7E4B31B7D63}" type="presParOf" srcId="{C4BBE56B-1BF4-43DD-916C-429334BFB137}" destId="{F29856B7-86E0-463F-B222-5F41D934075C}" srcOrd="1" destOrd="0" presId="urn:microsoft.com/office/officeart/2005/8/layout/chevron2"/>
    <dgm:cxn modelId="{85A7E371-FA3D-4A7D-B029-634EB4358547}" type="presParOf" srcId="{C4BBE56B-1BF4-43DD-916C-429334BFB137}" destId="{CE48385E-FF93-41B2-B364-A3661523F758}" srcOrd="2" destOrd="0" presId="urn:microsoft.com/office/officeart/2005/8/layout/chevron2"/>
    <dgm:cxn modelId="{E4279A1E-2973-48CF-B6D3-EB434D739CFC}" type="presParOf" srcId="{CE48385E-FF93-41B2-B364-A3661523F758}" destId="{F749B99B-3649-4D16-A390-DC5CDC8A8AE4}" srcOrd="0" destOrd="0" presId="urn:microsoft.com/office/officeart/2005/8/layout/chevron2"/>
    <dgm:cxn modelId="{35F51E21-3767-4DFB-B785-F8A176C58947}" type="presParOf" srcId="{CE48385E-FF93-41B2-B364-A3661523F758}" destId="{04675A45-74D0-4726-A090-7CD59185340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28E348-55BA-40A5-BD18-CDBF793BFB03}">
      <dsp:nvSpPr>
        <dsp:cNvPr id="0" name=""/>
        <dsp:cNvSpPr/>
      </dsp:nvSpPr>
      <dsp:spPr>
        <a:xfrm rot="5400000">
          <a:off x="-133891" y="507937"/>
          <a:ext cx="1372745" cy="96092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/>
            <a:t>01</a:t>
          </a:r>
        </a:p>
      </dsp:txBody>
      <dsp:txXfrm rot="-5400000">
        <a:off x="72022" y="782486"/>
        <a:ext cx="960921" cy="411824"/>
      </dsp:txXfrm>
    </dsp:sp>
    <dsp:sp modelId="{D6F8E3E9-987F-4028-9338-7B775E0BFFF9}">
      <dsp:nvSpPr>
        <dsp:cNvPr id="0" name=""/>
        <dsp:cNvSpPr/>
      </dsp:nvSpPr>
      <dsp:spPr>
        <a:xfrm rot="5400000">
          <a:off x="789179" y="708645"/>
          <a:ext cx="1360609" cy="1208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49B99B-3649-4D16-A390-DC5CDC8A8AE4}">
      <dsp:nvSpPr>
        <dsp:cNvPr id="0" name=""/>
        <dsp:cNvSpPr/>
      </dsp:nvSpPr>
      <dsp:spPr>
        <a:xfrm rot="5400000">
          <a:off x="-133891" y="2364327"/>
          <a:ext cx="1372745" cy="96092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/>
            <a:t>001</a:t>
          </a:r>
        </a:p>
      </dsp:txBody>
      <dsp:txXfrm rot="-5400000">
        <a:off x="72022" y="2638876"/>
        <a:ext cx="960921" cy="411824"/>
      </dsp:txXfrm>
    </dsp:sp>
    <dsp:sp modelId="{04675A45-74D0-4726-A090-7CD59185340C}">
      <dsp:nvSpPr>
        <dsp:cNvPr id="0" name=""/>
        <dsp:cNvSpPr/>
      </dsp:nvSpPr>
      <dsp:spPr>
        <a:xfrm rot="5400000">
          <a:off x="3779603" y="-1114022"/>
          <a:ext cx="2126367" cy="7535972"/>
        </a:xfrm>
        <a:prstGeom prst="round2SameRect">
          <a:avLst/>
        </a:pr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8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latin typeface="Arial" pitchFamily="34" charset="0"/>
              <a:cs typeface="Arial" pitchFamily="34" charset="0"/>
            </a:rPr>
            <a:t>По программе 124 001 «Услуги по обеспечению деятельности акима района в городе, города районного значения, поселка, села, сельского округа» в сумме – </a:t>
          </a:r>
          <a:r>
            <a:rPr lang="ru-RU" sz="1800" b="1" kern="1200" dirty="0">
              <a:solidFill>
                <a:srgbClr val="FF0000"/>
              </a:solidFill>
              <a:latin typeface="Arial" pitchFamily="34" charset="0"/>
              <a:ea typeface="+mn-ea"/>
              <a:cs typeface="Arial" pitchFamily="34" charset="0"/>
            </a:rPr>
            <a:t>41 352 </a:t>
          </a:r>
          <a:r>
            <a:rPr lang="ru-RU" sz="1800" kern="1200" dirty="0">
              <a:latin typeface="Arial" pitchFamily="34" charset="0"/>
              <a:cs typeface="Arial" pitchFamily="34" charset="0"/>
            </a:rPr>
            <a:t>тыс. тенге;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Arial" pitchFamily="34" charset="0"/>
              <a:cs typeface="Arial" pitchFamily="34" charset="0"/>
            </a:rPr>
            <a:t>на выплату заработной платы  с отчислениями госслужащих (4 единицы). на выплату заработной платы  с отчислениями техперсонала (8,5 единиц);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Arial" pitchFamily="34" charset="0"/>
              <a:cs typeface="Arial" pitchFamily="34" charset="0"/>
            </a:rPr>
            <a:t>на оплату коммунальных услуг и услуг связи,  приобретение ГСМ, угля и прочих товаров;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40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400" kern="1200" dirty="0">
            <a:latin typeface="Arial" pitchFamily="34" charset="0"/>
            <a:cs typeface="Arial" pitchFamily="34" charset="0"/>
          </a:endParaRPr>
        </a:p>
      </dsp:txBody>
      <dsp:txXfrm rot="-5400000">
        <a:off x="1074801" y="1694581"/>
        <a:ext cx="7432171" cy="1918765"/>
      </dsp:txXfrm>
    </dsp:sp>
    <dsp:sp modelId="{93E044CF-B76D-4AE1-B46F-B17F47B06E95}">
      <dsp:nvSpPr>
        <dsp:cNvPr id="0" name=""/>
        <dsp:cNvSpPr/>
      </dsp:nvSpPr>
      <dsp:spPr>
        <a:xfrm rot="5400000">
          <a:off x="-376698" y="2384038"/>
          <a:ext cx="1801165" cy="96092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latin typeface="Arial" pitchFamily="34" charset="0"/>
              <a:cs typeface="Arial" pitchFamily="34" charset="0"/>
            </a:rPr>
            <a:t>001</a:t>
          </a:r>
        </a:p>
      </dsp:txBody>
      <dsp:txXfrm rot="-5400000">
        <a:off x="43425" y="2444377"/>
        <a:ext cx="960921" cy="840244"/>
      </dsp:txXfrm>
    </dsp:sp>
    <dsp:sp modelId="{26B71420-CC30-4549-9D29-E3EFBAE348A1}">
      <dsp:nvSpPr>
        <dsp:cNvPr id="0" name=""/>
        <dsp:cNvSpPr/>
      </dsp:nvSpPr>
      <dsp:spPr>
        <a:xfrm rot="5400000">
          <a:off x="4071351" y="926613"/>
          <a:ext cx="1538959" cy="7535972"/>
        </a:xfrm>
        <a:prstGeom prst="round2SameRect">
          <a:avLst/>
        </a:pr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Arial" pitchFamily="34" charset="0"/>
              <a:cs typeface="Arial" pitchFamily="34" charset="0"/>
            </a:rPr>
            <a:t>на оплату прочих работ и услуг (ремонт и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обслуж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. орг. техники, текущий ремонт автомашины, изготовление сметной документации, услуги АО "Информационный-учетный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центр"по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 обеспечению бесперебойного доступа к данным реестра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гос.имущества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);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itchFamily="34" charset="0"/>
              <a:ea typeface="+mn-ea"/>
              <a:cs typeface="Arial" pitchFamily="34" charset="0"/>
            </a:rPr>
            <a:t>прочие текущие затраты – техосмотр автомашины с прицепом;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itchFamily="34" charset="0"/>
              <a:ea typeface="+mn-ea"/>
              <a:cs typeface="Arial" pitchFamily="34" charset="0"/>
            </a:rPr>
            <a:t>приобретение </a:t>
          </a:r>
          <a:r>
            <a:rPr lang="ru-RU" sz="14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itchFamily="34" charset="0"/>
              <a:ea typeface="+mn-ea"/>
              <a:cs typeface="Arial" pitchFamily="34" charset="0"/>
            </a:rPr>
            <a:t>госсимволики</a:t>
          </a:r>
          <a:endParaRPr lang="ru-RU" sz="14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rial" pitchFamily="34" charset="0"/>
            <a:ea typeface="+mn-ea"/>
            <a:cs typeface="Arial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400" kern="1200" dirty="0"/>
        </a:p>
      </dsp:txBody>
      <dsp:txXfrm rot="-5400000">
        <a:off x="1072845" y="4000245"/>
        <a:ext cx="7460846" cy="13887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28E348-55BA-40A5-BD18-CDBF793BFB03}">
      <dsp:nvSpPr>
        <dsp:cNvPr id="0" name=""/>
        <dsp:cNvSpPr/>
      </dsp:nvSpPr>
      <dsp:spPr>
        <a:xfrm rot="5400000">
          <a:off x="-271517" y="270867"/>
          <a:ext cx="1791416" cy="125399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kern="1200" dirty="0">
              <a:solidFill>
                <a:srgbClr val="FF0000"/>
              </a:solidFill>
            </a:rPr>
            <a:t>07</a:t>
          </a:r>
        </a:p>
      </dsp:txBody>
      <dsp:txXfrm rot="-5400000">
        <a:off x="-2804" y="629151"/>
        <a:ext cx="1253991" cy="537425"/>
      </dsp:txXfrm>
    </dsp:sp>
    <dsp:sp modelId="{D6F8E3E9-987F-4028-9338-7B775E0BFFF9}">
      <dsp:nvSpPr>
        <dsp:cNvPr id="0" name=""/>
        <dsp:cNvSpPr/>
      </dsp:nvSpPr>
      <dsp:spPr>
        <a:xfrm rot="5400000">
          <a:off x="4434468" y="-3188892"/>
          <a:ext cx="1164420" cy="7542205"/>
        </a:xfrm>
        <a:prstGeom prst="round2SameRect">
          <a:avLst/>
        </a:prstGeom>
        <a:solidFill>
          <a:schemeClr val="tx2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1" kern="1200" dirty="0">
              <a:latin typeface="Arial" pitchFamily="34" charset="0"/>
              <a:cs typeface="Arial" pitchFamily="34" charset="0"/>
            </a:rPr>
            <a:t>Расходы по функциональной группе 07 «</a:t>
          </a:r>
          <a:r>
            <a:rPr lang="ru-RU" sz="2000" b="1" kern="1200" dirty="0" err="1">
              <a:latin typeface="Arial" pitchFamily="34" charset="0"/>
              <a:cs typeface="Arial" pitchFamily="34" charset="0"/>
            </a:rPr>
            <a:t>Жилищно</a:t>
          </a:r>
          <a:r>
            <a:rPr lang="ru-RU" sz="2000" b="1" kern="1200" dirty="0">
              <a:latin typeface="Arial" pitchFamily="34" charset="0"/>
              <a:cs typeface="Arial" pitchFamily="34" charset="0"/>
            </a:rPr>
            <a:t> - коммунальное хозяйство» </a:t>
          </a:r>
          <a:r>
            <a:rPr lang="ru-RU" sz="2000" b="1" kern="1200" dirty="0" err="1">
              <a:latin typeface="Arial" pitchFamily="34" charset="0"/>
              <a:cs typeface="Arial" pitchFamily="34" charset="0"/>
            </a:rPr>
            <a:t>предусмотреныв</a:t>
          </a:r>
          <a:r>
            <a:rPr lang="ru-RU" sz="2000" b="1" kern="1200" dirty="0">
              <a:latin typeface="Arial" pitchFamily="34" charset="0"/>
              <a:cs typeface="Arial" pitchFamily="34" charset="0"/>
            </a:rPr>
            <a:t> сумме – </a:t>
          </a:r>
          <a:r>
            <a:rPr lang="ru-RU" sz="2000" b="1" kern="1200" dirty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25141,0</a:t>
          </a:r>
          <a:r>
            <a:rPr lang="ru-RU" sz="2000" b="1" kern="1200" dirty="0">
              <a:latin typeface="Arial" pitchFamily="34" charset="0"/>
              <a:cs typeface="Arial" pitchFamily="34" charset="0"/>
            </a:rPr>
            <a:t> тыс. тенге.</a:t>
          </a:r>
        </a:p>
      </dsp:txBody>
      <dsp:txXfrm rot="-5400000">
        <a:off x="1245576" y="56842"/>
        <a:ext cx="7485363" cy="1050736"/>
      </dsp:txXfrm>
    </dsp:sp>
    <dsp:sp modelId="{F749B99B-3649-4D16-A390-DC5CDC8A8AE4}">
      <dsp:nvSpPr>
        <dsp:cNvPr id="0" name=""/>
        <dsp:cNvSpPr/>
      </dsp:nvSpPr>
      <dsp:spPr>
        <a:xfrm rot="5400000">
          <a:off x="-271517" y="2147549"/>
          <a:ext cx="1791416" cy="125399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kern="1200" dirty="0"/>
            <a:t>008</a:t>
          </a:r>
        </a:p>
      </dsp:txBody>
      <dsp:txXfrm rot="-5400000">
        <a:off x="-2804" y="2505833"/>
        <a:ext cx="1253991" cy="537425"/>
      </dsp:txXfrm>
    </dsp:sp>
    <dsp:sp modelId="{04675A45-74D0-4726-A090-7CD59185340C}">
      <dsp:nvSpPr>
        <dsp:cNvPr id="0" name=""/>
        <dsp:cNvSpPr/>
      </dsp:nvSpPr>
      <dsp:spPr>
        <a:xfrm rot="5400000">
          <a:off x="4056792" y="-1307035"/>
          <a:ext cx="1857565" cy="745672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latin typeface="+mn-lt"/>
              <a:ea typeface="+mn-ea"/>
              <a:cs typeface="+mn-cs"/>
            </a:rPr>
            <a:t>По программе 008 «Освещение улиц населенных пунктов» предусмотрено  - </a:t>
          </a:r>
          <a:r>
            <a:rPr lang="ru-RU" sz="2000" kern="1200" dirty="0">
              <a:solidFill>
                <a:srgbClr val="FF0000"/>
              </a:solidFill>
              <a:latin typeface="+mn-lt"/>
              <a:ea typeface="+mn-ea"/>
              <a:cs typeface="+mn-cs"/>
            </a:rPr>
            <a:t>3 000,0 </a:t>
          </a:r>
          <a:r>
            <a:rPr lang="ru-RU" sz="2000" kern="12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latin typeface="+mn-lt"/>
              <a:ea typeface="+mn-ea"/>
              <a:cs typeface="+mn-cs"/>
            </a:rPr>
            <a:t>тыс. тенге: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latin typeface="+mn-lt"/>
              <a:ea typeface="+mn-ea"/>
              <a:cs typeface="+mn-cs"/>
            </a:rPr>
            <a:t>Оплата электроэнергии за уличное освещение  (165 </a:t>
          </a:r>
          <a:r>
            <a:rPr lang="ru-RU" sz="1800" kern="1200" dirty="0" err="1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latin typeface="+mn-lt"/>
              <a:ea typeface="+mn-ea"/>
              <a:cs typeface="+mn-cs"/>
            </a:rPr>
            <a:t>светоточек</a:t>
          </a:r>
          <a:r>
            <a:rPr lang="ru-RU" sz="1800" kern="12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latin typeface="+mn-lt"/>
              <a:ea typeface="+mn-ea"/>
              <a:cs typeface="+mn-cs"/>
            </a:rPr>
            <a:t>)  - 2 300 тыс. тенге,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chemeClr val="dk1">
                  <a:hueOff val="0"/>
                  <a:satOff val="0"/>
                  <a:lumOff val="0"/>
                  <a:alphaOff val="0"/>
                </a:schemeClr>
              </a:solidFill>
              <a:latin typeface="+mn-lt"/>
              <a:ea typeface="+mn-ea"/>
              <a:cs typeface="+mn-cs"/>
            </a:rPr>
            <a:t>Текущий ремонт и обслуживание ЛЭП - 700 тыс. тенге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200" kern="1200" dirty="0"/>
        </a:p>
      </dsp:txBody>
      <dsp:txXfrm rot="-5400000">
        <a:off x="1257211" y="1583225"/>
        <a:ext cx="7366049" cy="16762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28E348-55BA-40A5-BD18-CDBF793BFB03}">
      <dsp:nvSpPr>
        <dsp:cNvPr id="0" name=""/>
        <dsp:cNvSpPr/>
      </dsp:nvSpPr>
      <dsp:spPr>
        <a:xfrm rot="5400000">
          <a:off x="-282574" y="488383"/>
          <a:ext cx="1883832" cy="13186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700" kern="1200" dirty="0"/>
            <a:t>08</a:t>
          </a:r>
        </a:p>
      </dsp:txBody>
      <dsp:txXfrm rot="-5400000">
        <a:off x="1" y="865151"/>
        <a:ext cx="1318683" cy="565149"/>
      </dsp:txXfrm>
    </dsp:sp>
    <dsp:sp modelId="{D6F8E3E9-987F-4028-9338-7B775E0BFFF9}">
      <dsp:nvSpPr>
        <dsp:cNvPr id="0" name=""/>
        <dsp:cNvSpPr/>
      </dsp:nvSpPr>
      <dsp:spPr>
        <a:xfrm rot="5400000">
          <a:off x="3578813" y="-2255750"/>
          <a:ext cx="1627349" cy="6147609"/>
        </a:xfrm>
        <a:prstGeom prst="round2SameRect">
          <a:avLst/>
        </a:pr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>
              <a:latin typeface="Arial" pitchFamily="34" charset="0"/>
              <a:cs typeface="Arial" pitchFamily="34" charset="0"/>
            </a:rPr>
            <a:t>Расходы по функциональной группе 08 «Культура, спорт, туризм и информационное пространство» на 2026 год предусмотрены в сумме </a:t>
          </a:r>
          <a:r>
            <a:rPr lang="ru-RU" sz="2400" kern="1200" dirty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- 400 </a:t>
          </a:r>
          <a:r>
            <a:rPr lang="ru-RU" sz="2400" kern="1200" dirty="0">
              <a:latin typeface="Arial" pitchFamily="34" charset="0"/>
              <a:cs typeface="Arial" pitchFamily="34" charset="0"/>
            </a:rPr>
            <a:t>тыс. тенге.   </a:t>
          </a:r>
        </a:p>
      </dsp:txBody>
      <dsp:txXfrm rot="-5400000">
        <a:off x="1318684" y="83820"/>
        <a:ext cx="6068168" cy="1468467"/>
      </dsp:txXfrm>
    </dsp:sp>
    <dsp:sp modelId="{F749B99B-3649-4D16-A390-DC5CDC8A8AE4}">
      <dsp:nvSpPr>
        <dsp:cNvPr id="0" name=""/>
        <dsp:cNvSpPr/>
      </dsp:nvSpPr>
      <dsp:spPr>
        <a:xfrm rot="5400000">
          <a:off x="-463891" y="2462890"/>
          <a:ext cx="2252480" cy="13186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/>
            <a:t>006            028</a:t>
          </a:r>
        </a:p>
      </dsp:txBody>
      <dsp:txXfrm rot="-5400000">
        <a:off x="3008" y="2655334"/>
        <a:ext cx="1318683" cy="933797"/>
      </dsp:txXfrm>
    </dsp:sp>
    <dsp:sp modelId="{04675A45-74D0-4726-A090-7CD59185340C}">
      <dsp:nvSpPr>
        <dsp:cNvPr id="0" name=""/>
        <dsp:cNvSpPr/>
      </dsp:nvSpPr>
      <dsp:spPr>
        <a:xfrm rot="5400000">
          <a:off x="4115760" y="-1017871"/>
          <a:ext cx="1872137" cy="7466292"/>
        </a:xfrm>
        <a:prstGeom prst="round2SameRect">
          <a:avLst/>
        </a:pr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latin typeface="Arial" pitchFamily="34" charset="0"/>
              <a:cs typeface="Arial" pitchFamily="34" charset="0"/>
            </a:rPr>
            <a:t>По программе 006   «Поддержка культурно-досуговой работы» -200 тыс. тенге: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latin typeface="Arial" pitchFamily="34" charset="0"/>
              <a:cs typeface="Arial" pitchFamily="34" charset="0"/>
            </a:rPr>
            <a:t>организация спортивных мероприятии приобретение грамот, кубков, призов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latin typeface="Arial" pitchFamily="34" charset="0"/>
              <a:cs typeface="Arial" pitchFamily="34" charset="0"/>
            </a:rPr>
            <a:t>По программе 028   «Проведение физкультурно-оздоровительных и спортивных мероприятий на местном уровне» - 200 тыс. тенге;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latin typeface="Arial" pitchFamily="34" charset="0"/>
              <a:cs typeface="Arial" pitchFamily="34" charset="0"/>
            </a:rPr>
            <a:t> организация спортивных мероприятии приобретение грамот, кубков, призов,</a:t>
          </a:r>
          <a:r>
            <a:rPr lang="ru-RU" sz="1800" kern="1200" dirty="0">
              <a:latin typeface="Arial" pitchFamily="34" charset="0"/>
              <a:cs typeface="Arial" pitchFamily="34" charset="0"/>
            </a:rPr>
            <a:t> </a:t>
          </a:r>
          <a:endParaRPr lang="ru-RU" sz="1400" kern="1200" dirty="0">
            <a:latin typeface="Arial" pitchFamily="34" charset="0"/>
            <a:cs typeface="Arial" pitchFamily="34" charset="0"/>
          </a:endParaRPr>
        </a:p>
      </dsp:txBody>
      <dsp:txXfrm rot="-5400000">
        <a:off x="1318683" y="1870596"/>
        <a:ext cx="7374902" cy="16893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C46DFB-38F0-436A-94A2-9495D27CFE19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9EC210-5AC0-4F03-9190-A34FAEFA2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436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EC210-5AC0-4F03-9190-A34FAEFA296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153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EC210-5AC0-4F03-9190-A34FAEFA296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8560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EC210-5AC0-4F03-9190-A34FAEFA296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7658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EC210-5AC0-4F03-9190-A34FAEFA296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9856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EC210-5AC0-4F03-9190-A34FAEFA296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739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2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4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2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hyperlink" Target="https://www.google.com/imgres?imgurl=https://abcbiznes.ru/wp-content/uploads/2014/06/1402942938_1.jpg&amp;imgrefurl=https://abcbiznes.ru/biznes-idei/400-mini-futbolnoe-pole-i-biznes.html&amp;tbnid=QIPQAF8G5sgoTM&amp;vet=12ahUKEwjQ552xxI7vAhVGtioKHX02Ca8QMygAegUIARCkAQ..i&amp;docid=I8pqm50SGdjMmM&amp;w=600&amp;h=450&amp;q=%D1%84%D0%BE%D1%82%D0%BE%20%D0%BC%D0%B8%D0%BD%D0%B8%D1%84%D1%83%D1%82%D0%B1%D0%BE%D0%BB%D1%8C%D0%BD%D0%BE%D0%B5%20%D0%BF%D0%BE%D0%BB%D0%B5&amp;ved=2ahUKEwjQ552xxI7vAhVGtioKHX02Ca8QMygAegUIARCkAQ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notesSlide" Target="../notesSlides/notesSlide5.xml"/><Relationship Id="rId7" Type="http://schemas.openxmlformats.org/officeDocument/2006/relationships/diagramColors" Target="../diagrams/colors3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6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10" Type="http://schemas.openxmlformats.org/officeDocument/2006/relationships/image" Target="../media/image14.png"/><Relationship Id="rId4" Type="http://schemas.openxmlformats.org/officeDocument/2006/relationships/diagramData" Target="../diagrams/data3.xml"/><Relationship Id="rId9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916832"/>
            <a:ext cx="8305800" cy="4752528"/>
          </a:xfrm>
        </p:spPr>
        <p:txBody>
          <a:bodyPr>
            <a:normAutofit fontScale="90000"/>
          </a:bodyPr>
          <a:lstStyle/>
          <a:p>
            <a:br>
              <a:rPr lang="ru-RU" sz="4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49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ГРАЖДАНСКИИ БЮДЖЕТ</a:t>
            </a:r>
            <a:br>
              <a:rPr lang="ru-RU" sz="4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4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sz="44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Кызылкаинского</a:t>
            </a:r>
            <a:br>
              <a:rPr lang="ru-RU" sz="4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сельского округа</a:t>
            </a:r>
            <a:r>
              <a:rPr lang="ru-RU" sz="4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  <a:br>
              <a:rPr lang="ru-RU" sz="4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4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 2026 – 2028 годы</a:t>
            </a:r>
            <a:br>
              <a:rPr lang="ru-RU" sz="4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4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«На стадии планирования (формирования) и утверждение (уточнение) бюджета»</a:t>
            </a:r>
            <a:br>
              <a:rPr lang="ru-RU" dirty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695" y="0"/>
            <a:ext cx="1938610" cy="19168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62674"/>
          </a:xfrm>
        </p:spPr>
        <p:txBody>
          <a:bodyPr>
            <a:normAutofit/>
          </a:bodyPr>
          <a:lstStyle/>
          <a:p>
            <a:pPr algn="l"/>
            <a:r>
              <a:rPr lang="ru-RU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Бюджет </a:t>
            </a:r>
            <a:r>
              <a:rPr lang="ru-RU" sz="20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Кызылкаинского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сельского округа на трехлетний период (2026-2028 годы) утвержден решением  39 сессии  районного маслихата от  18 декабря 2025 года №39/06 «О бюджетах сел, поселков и сельских округов района на 2026-2028 годы» и будет реализован на основании решения акима </a:t>
            </a:r>
            <a:r>
              <a:rPr lang="ru-RU" sz="20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Кызылкаинского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сельского округа от 31 декабря 2025 года №9 «О реализации решения районного маслихата «О бюджетах сел, поселков и сельских округов района на 2026-2028 годы». </a:t>
            </a:r>
            <a:b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b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 Бюджет </a:t>
            </a:r>
            <a:r>
              <a:rPr lang="ru-RU" sz="20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Кызылканского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сельского округа на 2026 – 2028 годы сформирован в соответствии с Бюджетным Кодексом Республики Казахстан, Единой бюджетной классификацией Республики Казахстан, действующими нормативно-правовыми актами, а также индексом роста потребительских цен и рассчитан, исходя из лимита штатной численности самостоятельных исполнительных органов.</a:t>
            </a:r>
          </a:p>
        </p:txBody>
      </p:sp>
      <p:sp>
        <p:nvSpPr>
          <p:cNvPr id="3" name="Блок-схема: решение 2"/>
          <p:cNvSpPr/>
          <p:nvPr/>
        </p:nvSpPr>
        <p:spPr>
          <a:xfrm>
            <a:off x="803357" y="738824"/>
            <a:ext cx="360040" cy="288032"/>
          </a:xfrm>
          <a:prstGeom prst="flowChartDecisi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Блок-схема: решение 3"/>
          <p:cNvSpPr/>
          <p:nvPr/>
        </p:nvSpPr>
        <p:spPr>
          <a:xfrm>
            <a:off x="983377" y="3501008"/>
            <a:ext cx="360040" cy="288032"/>
          </a:xfrm>
          <a:prstGeom prst="flowChartDecisi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335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7517601"/>
              </p:ext>
            </p:extLst>
          </p:nvPr>
        </p:nvGraphicFramePr>
        <p:xfrm>
          <a:off x="0" y="836713"/>
          <a:ext cx="9143999" cy="6665464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6892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28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69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54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14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51446"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err="1">
                          <a:latin typeface="Arial" pitchFamily="34" charset="0"/>
                          <a:cs typeface="Arial" pitchFamily="34" charset="0"/>
                        </a:rPr>
                        <a:t>Утв.бюджет</a:t>
                      </a:r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 2026 год</a:t>
                      </a:r>
                      <a:endParaRPr lang="ru-RU" sz="14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14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err="1">
                          <a:latin typeface="Arial" pitchFamily="34" charset="0"/>
                          <a:cs typeface="Arial" pitchFamily="34" charset="0"/>
                        </a:rPr>
                        <a:t>Утв.бюджет</a:t>
                      </a:r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 2027 год</a:t>
                      </a:r>
                      <a:endParaRPr lang="ru-RU" sz="14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14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err="1">
                          <a:latin typeface="Arial" pitchFamily="34" charset="0"/>
                          <a:cs typeface="Arial" pitchFamily="34" charset="0"/>
                        </a:rPr>
                        <a:t>Утв.бюджет</a:t>
                      </a:r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 2028год</a:t>
                      </a:r>
                      <a:endParaRPr lang="ru-RU" sz="14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580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.ДОХОДЫ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54 564 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54 564 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54 564 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858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1" kern="1200" dirty="0">
                          <a:latin typeface="Arial" pitchFamily="34" charset="0"/>
                          <a:cs typeface="Arial" pitchFamily="34" charset="0"/>
                        </a:rPr>
                        <a:t>   НАЛОГОВЫЕ ПОСТУПЛЕНИЯ</a:t>
                      </a:r>
                      <a:endParaRPr lang="ru-RU" sz="1600" b="1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11 905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11 905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11 905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84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i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Индивидуальный подоходный налог с        </a:t>
                      </a:r>
                      <a:r>
                        <a:rPr lang="ru-RU" sz="1400" i="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400" i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доходов, не облагаемых у источника выплаты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r" defTabSz="914400" rtl="0" eaLnBrk="1" fontAlgn="ctr" latinLnBrk="0" hangingPunct="1"/>
                      <a:endParaRPr lang="ru-RU" sz="14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66700" indent="0" algn="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5 703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r" defTabSz="914400" rtl="0" eaLnBrk="1" fontAlgn="ctr" latinLnBrk="0" hangingPunct="1"/>
                      <a:endParaRPr lang="ru-RU" sz="14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66700" indent="0" algn="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r" defTabSz="914400" rtl="0" eaLnBrk="1" fontAlgn="ctr" latinLnBrk="0" hangingPunct="1"/>
                      <a:endParaRPr lang="ru-RU" sz="14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66700" indent="0" algn="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5 703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r" defTabSz="914400" rtl="0" eaLnBrk="1" fontAlgn="ctr" latinLnBrk="0" hangingPunct="1"/>
                      <a:endParaRPr lang="ru-RU" sz="14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66700" indent="0" algn="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r" defTabSz="914400" rtl="0" eaLnBrk="1" fontAlgn="ctr" latinLnBrk="0" hangingPunct="1"/>
                      <a:endParaRPr lang="ru-RU" sz="14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66700" indent="0" algn="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5 703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332286"/>
                  </a:ext>
                </a:extLst>
              </a:tr>
              <a:tr h="32641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i="1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</a:t>
                      </a:r>
                      <a:r>
                        <a:rPr lang="ru-RU" sz="1400" i="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Налог на имущество с физических лиц</a:t>
                      </a:r>
                      <a:endParaRPr lang="ru-RU" sz="1400" i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149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149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149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2213930"/>
                  </a:ext>
                </a:extLst>
              </a:tr>
              <a:tr h="271436">
                <a:tc>
                  <a:txBody>
                    <a:bodyPr/>
                    <a:lstStyle/>
                    <a:p>
                      <a:pPr marL="266700" indent="-266700" algn="l" fontAlgn="b"/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     Земельный налог</a:t>
                      </a:r>
                      <a:endParaRPr lang="ru-RU" sz="1400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64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64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64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8493">
                <a:tc>
                  <a:txBody>
                    <a:bodyPr/>
                    <a:lstStyle/>
                    <a:p>
                      <a:pPr marL="266700" indent="0" algn="l" fontAlgn="b"/>
                      <a:r>
                        <a:rPr lang="ru-RU" sz="1400" kern="1200" dirty="0" err="1">
                          <a:latin typeface="Arial" pitchFamily="34" charset="0"/>
                          <a:cs typeface="Arial" pitchFamily="34" charset="0"/>
                        </a:rPr>
                        <a:t>Hалог</a:t>
                      </a:r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 на транспортные средства с юридических лиц </a:t>
                      </a:r>
                      <a:endParaRPr lang="ru-RU" sz="1400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35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35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35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8493">
                <a:tc>
                  <a:txBody>
                    <a:bodyPr/>
                    <a:lstStyle/>
                    <a:p>
                      <a:pPr marL="266700" indent="0" algn="l" fontAlgn="b"/>
                      <a:r>
                        <a:rPr lang="ru-RU" sz="1400" kern="1200" dirty="0" err="1">
                          <a:latin typeface="Arial" pitchFamily="34" charset="0"/>
                          <a:cs typeface="Arial" pitchFamily="34" charset="0"/>
                        </a:rPr>
                        <a:t>Hалог</a:t>
                      </a:r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 на транспортные средства с физических лиц </a:t>
                      </a:r>
                      <a:endParaRPr lang="ru-RU" sz="1400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4 500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4 500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4 500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7013">
                <a:tc>
                  <a:txBody>
                    <a:bodyPr/>
                    <a:lstStyle/>
                    <a:p>
                      <a:pPr marL="0" indent="173038" algn="l" fontAlgn="b"/>
                      <a:r>
                        <a:rPr lang="ru-RU" sz="14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Единный</a:t>
                      </a: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земельный налог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3170330"/>
                  </a:ext>
                </a:extLst>
              </a:tr>
              <a:tr h="488585">
                <a:tc>
                  <a:txBody>
                    <a:bodyPr/>
                    <a:lstStyle/>
                    <a:p>
                      <a:pPr marL="0" indent="173038" algn="l" fontAlgn="b"/>
                      <a:r>
                        <a:rPr lang="ru-RU" sz="14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</a:t>
                      </a: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Плата за пользование земельными участками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1 454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1 454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1 454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2299287"/>
                  </a:ext>
                </a:extLst>
              </a:tr>
              <a:tr h="372032">
                <a:tc>
                  <a:txBody>
                    <a:bodyPr/>
                    <a:lstStyle/>
                    <a:p>
                      <a:pPr marL="0" indent="173038" algn="l" fontAlgn="b"/>
                      <a:r>
                        <a:rPr lang="ru-RU" sz="1600" b="1" i="1" kern="1200" dirty="0">
                          <a:latin typeface="Arial" pitchFamily="34" charset="0"/>
                          <a:cs typeface="Arial" pitchFamily="34" charset="0"/>
                        </a:rPr>
                        <a:t>НЕНАЛОГОВЫЕ</a:t>
                      </a:r>
                      <a:r>
                        <a:rPr lang="ru-RU" sz="1600" b="1" i="1" kern="1200" baseline="0" dirty="0">
                          <a:latin typeface="Arial" pitchFamily="34" charset="0"/>
                          <a:cs typeface="Arial" pitchFamily="34" charset="0"/>
                        </a:rPr>
                        <a:t> ПОСТУПЛЕНИЯ</a:t>
                      </a:r>
                      <a:endParaRPr lang="ru-RU" sz="1600" b="1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448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448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448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10915">
                <a:tc>
                  <a:txBody>
                    <a:bodyPr/>
                    <a:lstStyle/>
                    <a:p>
                      <a:pPr marL="173038" indent="0" fontAlgn="base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Доходы от аренды имущества коммунальной собственности города районного значения, села, поселка, сельского округа</a:t>
                      </a:r>
                    </a:p>
                  </a:txBody>
                  <a:tcPr marL="47625" marR="47625" marT="28575" marB="2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r" defTabSz="914400" rtl="0" eaLnBrk="1" fontAlgn="ctr" latinLnBrk="0" hangingPunct="1"/>
                      <a:endParaRPr lang="ru-RU" sz="14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66700" indent="0" algn="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448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r" defTabSz="914400" rtl="0" eaLnBrk="1" fontAlgn="ctr" latinLnBrk="0" hangingPunct="1"/>
                      <a:endParaRPr lang="ru-RU" sz="14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66700" indent="0" algn="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r" defTabSz="914400" rtl="0" eaLnBrk="1" fontAlgn="ctr" latinLnBrk="0" hangingPunct="1"/>
                      <a:endParaRPr lang="ru-RU" sz="14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66700" indent="0" algn="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448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r" defTabSz="914400" rtl="0" eaLnBrk="1" fontAlgn="ctr" latinLnBrk="0" hangingPunct="1"/>
                      <a:endParaRPr lang="ru-RU" sz="14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66700" indent="0" algn="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r" defTabSz="914400" rtl="0" eaLnBrk="1" fontAlgn="ctr" latinLnBrk="0" hangingPunct="1"/>
                      <a:endParaRPr lang="ru-RU" sz="14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66700" indent="0" algn="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448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2032">
                <a:tc>
                  <a:txBody>
                    <a:bodyPr/>
                    <a:lstStyle/>
                    <a:p>
                      <a:pPr marL="173038" indent="0" algn="l" fontAlgn="ctr"/>
                      <a:r>
                        <a:rPr lang="ru-RU" sz="1600" b="1" i="1" kern="1200" baseline="0" dirty="0">
                          <a:latin typeface="Arial" pitchFamily="34" charset="0"/>
                          <a:cs typeface="Arial" pitchFamily="34" charset="0"/>
                        </a:rPr>
                        <a:t>ПОСТУПЛЕНИЕ ТРАНСФЕРТОВ</a:t>
                      </a:r>
                      <a:endParaRPr lang="ru-RU" sz="1600" b="1" i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55 756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55 756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55 756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7711">
                <a:tc>
                  <a:txBody>
                    <a:bodyPr/>
                    <a:lstStyle/>
                    <a:p>
                      <a:pPr marL="266700" indent="0" algn="l" fontAlgn="ctr"/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Субвенция</a:t>
                      </a:r>
                      <a:endParaRPr lang="ru-RU" sz="1400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r" defTabSz="914400" rtl="0" eaLnBrk="1" fontAlgn="ctr" latinLnBrk="0" hangingPunct="1"/>
                      <a:r>
                        <a:rPr lang="kk-KZ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38 185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r" defTabSz="914400" rtl="0" eaLnBrk="1" fontAlgn="ctr" latinLnBrk="0" hangingPunct="1"/>
                      <a:r>
                        <a:rPr lang="kk-KZ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38 185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r" defTabSz="914400" rtl="0" eaLnBrk="1" fontAlgn="ctr" latinLnBrk="0" hangingPunct="1"/>
                      <a:r>
                        <a:rPr lang="kk-KZ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38 185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1436">
                <a:tc>
                  <a:txBody>
                    <a:bodyPr/>
                    <a:lstStyle/>
                    <a:p>
                      <a:pPr marL="266700" indent="0" algn="l" fontAlgn="ctr"/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Поступление трансфертов</a:t>
                      </a:r>
                      <a:endParaRPr lang="ru-RU" sz="1400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4 026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4 026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4 026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507288" cy="432048"/>
          </a:xfrm>
        </p:spPr>
        <p:txBody>
          <a:bodyPr>
            <a:normAutofit fontScale="90000"/>
          </a:bodyPr>
          <a:lstStyle/>
          <a:p>
            <a:br>
              <a:rPr lang="ru-RU" sz="2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Основные параметры бюджета </a:t>
            </a:r>
            <a:b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Кызылкаинского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сельского округа </a:t>
            </a:r>
            <a:b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на 20</a:t>
            </a:r>
            <a:r>
              <a:rPr lang="kk-KZ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26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-2028 годы</a:t>
            </a:r>
            <a:b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                   </a:t>
            </a:r>
            <a:endParaRPr lang="ru-RU" sz="20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7668344" y="620688"/>
            <a:ext cx="1296144" cy="2160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тыс.тенге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507288" cy="764704"/>
          </a:xfrm>
        </p:spPr>
        <p:txBody>
          <a:bodyPr>
            <a:normAutofit fontScale="90000"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Основные параметры бюджета </a:t>
            </a:r>
            <a:r>
              <a:rPr lang="ru-RU" sz="20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Кызылкаинского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сельского округа </a:t>
            </a:r>
            <a:b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на 20</a:t>
            </a:r>
            <a:r>
              <a:rPr lang="kk-KZ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26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-2028 годы</a:t>
            </a:r>
            <a:endParaRPr lang="ru-RU" sz="20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8621408"/>
              </p:ext>
            </p:extLst>
          </p:nvPr>
        </p:nvGraphicFramePr>
        <p:xfrm>
          <a:off x="323527" y="692139"/>
          <a:ext cx="8404987" cy="6086672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9958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47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86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22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11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22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8839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Наименование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err="1">
                          <a:latin typeface="Arial" pitchFamily="34" charset="0"/>
                          <a:cs typeface="Arial" pitchFamily="34" charset="0"/>
                        </a:rPr>
                        <a:t>Утв.бюджет</a:t>
                      </a:r>
                      <a:r>
                        <a:rPr lang="ru-RU" sz="1300" kern="1200" dirty="0">
                          <a:latin typeface="Arial" pitchFamily="34" charset="0"/>
                          <a:cs typeface="Arial" pitchFamily="34" charset="0"/>
                        </a:rPr>
                        <a:t> 2026 год</a:t>
                      </a:r>
                      <a:endParaRPr lang="ru-RU" sz="13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13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err="1">
                          <a:latin typeface="Arial" pitchFamily="34" charset="0"/>
                          <a:cs typeface="Arial" pitchFamily="34" charset="0"/>
                        </a:rPr>
                        <a:t>Утв.бюджет</a:t>
                      </a:r>
                      <a:r>
                        <a:rPr lang="ru-RU" sz="1300" kern="1200" dirty="0">
                          <a:latin typeface="Arial" pitchFamily="34" charset="0"/>
                          <a:cs typeface="Arial" pitchFamily="34" charset="0"/>
                        </a:rPr>
                        <a:t> 2027 год</a:t>
                      </a:r>
                      <a:endParaRPr lang="ru-RU" sz="13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13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err="1">
                          <a:latin typeface="Arial" pitchFamily="34" charset="0"/>
                          <a:cs typeface="Arial" pitchFamily="34" charset="0"/>
                        </a:rPr>
                        <a:t>Утв.бюджет</a:t>
                      </a:r>
                      <a:r>
                        <a:rPr lang="ru-RU" sz="1300" kern="1200" dirty="0">
                          <a:latin typeface="Arial" pitchFamily="34" charset="0"/>
                          <a:cs typeface="Arial" pitchFamily="34" charset="0"/>
                        </a:rPr>
                        <a:t> 2028 год</a:t>
                      </a:r>
                      <a:endParaRPr lang="ru-RU" sz="13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077">
                <a:tc>
                  <a:txBody>
                    <a:bodyPr/>
                    <a:lstStyle/>
                    <a:p>
                      <a:pPr>
                        <a:tabLst/>
                      </a:pPr>
                      <a:r>
                        <a:rPr lang="en-US" sz="1600" b="1" dirty="0">
                          <a:latin typeface="Arial" pitchFamily="34" charset="0"/>
                          <a:cs typeface="Arial" pitchFamily="34" charset="0"/>
                        </a:rPr>
                        <a:t>II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.ЗАТРАТЫ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54 564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54 564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54 564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0496">
                <a:tc>
                  <a:txBody>
                    <a:bodyPr/>
                    <a:lstStyle/>
                    <a:p>
                      <a:r>
                        <a:rPr lang="ru-RU" sz="1600" b="1" i="1" dirty="0">
                          <a:latin typeface="Arial" pitchFamily="34" charset="0"/>
                          <a:cs typeface="Arial" pitchFamily="34" charset="0"/>
                        </a:rPr>
                        <a:t>01 Государственные услуги общего характера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16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r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41 352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16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r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16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r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41 352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16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r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41 352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11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Программа 124001 «Услуги по обеспечению деятельности </a:t>
                      </a:r>
                      <a:r>
                        <a:rPr lang="ru-RU" sz="1400" kern="1200" dirty="0" err="1">
                          <a:latin typeface="Arial" pitchFamily="34" charset="0"/>
                          <a:cs typeface="Arial" pitchFamily="34" charset="0"/>
                        </a:rPr>
                        <a:t>акима</a:t>
                      </a:r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 города районного значения, села, поселка, сельского округа»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16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r"/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41 352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16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r"/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16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r"/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41 352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16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r"/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41 352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7282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07 Жилищно-коммунальное хозяйство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9 120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9 120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9 120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72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Программа 124014 «Организация водоснабжения населенных пунктов»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850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850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850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72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Программа 124008 «Освещение улиц в населенных пунктах»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3 400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3 400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3 400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72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Обеспечение санитарии населенных пунктов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3 000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3 000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3 000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564720"/>
                  </a:ext>
                </a:extLst>
              </a:tr>
              <a:tr h="4372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Программа 124011 «Благоустройство и озеленение населенных пунктов»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1 870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1 870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1 870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83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08 Культура, спорт, туризм и информационное пространство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728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Программа 124006 «Поддержка </a:t>
                      </a:r>
                      <a:r>
                        <a:rPr lang="ru-RU" sz="1400" kern="1200" dirty="0" err="1">
                          <a:latin typeface="Arial" pitchFamily="34" charset="0"/>
                          <a:cs typeface="Arial" pitchFamily="34" charset="0"/>
                        </a:rPr>
                        <a:t>культурно-досуговой</a:t>
                      </a:r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 работы на местном уровне»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5114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Программа 124028 «Проведение физкультурно-оздоровительных и спортивных мероприятий на местном уровне»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200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507288" cy="764704"/>
          </a:xfrm>
        </p:spPr>
        <p:txBody>
          <a:bodyPr>
            <a:normAutofit fontScale="90000"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Основные параметры бюджета </a:t>
            </a:r>
            <a:r>
              <a:rPr lang="ru-RU" sz="20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Кызылкаинского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сельского округа </a:t>
            </a:r>
            <a:b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на 20</a:t>
            </a:r>
            <a:r>
              <a:rPr lang="kk-KZ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26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-2028 годы</a:t>
            </a:r>
            <a:endParaRPr lang="ru-RU" sz="20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4081167"/>
              </p:ext>
            </p:extLst>
          </p:nvPr>
        </p:nvGraphicFramePr>
        <p:xfrm>
          <a:off x="179512" y="908720"/>
          <a:ext cx="8784976" cy="2186066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4176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05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76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536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Наименование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err="1">
                          <a:latin typeface="Arial" pitchFamily="34" charset="0"/>
                          <a:cs typeface="Arial" pitchFamily="34" charset="0"/>
                        </a:rPr>
                        <a:t>Утв.бюджет</a:t>
                      </a:r>
                      <a:r>
                        <a:rPr lang="ru-RU" sz="1300" kern="1200" dirty="0">
                          <a:latin typeface="Arial" pitchFamily="34" charset="0"/>
                          <a:cs typeface="Arial" pitchFamily="34" charset="0"/>
                        </a:rPr>
                        <a:t> 2026 год</a:t>
                      </a:r>
                      <a:endParaRPr lang="ru-RU" sz="13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13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err="1">
                          <a:latin typeface="Arial" pitchFamily="34" charset="0"/>
                          <a:cs typeface="Arial" pitchFamily="34" charset="0"/>
                        </a:rPr>
                        <a:t>Утв.бюджет</a:t>
                      </a:r>
                      <a:r>
                        <a:rPr lang="ru-RU" sz="1300" kern="1200" dirty="0">
                          <a:latin typeface="Arial" pitchFamily="34" charset="0"/>
                          <a:cs typeface="Arial" pitchFamily="34" charset="0"/>
                        </a:rPr>
                        <a:t> 2027 год</a:t>
                      </a:r>
                      <a:endParaRPr lang="ru-RU" sz="13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13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err="1">
                          <a:latin typeface="Arial" pitchFamily="34" charset="0"/>
                          <a:cs typeface="Arial" pitchFamily="34" charset="0"/>
                        </a:rPr>
                        <a:t>Утв.бюджет</a:t>
                      </a:r>
                      <a:r>
                        <a:rPr lang="ru-RU" sz="1300" kern="1200" dirty="0">
                          <a:latin typeface="Arial" pitchFamily="34" charset="0"/>
                          <a:cs typeface="Arial" pitchFamily="34" charset="0"/>
                        </a:rPr>
                        <a:t> 2028 год</a:t>
                      </a:r>
                      <a:endParaRPr lang="ru-RU" sz="13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066">
                <a:tc>
                  <a:txBody>
                    <a:bodyPr/>
                    <a:lstStyle/>
                    <a:p>
                      <a:pPr>
                        <a:tabLst/>
                      </a:pPr>
                      <a:r>
                        <a:rPr lang="en-US" sz="1600" b="1" dirty="0">
                          <a:latin typeface="Arial" pitchFamily="34" charset="0"/>
                          <a:cs typeface="Arial" pitchFamily="34" charset="0"/>
                        </a:rPr>
                        <a:t>II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.ЗАТРАТЫ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6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12 Транспорт и коммуникации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3 692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3 692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3 692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73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Программа 124013 «Обеспечение функционирования автомобильных дорог в городах районного значения, селах, поселках, сельских округах»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3 692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3 692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3 692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706090"/>
          </a:xfrm>
        </p:spPr>
        <p:txBody>
          <a:bodyPr>
            <a:normAutofit fontScale="90000"/>
          </a:bodyPr>
          <a:lstStyle/>
          <a:p>
            <a:br>
              <a:rPr lang="ru-RU" sz="27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br>
              <a:rPr lang="ru-RU" sz="27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1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01 Государственные услуги общего характера</a:t>
            </a:r>
            <a:br>
              <a:rPr lang="ru-RU" sz="27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</a:t>
            </a:r>
            <a:b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602400413"/>
              </p:ext>
            </p:extLst>
          </p:nvPr>
        </p:nvGraphicFramePr>
        <p:xfrm>
          <a:off x="115686" y="1070863"/>
          <a:ext cx="8784976" cy="5512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3CD3F8C2-BB56-402A-93E8-EF756937B412}"/>
              </a:ext>
            </a:extLst>
          </p:cNvPr>
          <p:cNvGrpSpPr/>
          <p:nvPr/>
        </p:nvGrpSpPr>
        <p:grpSpPr>
          <a:xfrm>
            <a:off x="323529" y="5077566"/>
            <a:ext cx="648072" cy="1190264"/>
            <a:chOff x="-12743" y="4791088"/>
            <a:chExt cx="629154" cy="898791"/>
          </a:xfrm>
        </p:grpSpPr>
        <p:sp>
          <p:nvSpPr>
            <p:cNvPr id="9" name="Стрелка: шеврон 8">
              <a:extLst>
                <a:ext uri="{FF2B5EF4-FFF2-40B4-BE49-F238E27FC236}">
                  <a16:creationId xmlns:a16="http://schemas.microsoft.com/office/drawing/2014/main" id="{6D93F8C5-0A66-4007-ABFA-28B69C98C6E8}"/>
                </a:ext>
              </a:extLst>
            </p:cNvPr>
            <p:cNvSpPr/>
            <p:nvPr/>
          </p:nvSpPr>
          <p:spPr>
            <a:xfrm rot="5400000">
              <a:off x="-147562" y="4925907"/>
              <a:ext cx="898791" cy="629154"/>
            </a:xfrm>
            <a:prstGeom prst="chevron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Стрелка: шеврон 4">
              <a:extLst>
                <a:ext uri="{FF2B5EF4-FFF2-40B4-BE49-F238E27FC236}">
                  <a16:creationId xmlns:a16="http://schemas.microsoft.com/office/drawing/2014/main" id="{4121EBA2-A8C2-49A7-999D-9391E75CE65A}"/>
                </a:ext>
              </a:extLst>
            </p:cNvPr>
            <p:cNvSpPr txBox="1"/>
            <p:nvPr/>
          </p:nvSpPr>
          <p:spPr>
            <a:xfrm>
              <a:off x="-12743" y="5105665"/>
              <a:ext cx="629154" cy="2696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795" tIns="10795" rIns="10795" bIns="10795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700" kern="1200" dirty="0"/>
                <a:t>001</a:t>
              </a: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1547664" y="1299948"/>
            <a:ext cx="7596336" cy="9361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фунциональной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группе 01 «Государственные услуги общего характера» на 2026 год предусмотрены в сумме </a:t>
            </a:r>
          </a:p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- 41 352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тенге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274042"/>
          </a:xfrm>
        </p:spPr>
        <p:txBody>
          <a:bodyPr>
            <a:normAutofit fontScale="90000"/>
          </a:bodyPr>
          <a:lstStyle/>
          <a:p>
            <a:br>
              <a:rPr lang="ru-RU" sz="27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br>
              <a:rPr lang="ru-RU" sz="27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1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07 Жилищно-коммунальное хозяйство </a:t>
            </a:r>
            <a:br>
              <a:rPr lang="ru-RU" sz="31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1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 </a:t>
            </a:r>
            <a:b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080818049"/>
              </p:ext>
            </p:extLst>
          </p:nvPr>
        </p:nvGraphicFramePr>
        <p:xfrm>
          <a:off x="2323" y="692696"/>
          <a:ext cx="8784976" cy="3672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AC8FC43-91EB-43C6-90F1-E0122ED0BE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9512" y="4581128"/>
            <a:ext cx="2791062" cy="197350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52393EA-FC2C-425F-8E50-57734A724E4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7825" y="4581128"/>
            <a:ext cx="2930359" cy="194421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87A8B77-E7FF-4BFD-BC43-039179367F6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44208" y="4581128"/>
            <a:ext cx="2520280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935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C0659C4-17BA-4AC1-A276-033CC8089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rmAutofit fontScale="90000"/>
          </a:bodyPr>
          <a:lstStyle/>
          <a:p>
            <a:r>
              <a:rPr lang="ru-RU" sz="31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07 Жилищно-коммунальное хозяйство </a:t>
            </a:r>
            <a:b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D0D6DB1-A3B2-4DBD-80DD-3D4453D111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558" y="466250"/>
            <a:ext cx="1316850" cy="122540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03D6B40-51C1-4D82-858A-9B9181DF62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3356992"/>
            <a:ext cx="3920068" cy="293852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B28548C-77DE-4A1B-959B-5A52CA7481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7984" y="3350896"/>
            <a:ext cx="4426080" cy="2944623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7C48C88-3DFC-484A-8BDC-AA53515CCA3B}"/>
              </a:ext>
            </a:extLst>
          </p:cNvPr>
          <p:cNvSpPr/>
          <p:nvPr/>
        </p:nvSpPr>
        <p:spPr>
          <a:xfrm>
            <a:off x="1498408" y="466250"/>
            <a:ext cx="703403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По программе 009 «Обеспечение санитарии населенных пунктов» предусмотрено 3 000,0 тыс. тенге:</a:t>
            </a:r>
          </a:p>
          <a:p>
            <a:r>
              <a:rPr lang="ru-RU" dirty="0"/>
              <a:t>- рекультивация несанкционированных свалок, услуги по вывозу и утилизации ТБО из с. </a:t>
            </a:r>
            <a:r>
              <a:rPr lang="ru-RU" dirty="0" err="1"/>
              <a:t>Тасаул</a:t>
            </a:r>
            <a:r>
              <a:rPr lang="ru-RU" dirty="0"/>
              <a:t> (1000 м3) на полигон г. Темиртау - 3 000 </a:t>
            </a:r>
            <a:r>
              <a:rPr lang="ru-RU" dirty="0" err="1"/>
              <a:t>т.т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1079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ru-RU" sz="31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07 Жилищно-коммунальное хозяйство </a:t>
            </a:r>
            <a:b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  <a:endParaRPr lang="ru-RU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199440" y="1228096"/>
            <a:ext cx="792088" cy="1178126"/>
            <a:chOff x="-30571" y="929713"/>
            <a:chExt cx="1378210" cy="1968872"/>
          </a:xfrm>
        </p:grpSpPr>
        <p:sp>
          <p:nvSpPr>
            <p:cNvPr id="13" name="Шеврон 12"/>
            <p:cNvSpPr/>
            <p:nvPr/>
          </p:nvSpPr>
          <p:spPr>
            <a:xfrm rot="5400000">
              <a:off x="-325902" y="1225044"/>
              <a:ext cx="1968872" cy="1378210"/>
            </a:xfrm>
            <a:prstGeom prst="chevron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Шеврон 4"/>
            <p:cNvSpPr txBox="1"/>
            <p:nvPr/>
          </p:nvSpPr>
          <p:spPr>
            <a:xfrm>
              <a:off x="-30571" y="1618818"/>
              <a:ext cx="1378210" cy="5906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130" tIns="24130" rIns="24130" bIns="24130" numCol="1" spcCol="1270" anchor="ctr" anchorCtr="0">
              <a:noAutofit/>
            </a:bodyPr>
            <a:lstStyle/>
            <a:p>
              <a:pPr lvl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800" kern="1200" dirty="0"/>
                <a:t>014</a:t>
              </a: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991528" y="548680"/>
            <a:ext cx="7966175" cy="2444931"/>
            <a:chOff x="1060819" y="1847732"/>
            <a:chExt cx="7529051" cy="1701975"/>
          </a:xfrm>
          <a:noFill/>
        </p:grpSpPr>
        <p:sp>
          <p:nvSpPr>
            <p:cNvPr id="11" name="Прямоугольник с двумя скругленными соседними углами 10"/>
            <p:cNvSpPr/>
            <p:nvPr/>
          </p:nvSpPr>
          <p:spPr>
            <a:xfrm rot="5400000">
              <a:off x="3974357" y="-1065805"/>
              <a:ext cx="1701975" cy="7529050"/>
            </a:xfrm>
            <a:prstGeom prst="round2SameRect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TextBox 11"/>
            <p:cNvSpPr txBox="1"/>
            <p:nvPr/>
          </p:nvSpPr>
          <p:spPr>
            <a:xfrm>
              <a:off x="1060819" y="2329040"/>
              <a:ext cx="7391553" cy="104639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0" tIns="12700" rIns="12700" bIns="12700" numCol="1" spcCol="1270" anchor="ctr" anchorCtr="0">
              <a:noAutofit/>
            </a:bodyPr>
            <a:lstStyle/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KZ" sz="2400" kern="1200" dirty="0"/>
            </a:p>
            <a:p>
              <a:pPr marL="0" lvl="1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ru-KZ" sz="2400" kern="1200" dirty="0"/>
            </a:p>
            <a:p>
              <a:pPr lvl="0" algn="ctr"/>
              <a:r>
                <a:rPr lang="ru-RU" sz="2400" b="1" dirty="0">
                  <a:latin typeface="Arial" pitchFamily="34" charset="0"/>
                  <a:cs typeface="Arial" pitchFamily="34" charset="0"/>
                </a:rPr>
                <a:t>По программе 014 «Организация водоснабжения населенных пунктов» предусмотрено  </a:t>
              </a:r>
            </a:p>
            <a:p>
              <a:pPr lvl="0" algn="ctr"/>
              <a:r>
                <a:rPr lang="ru-RU" sz="2400" b="1" dirty="0">
                  <a:latin typeface="Arial" pitchFamily="34" charset="0"/>
                  <a:cs typeface="Arial" pitchFamily="34" charset="0"/>
                </a:rPr>
                <a:t>- 850,0 тыс. тенге.</a:t>
              </a:r>
            </a:p>
            <a:p>
              <a:pPr lvl="0" algn="ctr"/>
              <a:endParaRPr lang="ru-RU" sz="2000" b="1" dirty="0">
                <a:latin typeface="Arial" pitchFamily="34" charset="0"/>
                <a:cs typeface="Arial" pitchFamily="34" charset="0"/>
              </a:endParaRPr>
            </a:p>
            <a:p>
              <a:pPr marL="285750" lvl="0" indent="-285750">
                <a:buFont typeface="Arial" panose="020B0604020202020204" pitchFamily="34" charset="0"/>
                <a:buChar char="•"/>
              </a:pPr>
              <a:r>
                <a:rPr lang="ru-RU" dirty="0">
                  <a:latin typeface="Arial" pitchFamily="34" charset="0"/>
                  <a:cs typeface="Arial" pitchFamily="34" charset="0"/>
                </a:rPr>
                <a:t>Лабораторные исследования воды – 600,0 тыс. тенге</a:t>
              </a:r>
            </a:p>
            <a:p>
              <a:pPr marL="285750" lvl="0" indent="-285750">
                <a:buFont typeface="Arial" panose="020B0604020202020204" pitchFamily="34" charset="0"/>
                <a:buChar char="•"/>
              </a:pPr>
              <a:r>
                <a:rPr lang="ru-RU" dirty="0">
                  <a:latin typeface="Arial" pitchFamily="34" charset="0"/>
                  <a:cs typeface="Arial" pitchFamily="34" charset="0"/>
                </a:rPr>
                <a:t>хлорирование водопроводных сетей – 250,0  </a:t>
              </a:r>
              <a:r>
                <a:rPr lang="ru-RU" dirty="0" err="1">
                  <a:latin typeface="Arial" pitchFamily="34" charset="0"/>
                  <a:cs typeface="Arial" pitchFamily="34" charset="0"/>
                </a:rPr>
                <a:t>тыс.тенге</a:t>
              </a:r>
              <a:r>
                <a:rPr lang="ru-RU" dirty="0">
                  <a:latin typeface="Arial" pitchFamily="34" charset="0"/>
                  <a:cs typeface="Arial" pitchFamily="34" charset="0"/>
                </a:rPr>
                <a:t>,</a:t>
              </a:r>
            </a:p>
            <a:p>
              <a:pPr marL="285750" lvl="0" indent="-285750">
                <a:buFont typeface="Arial" panose="020B0604020202020204" pitchFamily="34" charset="0"/>
                <a:buChar char="•"/>
              </a:pPr>
              <a:endParaRPr lang="ru-KZ" dirty="0">
                <a:latin typeface="Arial" pitchFamily="34" charset="0"/>
                <a:cs typeface="Arial" pitchFamily="34" charset="0"/>
              </a:endParaRPr>
            </a:p>
            <a:p>
              <a:pPr marL="228600" lvl="1" indent="-22860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KZ" sz="2400" kern="1200" dirty="0"/>
            </a:p>
            <a:p>
              <a:pPr marL="228600" lvl="1" indent="-22860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KZ" sz="2400" kern="1200" dirty="0"/>
            </a:p>
            <a:p>
              <a:pPr marL="228600" lvl="1" indent="-22860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KZ" sz="2400" kern="1200" dirty="0"/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3427312"/>
            <a:ext cx="3456609" cy="26950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7" y="3427312"/>
            <a:ext cx="3600400" cy="269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455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Блок-схема: альтернативный процесс 13"/>
          <p:cNvSpPr/>
          <p:nvPr/>
        </p:nvSpPr>
        <p:spPr>
          <a:xfrm>
            <a:off x="2071403" y="958777"/>
            <a:ext cx="6646639" cy="1161457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 программе 011 «Благоустройство и озеленение населенных пунктов» предусмотрено  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- 1 870,0 </a:t>
            </a:r>
            <a:r>
              <a:rPr 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тыс. тенге:</a:t>
            </a:r>
          </a:p>
          <a:p>
            <a:pPr algn="ctr"/>
            <a:endParaRPr lang="ru-RU" dirty="0"/>
          </a:p>
        </p:txBody>
      </p:sp>
      <p:sp>
        <p:nvSpPr>
          <p:cNvPr id="3" name="Объект 8"/>
          <p:cNvSpPr txBox="1">
            <a:spLocks/>
          </p:cNvSpPr>
          <p:nvPr/>
        </p:nvSpPr>
        <p:spPr>
          <a:xfrm>
            <a:off x="2004199" y="2276872"/>
            <a:ext cx="6525610" cy="24582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4000"/>
              </a:lnSpc>
            </a:pPr>
            <a:r>
              <a:rPr lang="ru-RU" sz="1700" dirty="0">
                <a:latin typeface="Arial" pitchFamily="34" charset="0"/>
                <a:cs typeface="Arial" pitchFamily="34" charset="0"/>
              </a:rPr>
              <a:t>Изготовление баннерных плакатов - 250 тыс. тенге</a:t>
            </a:r>
          </a:p>
          <a:p>
            <a:pPr algn="just">
              <a:lnSpc>
                <a:spcPct val="114000"/>
              </a:lnSpc>
            </a:pPr>
            <a:r>
              <a:rPr lang="ru-RU" sz="1700" dirty="0">
                <a:latin typeface="Arial" pitchFamily="34" charset="0"/>
                <a:cs typeface="Arial" pitchFamily="34" charset="0"/>
              </a:rPr>
              <a:t>Обслуживание 16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шт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камер видеонаблюдения - 320  тыс. тенге;</a:t>
            </a:r>
          </a:p>
          <a:p>
            <a:pPr algn="just">
              <a:lnSpc>
                <a:spcPct val="114000"/>
              </a:lnSpc>
            </a:pPr>
            <a:r>
              <a:rPr lang="ru-RU" sz="1700" dirty="0">
                <a:latin typeface="Arial" pitchFamily="34" charset="0"/>
                <a:cs typeface="Arial" pitchFamily="34" charset="0"/>
              </a:rPr>
              <a:t>Текущий ремонт детских игровых-спортивных площадок с. </a:t>
            </a:r>
            <a:r>
              <a:rPr lang="ru-RU" sz="1700" dirty="0" err="1">
                <a:latin typeface="Arial" pitchFamily="34" charset="0"/>
                <a:cs typeface="Arial" pitchFamily="34" charset="0"/>
              </a:rPr>
              <a:t>Кызылкайн</a:t>
            </a:r>
            <a:r>
              <a:rPr lang="ru-RU" sz="1700" dirty="0">
                <a:latin typeface="Arial" pitchFamily="34" charset="0"/>
                <a:cs typeface="Arial" pitchFamily="34" charset="0"/>
              </a:rPr>
              <a:t> 2020 года -  800 тыс. тенге;</a:t>
            </a:r>
          </a:p>
          <a:p>
            <a:pPr algn="just">
              <a:lnSpc>
                <a:spcPct val="114000"/>
              </a:lnSpc>
            </a:pPr>
            <a:r>
              <a:rPr lang="ru-RU" sz="1700" dirty="0">
                <a:latin typeface="Arial" pitchFamily="34" charset="0"/>
                <a:cs typeface="Arial" pitchFamily="34" charset="0"/>
              </a:rPr>
              <a:t>установка камер видеонаблюдения  2 шт. - 500 тыс. тенге.</a:t>
            </a:r>
          </a:p>
          <a:p>
            <a:pPr marL="0" indent="0" algn="just">
              <a:lnSpc>
                <a:spcPct val="114000"/>
              </a:lnSpc>
              <a:buNone/>
            </a:pPr>
            <a:endParaRPr lang="ru-RU" sz="17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</a:pPr>
            <a:endParaRPr lang="ru-RU" sz="1700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</a:pPr>
            <a:endParaRPr lang="ru-RU" sz="1700" b="1" i="1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FontTx/>
              <a:buChar char="-"/>
            </a:pP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14000"/>
              </a:lnSpc>
              <a:buFontTx/>
              <a:buChar char="-"/>
            </a:pPr>
            <a:endParaRPr lang="ru-RU" b="1" i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14000"/>
              </a:lnSpc>
              <a:buFont typeface="Arial" pitchFamily="34" charset="0"/>
              <a:buNone/>
            </a:pPr>
            <a:endParaRPr lang="ru-RU" b="1" i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14000"/>
              </a:lnSpc>
              <a:buFont typeface="Arial" pitchFamily="34" charset="0"/>
              <a:buNone/>
            </a:pPr>
            <a:endParaRPr lang="ru-RU" b="1" i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14000"/>
              </a:lnSpc>
              <a:buFont typeface="Arial" pitchFamily="34" charset="0"/>
              <a:buNone/>
            </a:pPr>
            <a:endParaRPr lang="ru-RU" b="1" i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14000"/>
              </a:lnSpc>
              <a:buFont typeface="Arial" pitchFamily="34" charset="0"/>
              <a:buNone/>
            </a:pPr>
            <a:endParaRPr lang="ru-RU" b="1" i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14000"/>
              </a:lnSpc>
              <a:buFont typeface="Arial" pitchFamily="34" charset="0"/>
              <a:buNone/>
            </a:pPr>
            <a:endParaRPr lang="ru-RU" b="1" i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14000"/>
              </a:lnSpc>
              <a:buFont typeface="Arial" pitchFamily="34" charset="0"/>
              <a:buNone/>
            </a:pPr>
            <a:endParaRPr lang="ru-RU" b="1" i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14000"/>
              </a:lnSpc>
              <a:buFont typeface="Arial" pitchFamily="34" charset="0"/>
              <a:buNone/>
            </a:pPr>
            <a:endParaRPr lang="ru-RU" b="1" i="1" dirty="0">
              <a:latin typeface="Arial" pitchFamily="34" charset="0"/>
              <a:cs typeface="Arial" pitchFamily="34" charset="0"/>
            </a:endParaRPr>
          </a:p>
          <a:p>
            <a:pPr marL="34290" indent="0">
              <a:buFont typeface="Arial" pitchFamily="34" charset="0"/>
              <a:buNone/>
            </a:pPr>
            <a:endParaRPr lang="ru-RU" dirty="0"/>
          </a:p>
          <a:p>
            <a:pPr marL="34290" indent="0">
              <a:buFont typeface="Arial" pitchFamily="34" charset="0"/>
              <a:buNone/>
            </a:pPr>
            <a:endParaRPr lang="ru-RU" dirty="0"/>
          </a:p>
          <a:p>
            <a:pPr marL="34290" indent="0">
              <a:buFont typeface="Arial" pitchFamily="34" charset="0"/>
              <a:buNone/>
            </a:pPr>
            <a:endParaRPr lang="ru-RU" dirty="0"/>
          </a:p>
        </p:txBody>
      </p:sp>
      <p:sp>
        <p:nvSpPr>
          <p:cNvPr id="2" name="AutoShape 2" descr="Бизнес-идея - Мини-футбольное поле (2021) — с чего начать и сколько можно  заработать - 757 идей для открытия бизнеса"/>
          <p:cNvSpPr>
            <a:spLocks noChangeAspect="1" noChangeArrowheads="1"/>
          </p:cNvSpPr>
          <p:nvPr/>
        </p:nvSpPr>
        <p:spPr bwMode="auto">
          <a:xfrm>
            <a:off x="155575" y="-890588"/>
            <a:ext cx="2466975" cy="185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Бизнес-идея - Мини-футбольное поле (2021) — с чего начать и сколько можно  заработать - 757 идей для открытия бизнеса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185848" y="-950391"/>
            <a:ext cx="2466975" cy="18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Бизнес-идея - Мини-футбольное поле (2021) — с чего начать и сколько можно  заработать - 757 идей для открытия бизнес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Бизнес-идея - Мини-футбольное поле (2021) — с чего начать и сколько можно  заработать - 757 идей для открытия бизнес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10" descr="Детская площадка песочный городок, воркаут, качеля на пружине, рукоходы,  горки, качели балансиры, беседка, цена 4800000 Тг., купить в Алматы —  Satu.kz (ID#47626004)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/>
          <a:srcRect t="21552" r="3794"/>
          <a:stretch/>
        </p:blipFill>
        <p:spPr>
          <a:xfrm>
            <a:off x="6084168" y="4931503"/>
            <a:ext cx="2605807" cy="1762543"/>
          </a:xfrm>
          <a:prstGeom prst="rect">
            <a:avLst/>
          </a:prstGeom>
        </p:spPr>
      </p:pic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460375" y="203055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ru-RU" sz="31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07 Жилищно-коммунальное хозяйство </a:t>
            </a:r>
            <a:b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  <a:endParaRPr lang="ru-RU" dirty="0"/>
          </a:p>
        </p:txBody>
      </p:sp>
      <p:pic>
        <p:nvPicPr>
          <p:cNvPr id="4098" name="Picture 2" descr="Баннер, изготовление банеров за один день, срочное изготовление баннеров:  продажа, цена в Алматы. Баннеры от &quot;Типография Klim Print&quot; - 93648499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4" t="10741" r="23292" b="12706"/>
          <a:stretch/>
        </p:blipFill>
        <p:spPr bwMode="auto">
          <a:xfrm>
            <a:off x="454025" y="4916416"/>
            <a:ext cx="2377289" cy="1856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Ремонт детских площадок в Харькове | РЕДПОСТ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605" y="4934124"/>
            <a:ext cx="2448272" cy="1794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Группа 21"/>
          <p:cNvGrpSpPr/>
          <p:nvPr/>
        </p:nvGrpSpPr>
        <p:grpSpPr>
          <a:xfrm>
            <a:off x="320635" y="587192"/>
            <a:ext cx="1585708" cy="2265298"/>
            <a:chOff x="1" y="1981422"/>
            <a:chExt cx="1585708" cy="2265298"/>
          </a:xfrm>
        </p:grpSpPr>
        <p:sp>
          <p:nvSpPr>
            <p:cNvPr id="23" name="Шеврон 22"/>
            <p:cNvSpPr/>
            <p:nvPr/>
          </p:nvSpPr>
          <p:spPr>
            <a:xfrm rot="5400000">
              <a:off x="-339794" y="2321217"/>
              <a:ext cx="2265298" cy="1585708"/>
            </a:xfrm>
            <a:prstGeom prst="chevron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Шеврон 4"/>
            <p:cNvSpPr txBox="1"/>
            <p:nvPr/>
          </p:nvSpPr>
          <p:spPr>
            <a:xfrm>
              <a:off x="1" y="2774276"/>
              <a:ext cx="1585708" cy="6795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605" tIns="14605" rIns="14605" bIns="14605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300" kern="1200" dirty="0"/>
                <a:t>011            </a:t>
              </a:r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706090"/>
          </a:xfrm>
        </p:spPr>
        <p:txBody>
          <a:bodyPr>
            <a:normAutofit fontScale="90000"/>
          </a:bodyPr>
          <a:lstStyle/>
          <a:p>
            <a:br>
              <a:rPr lang="ru-RU" sz="27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br>
              <a:rPr lang="ru-RU" sz="27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1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08 Культура, спорт, туризм и информационное пространство </a:t>
            </a:r>
            <a:br>
              <a:rPr lang="ru-RU" sz="31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1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 </a:t>
            </a:r>
            <a:b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940085418"/>
              </p:ext>
            </p:extLst>
          </p:nvPr>
        </p:nvGraphicFramePr>
        <p:xfrm>
          <a:off x="179512" y="980728"/>
          <a:ext cx="8784976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07704" y="4581129"/>
            <a:ext cx="3312368" cy="22482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36096" y="4581129"/>
            <a:ext cx="2808312" cy="224829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/>
          </a:bodyPr>
          <a:lstStyle/>
          <a:p>
            <a:r>
              <a:rPr lang="ru-RU" sz="31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 Транспорт и коммуникации </a:t>
            </a:r>
            <a:b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89160" y="908720"/>
            <a:ext cx="7568669" cy="100811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/>
              <a:t> </a:t>
            </a:r>
          </a:p>
          <a:p>
            <a:pPr algn="just"/>
            <a:r>
              <a:rPr lang="ru-RU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Расходы по функциональной группе 12 «Транспорт и коммуникации» предусмотрены в сумме   </a:t>
            </a:r>
            <a: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- 3 692,0 </a:t>
            </a:r>
            <a:r>
              <a:rPr lang="ru-RU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тыс. тенге.</a:t>
            </a:r>
          </a:p>
          <a:p>
            <a:pPr algn="ctr"/>
            <a:endParaRPr lang="ru-RU" dirty="0"/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1289160" y="2132856"/>
            <a:ext cx="7549314" cy="1224136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 программе 013 «Обеспечение функционирования автомобильных дорог в городах районного значения, селах, поселках, сельских округах» предусмотрено  </a:t>
            </a:r>
          </a:p>
          <a:p>
            <a:pPr algn="ctr"/>
            <a:r>
              <a:rPr lang="ru-RU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  </a:t>
            </a:r>
            <a:r>
              <a:rPr lang="ru-RU" sz="20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3 692,0 </a:t>
            </a:r>
            <a:r>
              <a:rPr lang="ru-RU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тыс. тенге</a:t>
            </a:r>
          </a:p>
          <a:p>
            <a:pPr algn="ctr"/>
            <a:endParaRPr lang="ru-RU" dirty="0"/>
          </a:p>
        </p:txBody>
      </p:sp>
      <p:sp>
        <p:nvSpPr>
          <p:cNvPr id="5" name="Объект 8"/>
          <p:cNvSpPr txBox="1">
            <a:spLocks/>
          </p:cNvSpPr>
          <p:nvPr/>
        </p:nvSpPr>
        <p:spPr>
          <a:xfrm>
            <a:off x="539552" y="3511294"/>
            <a:ext cx="8298922" cy="129237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4000"/>
              </a:lnSpc>
            </a:pPr>
            <a:r>
              <a:rPr lang="ru-RU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зимнее содержание внутри поселковых дорог с учетом вывоза снега 14,2 км (с. Саратовка 2,1 км., с. </a:t>
            </a:r>
            <a:r>
              <a:rPr lang="ru-RU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Кызылкаин</a:t>
            </a:r>
            <a:r>
              <a:rPr lang="ru-RU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9,3 км., </a:t>
            </a:r>
            <a:r>
              <a:rPr lang="ru-RU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с.Тасаул</a:t>
            </a:r>
            <a:r>
              <a:rPr lang="ru-RU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2,8 км.)   - 3692,0 тыс. тенге</a:t>
            </a:r>
          </a:p>
          <a:p>
            <a:pPr algn="just">
              <a:lnSpc>
                <a:spcPct val="114000"/>
              </a:lnSpc>
              <a:buFontTx/>
              <a:buChar char="-"/>
            </a:pPr>
            <a:endParaRPr lang="ru-RU" sz="1600" b="1" i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14000"/>
              </a:lnSpc>
              <a:buFont typeface="Arial" pitchFamily="34" charset="0"/>
              <a:buNone/>
            </a:pPr>
            <a:endParaRPr lang="ru-RU" sz="1600" b="1" i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14000"/>
              </a:lnSpc>
              <a:buFont typeface="Arial" pitchFamily="34" charset="0"/>
              <a:buNone/>
            </a:pPr>
            <a:endParaRPr lang="ru-RU" sz="1600" b="1" i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14000"/>
              </a:lnSpc>
              <a:buFont typeface="Arial" pitchFamily="34" charset="0"/>
              <a:buNone/>
            </a:pPr>
            <a:endParaRPr lang="ru-RU" sz="1600" b="1" i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14000"/>
              </a:lnSpc>
              <a:buFont typeface="Arial" pitchFamily="34" charset="0"/>
              <a:buNone/>
            </a:pPr>
            <a:endParaRPr lang="ru-RU" sz="1600" b="1" i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14000"/>
              </a:lnSpc>
              <a:buFont typeface="Arial" pitchFamily="34" charset="0"/>
              <a:buNone/>
            </a:pPr>
            <a:endParaRPr lang="ru-RU" sz="1600" b="1" i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14000"/>
              </a:lnSpc>
              <a:buFont typeface="Arial" pitchFamily="34" charset="0"/>
              <a:buNone/>
            </a:pPr>
            <a:endParaRPr lang="ru-RU" sz="1600" b="1" i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14000"/>
              </a:lnSpc>
              <a:buFont typeface="Arial" pitchFamily="34" charset="0"/>
              <a:buNone/>
            </a:pPr>
            <a:endParaRPr lang="ru-RU" sz="1600" b="1" i="1" dirty="0">
              <a:latin typeface="Arial" pitchFamily="34" charset="0"/>
              <a:cs typeface="Arial" pitchFamily="34" charset="0"/>
            </a:endParaRPr>
          </a:p>
          <a:p>
            <a:pPr marL="34290" indent="0">
              <a:buFont typeface="Arial" pitchFamily="34" charset="0"/>
              <a:buNone/>
            </a:pPr>
            <a:endParaRPr lang="ru-RU" sz="1600" dirty="0"/>
          </a:p>
          <a:p>
            <a:pPr marL="34290" indent="0">
              <a:buFont typeface="Arial" pitchFamily="34" charset="0"/>
              <a:buNone/>
            </a:pPr>
            <a:endParaRPr lang="ru-RU" sz="1600" dirty="0"/>
          </a:p>
          <a:p>
            <a:pPr marL="34290" indent="0">
              <a:buFont typeface="Arial" pitchFamily="34" charset="0"/>
              <a:buNone/>
            </a:pPr>
            <a:endParaRPr lang="ru-RU" sz="1600" dirty="0"/>
          </a:p>
        </p:txBody>
      </p:sp>
      <p:pic>
        <p:nvPicPr>
          <p:cNvPr id="7" name="Объект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43" y="4983405"/>
            <a:ext cx="2722837" cy="1704266"/>
          </a:xfrm>
          <a:prstGeom prst="rect">
            <a:avLst/>
          </a:prstGeom>
        </p:spPr>
      </p:pic>
      <p:grpSp>
        <p:nvGrpSpPr>
          <p:cNvPr id="8" name="Группа 7"/>
          <p:cNvGrpSpPr/>
          <p:nvPr/>
        </p:nvGrpSpPr>
        <p:grpSpPr>
          <a:xfrm>
            <a:off x="286171" y="2132856"/>
            <a:ext cx="792088" cy="1178126"/>
            <a:chOff x="-30571" y="929713"/>
            <a:chExt cx="1378210" cy="1968872"/>
          </a:xfrm>
        </p:grpSpPr>
        <p:sp>
          <p:nvSpPr>
            <p:cNvPr id="9" name="Шеврон 8"/>
            <p:cNvSpPr/>
            <p:nvPr/>
          </p:nvSpPr>
          <p:spPr>
            <a:xfrm rot="5400000">
              <a:off x="-325902" y="1225044"/>
              <a:ext cx="1968872" cy="1378210"/>
            </a:xfrm>
            <a:prstGeom prst="chevron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Шеврон 4"/>
            <p:cNvSpPr txBox="1"/>
            <p:nvPr/>
          </p:nvSpPr>
          <p:spPr>
            <a:xfrm>
              <a:off x="-30571" y="1618818"/>
              <a:ext cx="1378210" cy="5906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130" tIns="24130" rIns="24130" bIns="24130" numCol="1" spcCol="1270" anchor="ctr" anchorCtr="0">
              <a:noAutofit/>
            </a:bodyPr>
            <a:lstStyle/>
            <a:p>
              <a:pPr lvl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800" kern="1200" dirty="0"/>
                <a:t>013</a:t>
              </a: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286171" y="883308"/>
            <a:ext cx="792088" cy="1178126"/>
            <a:chOff x="-30571" y="929713"/>
            <a:chExt cx="1378210" cy="1968872"/>
          </a:xfrm>
        </p:grpSpPr>
        <p:sp>
          <p:nvSpPr>
            <p:cNvPr id="15" name="Шеврон 14"/>
            <p:cNvSpPr/>
            <p:nvPr/>
          </p:nvSpPr>
          <p:spPr>
            <a:xfrm rot="5400000">
              <a:off x="-325902" y="1225044"/>
              <a:ext cx="1968872" cy="1378210"/>
            </a:xfrm>
            <a:prstGeom prst="chevron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Шеврон 4"/>
            <p:cNvSpPr txBox="1"/>
            <p:nvPr/>
          </p:nvSpPr>
          <p:spPr>
            <a:xfrm>
              <a:off x="-30571" y="1618818"/>
              <a:ext cx="1378210" cy="5906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130" tIns="24130" rIns="24130" bIns="24130" numCol="1" spcCol="1270" anchor="ctr" anchorCtr="0">
              <a:noAutofit/>
            </a:bodyPr>
            <a:lstStyle/>
            <a:p>
              <a:pPr lvl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800" kern="1200" dirty="0"/>
                <a:t>012</a:t>
              </a:r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CD4EB4A-0969-46BE-83A1-9B413DD2BA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6988" y="4999241"/>
            <a:ext cx="2455133" cy="169463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4B8E38D-FB2C-4156-A808-A01B45A9B4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0152" y="4999241"/>
            <a:ext cx="2746648" cy="16899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3412</TotalTime>
  <Words>1244</Words>
  <Application>Microsoft Office PowerPoint</Application>
  <PresentationFormat>Экран (4:3)</PresentationFormat>
  <Paragraphs>303</Paragraphs>
  <Slides>12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Тема Office</vt:lpstr>
      <vt:lpstr> ГРАЖДАНСКИИ БЮДЖЕТ  Кызылкаинского        сельского округа  на 2026 – 2028 годы «На стадии планирования (формирования) и утверждение (уточнение) бюджета» </vt:lpstr>
      <vt:lpstr> Бюджет Кызылкаинского сельского округа на трехлетний период (2026-2028 годы) утвержден решением  39 сессии  районного маслихата от  18 декабря 2025 года №39/06 «О бюджетах сел, поселков и сельских округов района на 2026-2028 годы» и будет реализован на основании решения акима Кызылкаинского сельского округа от 31 декабря 2025 года №9 «О реализации решения районного маслихата «О бюджетах сел, поселков и сельских округов района на 2026-2028 годы».     Бюджет Кызылканского сельского округа на 2026 – 2028 годы сформирован в соответствии с Бюджетным Кодексом Республики Казахстан, Единой бюджетной классификацией Республики Казахстан, действующими нормативно-правовыми актами, а также индексом роста потребительских цен и рассчитан, исходя из лимита штатной численности самостоятельных исполнительных органов.</vt:lpstr>
      <vt:lpstr> Основные параметры бюджета  Кызылкаинского сельского округа   на 2026-2028 годы                                                                                                                    </vt:lpstr>
      <vt:lpstr>Основные параметры бюджета Кызылкаинского сельского округа   на 2026-2028 годы</vt:lpstr>
      <vt:lpstr>Основные параметры бюджета Кызылкаинского сельского округа   на 2026-2028 годы</vt:lpstr>
      <vt:lpstr>  01 Государственные услуги общего характера    </vt:lpstr>
      <vt:lpstr>  07 Жилищно-коммунальное хозяйство     </vt:lpstr>
      <vt:lpstr>07 Жилищно-коммунальное хозяйство   </vt:lpstr>
      <vt:lpstr>07 Жилищно-коммунальное хозяйство   </vt:lpstr>
      <vt:lpstr>07 Жилищно-коммунальное хозяйство   </vt:lpstr>
      <vt:lpstr>  08 Культура, спорт, туризм и информационное пространство     </vt:lpstr>
      <vt:lpstr>12 Транспорт и коммуникации 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186</cp:revision>
  <dcterms:created xsi:type="dcterms:W3CDTF">2021-02-25T08:50:16Z</dcterms:created>
  <dcterms:modified xsi:type="dcterms:W3CDTF">2026-09-03T12:25:38Z</dcterms:modified>
</cp:coreProperties>
</file>