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408" autoAdjust="0"/>
  </p:normalViewPr>
  <p:slideViewPr>
    <p:cSldViewPr>
      <p:cViewPr varScale="1">
        <p:scale>
          <a:sx n="114" d="100"/>
          <a:sy n="114" d="100"/>
        </p:scale>
        <p:origin x="12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8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44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58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94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09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75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14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2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755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62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9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</a:p>
          <a:p>
            <a:pPr algn="ctr"/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Самарқанд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тамыз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456382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Самарқанд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ұсынылып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атқарылуымен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жұмсаудың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аласыздар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кезеңдерінде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2018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09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3-тармағына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бабы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кезінде-74555,0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55073,5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79,6 %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23788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атқару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сатысында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түсіндірме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жазба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581082"/>
              </p:ext>
            </p:extLst>
          </p:nvPr>
        </p:nvGraphicFramePr>
        <p:xfrm>
          <a:off x="395536" y="635059"/>
          <a:ext cx="8136902" cy="50442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454">
                  <a:extLst>
                    <a:ext uri="{9D8B030D-6E8A-4147-A177-3AD203B41FA5}">
                      <a16:colId xmlns:a16="http://schemas.microsoft.com/office/drawing/2014/main" val="1686467299"/>
                    </a:ext>
                  </a:extLst>
                </a:gridCol>
                <a:gridCol w="616818">
                  <a:extLst>
                    <a:ext uri="{9D8B030D-6E8A-4147-A177-3AD203B41FA5}">
                      <a16:colId xmlns:a16="http://schemas.microsoft.com/office/drawing/2014/main" val="237976327"/>
                    </a:ext>
                  </a:extLst>
                </a:gridCol>
                <a:gridCol w="493453">
                  <a:extLst>
                    <a:ext uri="{9D8B030D-6E8A-4147-A177-3AD203B41FA5}">
                      <a16:colId xmlns:a16="http://schemas.microsoft.com/office/drawing/2014/main" val="1663235539"/>
                    </a:ext>
                  </a:extLst>
                </a:gridCol>
                <a:gridCol w="553192">
                  <a:extLst>
                    <a:ext uri="{9D8B030D-6E8A-4147-A177-3AD203B41FA5}">
                      <a16:colId xmlns:a16="http://schemas.microsoft.com/office/drawing/2014/main" val="189908816"/>
                    </a:ext>
                  </a:extLst>
                </a:gridCol>
                <a:gridCol w="4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0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3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r>
                        <a:rPr lang="kk-KZ" sz="900" kern="1200" dirty="0">
                          <a:latin typeface="Arial" pitchFamily="34" charset="0"/>
                          <a:cs typeface="Arial" pitchFamily="34" charset="0"/>
                        </a:rPr>
                        <a:t>ікітілген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бюджет 2025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7 ай 2025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 7 ай  2024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 7 ай 2023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7 ай 2022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900" b="1" dirty="0">
                          <a:latin typeface="Arial" pitchFamily="34" charset="0"/>
                          <a:cs typeface="Arial" pitchFamily="34" charset="0"/>
                        </a:rPr>
                        <a:t>.КІРІСТЕР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   САЛЫҚТЫҚ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79,6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58115,1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66728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87241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59254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9861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105,3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10382,1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8379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6851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833332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тұлғалардың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мүлкiне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97,9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3914,5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3151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2511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1123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697688"/>
                  </a:ext>
                </a:extLst>
              </a:tr>
              <a:tr h="244814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</a:t>
                      </a: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40,1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89,9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185,6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213930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Заңды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САЛЫҚТЫҚ  ЕМЕС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98,7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4735,7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3410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318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кент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округ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меншігінің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мүлкін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жалға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беруден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түсетін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кірістер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226,1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1641,8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101,1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101,1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229,5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299287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НЕГІЗГІ КАПИТАЛДЫ САТУДАН ТҮСЕТІН ТҮСІМДЕР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469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63894,0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47733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45642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79008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54284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159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Трансферттердің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тісімдерді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48134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69,3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33337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39045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40053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44574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900" b="1" dirty="0">
                          <a:latin typeface="Arial" pitchFamily="34" charset="0"/>
                          <a:cs typeface="Arial" pitchFamily="34" charset="0"/>
                        </a:rPr>
                        <a:t>.КІРІСТЕР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15760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95,6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14396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6597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39035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9710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57504"/>
            <a:ext cx="6390710" cy="162018"/>
          </a:xfrm>
        </p:spPr>
        <p:txBody>
          <a:bodyPr>
            <a:normAutofit fontScale="90000"/>
          </a:bodyPr>
          <a:lstStyle/>
          <a:p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Самарқанд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округі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2022-2025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Самарқанд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округі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2022-2025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87676"/>
              </p:ext>
            </p:extLst>
          </p:nvPr>
        </p:nvGraphicFramePr>
        <p:xfrm>
          <a:off x="539552" y="573528"/>
          <a:ext cx="7920882" cy="435504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1367941745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val="3311055159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2393836236"/>
                    </a:ext>
                  </a:extLst>
                </a:gridCol>
                <a:gridCol w="857409">
                  <a:extLst>
                    <a:ext uri="{9D8B030D-6E8A-4147-A177-3AD203B41FA5}">
                      <a16:colId xmlns:a16="http://schemas.microsoft.com/office/drawing/2014/main" val="328440078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581598101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val="173436246"/>
                    </a:ext>
                  </a:extLst>
                </a:gridCol>
              </a:tblGrid>
              <a:tr h="1108710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7 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7 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7 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7 ай 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73,9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55073,5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49554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73268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47276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мемлекетт</a:t>
                      </a:r>
                      <a:r>
                        <a:rPr lang="en-US" sz="800" b="1" i="1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lang="ru-RU" sz="8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67,4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34122,2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32521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29468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35923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кент,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округ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әкімінің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67,4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33935,2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31262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26292,6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34530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124022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күрделі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шығыстары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1214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124107 "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резерві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есебінен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іс-шаралар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өткізу"бағдарламасы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735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1090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07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Тұрғын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үй-коммуналдық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шаруашылық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7532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74,7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6188,4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12707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4378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9196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124014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жабдықтауды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31,8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933829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124014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жабдықтауды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3460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78,5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3895,1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2457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1767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1421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124009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Елді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санитариясын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699,3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727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65,3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684,4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абаттандыру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мен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көгалдандыру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1084,1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9244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1926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6640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954968"/>
              </p:ext>
            </p:extLst>
          </p:nvPr>
        </p:nvGraphicFramePr>
        <p:xfrm>
          <a:off x="467544" y="87474"/>
          <a:ext cx="7533459" cy="42904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5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val="2494152455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val="3571483410"/>
                    </a:ext>
                  </a:extLst>
                </a:gridCol>
                <a:gridCol w="533926">
                  <a:extLst>
                    <a:ext uri="{9D8B030D-6E8A-4147-A177-3AD203B41FA5}">
                      <a16:colId xmlns:a16="http://schemas.microsoft.com/office/drawing/2014/main" val="2693801383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val="1600805158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val="3024085639"/>
                    </a:ext>
                  </a:extLst>
                </a:gridCol>
                <a:gridCol w="563173">
                  <a:extLst>
                    <a:ext uri="{9D8B030D-6E8A-4147-A177-3AD203B41FA5}">
                      <a16:colId xmlns:a16="http://schemas.microsoft.com/office/drawing/2014/main" val="2378741880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Бюджет 2025 ж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Бюджет  7  ай 2024 ж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 7  ай 2025 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 7  ай 2025 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 7  ай 2025ж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08 Культура, спорт, туризм и информационное пространство 08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Мәдениет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спорт, туризм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ақпараттық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кеңіст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</a:t>
                      </a:r>
                    </a:p>
                    <a:p>
                      <a:pPr algn="l" fontAlgn="t"/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65,3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74,3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124006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деңгейде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мәдени-демалыс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жұмысын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қолдау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124028 «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деңгейде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шынықтыру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сауықтыру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спорттық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шараларды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89,7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коммуникация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2898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2077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2077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30991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124013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қалаларда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кенттерде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округтерде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автомобиль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жолдарының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істеуін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Көл</a:t>
                      </a:r>
                      <a:r>
                        <a:rPr lang="en-US" sz="800" kern="1200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14649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14589,5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4077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   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30991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98,6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98,6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93,6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2120</TotalTime>
  <Words>751</Words>
  <Application>Microsoft Office PowerPoint</Application>
  <PresentationFormat>Экран (16:9)</PresentationFormat>
  <Paragraphs>346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2025 жылға арналған бюджетті атқару сатысында азаматтық бюджетті орналастыру туралы түсіндірме жазба</vt:lpstr>
      <vt:lpstr> Самарқанд ауылдық округі бюджетінің 2022-2025 жылдарға арналған негізгі параметрлері                                                                                                           </vt:lpstr>
      <vt:lpstr>Самарқанд ауылдық округі бюджетінің 2022-2025 жылдарға арналған негізгі параметрлері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280</cp:revision>
  <cp:lastPrinted>2022-01-28T10:04:18Z</cp:lastPrinted>
  <dcterms:created xsi:type="dcterms:W3CDTF">2019-10-02T14:41:54Z</dcterms:created>
  <dcterms:modified xsi:type="dcterms:W3CDTF">2026-09-04T11:49:05Z</dcterms:modified>
</cp:coreProperties>
</file>