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theme/themeOverride2.xml" ContentType="application/vnd.openxmlformats-officedocument.themeOverride+xml"/>
  <Override PartName="/ppt/charts/chart1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3"/>
  </p:notesMasterIdLst>
  <p:sldIdLst>
    <p:sldId id="349" r:id="rId2"/>
    <p:sldId id="356" r:id="rId3"/>
    <p:sldId id="355" r:id="rId4"/>
    <p:sldId id="354" r:id="rId5"/>
    <p:sldId id="358" r:id="rId6"/>
    <p:sldId id="360" r:id="rId7"/>
    <p:sldId id="357" r:id="rId8"/>
    <p:sldId id="361" r:id="rId9"/>
    <p:sldId id="350" r:id="rId10"/>
    <p:sldId id="351" r:id="rId11"/>
    <p:sldId id="359" r:id="rId12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97FF"/>
    <a:srgbClr val="006600"/>
    <a:srgbClr val="0000FF"/>
    <a:srgbClr val="C9D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462" autoAdjust="0"/>
  </p:normalViewPr>
  <p:slideViewPr>
    <p:cSldViewPr snapToGrid="0">
      <p:cViewPr>
        <p:scale>
          <a:sx n="84" d="100"/>
          <a:sy n="84" d="100"/>
        </p:scale>
        <p:origin x="-708" y="1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58" y="33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7.xlsx"/><Relationship Id="rId1" Type="http://schemas.openxmlformats.org/officeDocument/2006/relationships/themeOverride" Target="../theme/themeOverride2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6098,2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7560,9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на отчетный период</c:v>
                </c:pt>
                <c:pt idx="1">
                  <c:v>Исполнение на отчетный период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6098.2</c:v>
                </c:pt>
                <c:pt idx="1">
                  <c:v>7560.9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9211008"/>
        <c:axId val="129897984"/>
      </c:barChart>
      <c:catAx>
        <c:axId val="1292110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129897984"/>
        <c:crosses val="autoZero"/>
        <c:auto val="1"/>
        <c:lblAlgn val="ctr"/>
        <c:lblOffset val="100"/>
        <c:noMultiLvlLbl val="0"/>
      </c:catAx>
      <c:valAx>
        <c:axId val="1298979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29211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2502283469676"/>
          <c:y val="2.4748652586891885E-2"/>
          <c:w val="0.72850878199977043"/>
          <c:h val="0.692219812855366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dirty="0" smtClean="0"/>
                      <a:t>4398,9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7399,1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4581,9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2677823641273152E-2"/>
                  <c:y val="-2.4748652586891878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5780,8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6384,1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7399.1</c:v>
                </c:pt>
                <c:pt idx="2">
                  <c:v>4581.8999999999996</c:v>
                </c:pt>
                <c:pt idx="3">
                  <c:v>5780.8</c:v>
                </c:pt>
                <c:pt idx="4">
                  <c:v>6384.1</c:v>
                </c:pt>
                <c:pt idx="5">
                  <c:v>7560.9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827968"/>
        <c:axId val="129829504"/>
      </c:barChart>
      <c:catAx>
        <c:axId val="129827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29829504"/>
        <c:crosses val="autoZero"/>
        <c:auto val="1"/>
        <c:lblAlgn val="ctr"/>
        <c:lblOffset val="100"/>
        <c:noMultiLvlLbl val="0"/>
      </c:catAx>
      <c:valAx>
        <c:axId val="12982950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29827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2764322953011"/>
          <c:y val="3.3406390218992769E-2"/>
          <c:w val="0.87249183561439914"/>
          <c:h val="0.691978971730419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Жоспар/План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0944618638679805E-2"/>
                  <c:y val="7.8585420573265465E-4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1410,9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753523944212357E-2"/>
                  <c:y val="4.3111465854809459E-3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2329,7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7443872756538487E-2"/>
                  <c:y val="1.1576961391642111E-2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76,3</a:t>
                    </a:r>
                    <a:endParaRPr lang="en-US" sz="14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772439267205686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8,2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9693769635618742E-2"/>
                  <c:y val="2.8339671092285027E-2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3,9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Табыс салығы/Подоходный налог</c:v>
                </c:pt>
                <c:pt idx="1">
                  <c:v>Мүлік салығы/Налог на собственность</c:v>
                </c:pt>
                <c:pt idx="2">
                  <c:v>Тауарларға, жұмыстарға, қызметтерге ішкі салықтар/Внутренние налоги на товары, работы и услуги</c:v>
                </c:pt>
                <c:pt idx="3">
                  <c:v>Мемлекеттік баж салығы/Государственная пошлина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1410.9</c:v>
                </c:pt>
                <c:pt idx="1">
                  <c:v>2329</c:v>
                </c:pt>
                <c:pt idx="2">
                  <c:v>76.3</c:v>
                </c:pt>
                <c:pt idx="3">
                  <c:v>8.1999999999999993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Нақты/Факт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5.485877861411686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1917,2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4453645208211217E-3"/>
                  <c:y val="-6.6447060005357618E-3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2918,9</a:t>
                    </a:r>
                    <a:endParaRPr lang="en-US" sz="16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645869261749481E-2"/>
                  <c:y val="-3.1153375858598063E-7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568,8</a:t>
                    </a:r>
                    <a:endParaRPr lang="en-US" sz="14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785638744933118E-2"/>
                  <c:y val="-6.6447060005357618E-3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11,4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969376963561874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5,0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Табыс салығы/Подоходный налог</c:v>
                </c:pt>
                <c:pt idx="1">
                  <c:v>Мүлік салығы/Налог на собственность</c:v>
                </c:pt>
                <c:pt idx="2">
                  <c:v>Тауарларға, жұмыстарға, қызметтерге ішкі салықтар/Внутренние налоги на товары, работы и услуги</c:v>
                </c:pt>
                <c:pt idx="3">
                  <c:v>Мемлекеттік баж салығы/Государственная пошлина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1917.2</c:v>
                </c:pt>
                <c:pt idx="1">
                  <c:v>2918</c:v>
                </c:pt>
                <c:pt idx="2">
                  <c:v>568.79999999999995</c:v>
                </c:pt>
                <c:pt idx="3">
                  <c:v>11.4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142912"/>
        <c:axId val="143144448"/>
      </c:barChart>
      <c:catAx>
        <c:axId val="1431429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143144448"/>
        <c:crosses val="autoZero"/>
        <c:auto val="1"/>
        <c:lblAlgn val="ctr"/>
        <c:lblOffset val="100"/>
        <c:noMultiLvlLbl val="0"/>
      </c:catAx>
      <c:valAx>
        <c:axId val="143144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142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3078508359772603"/>
          <c:y val="9.200903470733994E-2"/>
          <c:w val="0.23288968077484903"/>
          <c:h val="0.15523977805150901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61370370999264"/>
          <c:y val="0.135076386440658"/>
          <c:w val="0.77954615012836559"/>
          <c:h val="0.652719361215505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sz="1800" dirty="0" smtClean="0"/>
                      <a:t>2574,1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sz="1800" dirty="0" smtClean="0"/>
                      <a:t>2693,8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607117005739804E-3"/>
                  <c:y val="-6.235828221099882E-3"/>
                </c:manualLayout>
              </c:layout>
              <c:tx>
                <c:rich>
                  <a:bodyPr/>
                  <a:lstStyle/>
                  <a:p>
                    <a:r>
                      <a:rPr lang="kk-KZ" sz="1800" dirty="0" smtClean="0"/>
                      <a:t>2171,6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674919813178774E-2"/>
                  <c:y val="-6.2363192311960603E-3"/>
                </c:manualLayout>
              </c:layout>
              <c:tx>
                <c:rich>
                  <a:bodyPr/>
                  <a:lstStyle/>
                  <a:p>
                    <a:r>
                      <a:rPr lang="kk-KZ" sz="1800" dirty="0" smtClean="0"/>
                      <a:t>2568</a:t>
                    </a:r>
                    <a:endParaRPr lang="en-US" sz="16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k-KZ" sz="1800" dirty="0" smtClean="0"/>
                      <a:t>3231,8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2138.1</c:v>
                </c:pt>
                <c:pt idx="2">
                  <c:v>1748.5</c:v>
                </c:pt>
                <c:pt idx="3">
                  <c:v>2087.4</c:v>
                </c:pt>
                <c:pt idx="4">
                  <c:v>2652</c:v>
                </c:pt>
                <c:pt idx="5">
                  <c:v>5416.5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8892160"/>
        <c:axId val="143138816"/>
      </c:barChart>
      <c:catAx>
        <c:axId val="178892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3138816"/>
        <c:crosses val="autoZero"/>
        <c:auto val="1"/>
        <c:lblAlgn val="ctr"/>
        <c:lblOffset val="100"/>
        <c:noMultiLvlLbl val="0"/>
      </c:catAx>
      <c:valAx>
        <c:axId val="1431388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78892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019128178359629E-2"/>
          <c:y val="5.2615721563126654E-2"/>
          <c:w val="0.77311179917242856"/>
          <c:h val="0.511146620211152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жоспар/план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001627679936306E-3"/>
                  <c:y val="-1.0498445642542839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6376743290800745E-3"/>
                  <c:y val="-4.3501614572196423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8,3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774129266589525E-3"/>
                  <c:y val="-6.68388724525808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Мемлекеттік меншіктен түсетін кірістер/Доходы от государственной собственности</c:v>
                </c:pt>
                <c:pt idx="1">
                  <c:v>Басқа да салықтық емес түсімдер/Прочие неналоговые поступления</c:v>
                </c:pt>
                <c:pt idx="2">
                  <c:v>Айыппұл, өсімпұл, санкциялар/Штрафы, пени, санкции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12.2</c:v>
                </c:pt>
                <c:pt idx="1">
                  <c:v>8.3000000000000007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нақты/факт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1267011516003008E-3"/>
                  <c:y val="-1.5258233589139022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8,0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4,9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0,2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Мемлекеттік меншіктен түсетін кірістер/Доходы от государственной собственности</c:v>
                </c:pt>
                <c:pt idx="1">
                  <c:v>Басқа да салықтық емес түсімдер/Прочие неналоговые поступления</c:v>
                </c:pt>
                <c:pt idx="2">
                  <c:v>Айыппұл, өсімпұл, санкциялар/Штрафы, пени, санкции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</c:v>
                </c:pt>
                <c:pt idx="1">
                  <c:v>4.9000000000000004</c:v>
                </c:pt>
                <c:pt idx="2" formatCode="0.0">
                  <c:v>0.23100000000000001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3302656"/>
        <c:axId val="143304192"/>
      </c:barChart>
      <c:catAx>
        <c:axId val="1433026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3304192"/>
        <c:crosses val="autoZero"/>
        <c:auto val="1"/>
        <c:lblAlgn val="ctr"/>
        <c:lblOffset val="100"/>
        <c:noMultiLvlLbl val="0"/>
      </c:catAx>
      <c:valAx>
        <c:axId val="143304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302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049493735757231"/>
          <c:y val="0"/>
          <c:w val="0.14749315436326668"/>
          <c:h val="0.18117529757318052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066235757916365"/>
          <c:y val="4.9292545677697239E-2"/>
          <c:w val="0.79260324850585218"/>
          <c:h val="0.727549240816833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dirty="0" smtClean="0"/>
                      <a:t>3,6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889547984810653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34,2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349,9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9447739924053218E-2"/>
                  <c:y val="5.3472220760273931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126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13</c:v>
                </c:pt>
                <c:pt idx="2">
                  <c:v>34.200000000000003</c:v>
                </c:pt>
                <c:pt idx="3">
                  <c:v>349.9</c:v>
                </c:pt>
                <c:pt idx="4">
                  <c:v>126</c:v>
                </c:pt>
                <c:pt idx="5">
                  <c:v>15.5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450880"/>
        <c:axId val="143453568"/>
      </c:barChart>
      <c:catAx>
        <c:axId val="143450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3453568"/>
        <c:crosses val="autoZero"/>
        <c:auto val="1"/>
        <c:lblAlgn val="ctr"/>
        <c:lblOffset val="100"/>
        <c:noMultiLvlLbl val="0"/>
      </c:catAx>
      <c:valAx>
        <c:axId val="1434535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43450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61370370999264"/>
          <c:y val="6.0246471462924056E-2"/>
          <c:w val="0.77954615012836559"/>
          <c:h val="0.727549240816833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kk-KZ" dirty="0" smtClean="0"/>
                      <a:t>0,968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72,1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122,4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12,4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126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72.099999999999994</c:v>
                </c:pt>
                <c:pt idx="2">
                  <c:v>122.4</c:v>
                </c:pt>
                <c:pt idx="3">
                  <c:v>12.4</c:v>
                </c:pt>
                <c:pt idx="4">
                  <c:v>126</c:v>
                </c:pt>
                <c:pt idx="5">
                  <c:v>46.2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7471360"/>
        <c:axId val="147491456"/>
      </c:barChart>
      <c:catAx>
        <c:axId val="1474713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91456"/>
        <c:crosses val="autoZero"/>
        <c:auto val="1"/>
        <c:lblAlgn val="ctr"/>
        <c:lblOffset val="100"/>
        <c:noMultiLvlLbl val="0"/>
      </c:catAx>
      <c:valAx>
        <c:axId val="147491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47471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350375422175493E-2"/>
          <c:y val="3.2550688119474952E-2"/>
          <c:w val="0.87249183561439914"/>
          <c:h val="0.691978971730419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Жоспар/План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0458174382658158E-2"/>
                  <c:y val="2.3528587847797974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0,0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753523944212357E-2"/>
                  <c:y val="4.3111465854809459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8,7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6984527209966598E-2"/>
                  <c:y val="1.60982198352688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772439267205686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772439267205686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2"/>
                <c:pt idx="0">
                  <c:v>Мемлекеттік мекемелерге бекітілген мемлекеттік мүлікті сату/Продажа государственного имущества,закрепленного за государственными учреждениями</c:v>
                </c:pt>
                <c:pt idx="1">
                  <c:v>Жерді және материалдық емес активтерді сату/Продажа земли и нематериальных активов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8.6999999999999993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Нақты/Факт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5165795512942641E-2"/>
                  <c:y val="-3.8638968743308524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13,1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3229346308747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33,1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645869261749481E-2"/>
                  <c:y val="-3.1153375858598063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78563874493311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2"/>
                <c:pt idx="0">
                  <c:v>Мемлекеттік мекемелерге бекітілген мемлекеттік мүлікті сату/Продажа государственного имущества,закрепленного за государственными учреждениями</c:v>
                </c:pt>
                <c:pt idx="1">
                  <c:v>Жерді және материалдық емес активтерді сату/Продажа земли и нематериальных активов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 formatCode="General">
                  <c:v>13.1</c:v>
                </c:pt>
                <c:pt idx="1">
                  <c:v>33.1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9232256"/>
        <c:axId val="169247872"/>
      </c:barChart>
      <c:catAx>
        <c:axId val="1692322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700" b="1"/>
            </a:pPr>
            <a:endParaRPr lang="ru-RU"/>
          </a:p>
        </c:txPr>
        <c:crossAx val="169247872"/>
        <c:crosses val="autoZero"/>
        <c:auto val="1"/>
        <c:lblAlgn val="ctr"/>
        <c:lblOffset val="100"/>
        <c:noMultiLvlLbl val="0"/>
      </c:catAx>
      <c:valAx>
        <c:axId val="169247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9232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969215691747535"/>
          <c:y val="0.14184432971135816"/>
          <c:w val="0.23288968077484903"/>
          <c:h val="0.15523977805150901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26184596747889"/>
          <c:y val="4.3815615609399311E-2"/>
          <c:w val="0.5932784326515399"/>
          <c:h val="0.84003591500460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6.5745701905604997E-3"/>
                  <c:y val="-5.4773832072340612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571774682010902E-4"/>
                  <c:y val="1.0953903902349828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2581,3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478078553790244E-2"/>
                  <c:y val="-5.4769519511749139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2253,8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643759027163024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2849,5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2899,5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2581.3000000000002</c:v>
                </c:pt>
                <c:pt idx="2">
                  <c:v>2253.8000000000002</c:v>
                </c:pt>
                <c:pt idx="3">
                  <c:v>2849.5</c:v>
                </c:pt>
                <c:pt idx="4">
                  <c:v>2899.5</c:v>
                </c:pt>
                <c:pt idx="5">
                  <c:v>2082.5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8821376"/>
        <c:axId val="178824320"/>
      </c:barChart>
      <c:catAx>
        <c:axId val="178821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8824320"/>
        <c:crosses val="autoZero"/>
        <c:auto val="1"/>
        <c:lblAlgn val="ctr"/>
        <c:lblOffset val="100"/>
        <c:noMultiLvlLbl val="0"/>
      </c:catAx>
      <c:valAx>
        <c:axId val="178824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8821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Аудан бюджеті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sz="1200" dirty="0" smtClean="0"/>
                      <a:t>560,3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708133971291867E-2"/>
                  <c:y val="1.3201326993231453E-2"/>
                </c:manualLayout>
              </c:layout>
              <c:tx>
                <c:rich>
                  <a:bodyPr/>
                  <a:lstStyle/>
                  <a:p>
                    <a:r>
                      <a:rPr lang="kk-KZ" sz="1200" dirty="0" smtClean="0"/>
                      <a:t>560,3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Есепті мерзімдегі жоспар/план на отчетный пероид</c:v>
                </c:pt>
                <c:pt idx="1">
                  <c:v>Игерілді/Освоено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560.29999999999995</c:v>
                </c:pt>
                <c:pt idx="1">
                  <c:v>560.29999999999995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ЖӨБ бюджеттері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263157894736841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200" dirty="0" smtClean="0"/>
                      <a:t>560,3</a:t>
                    </a:r>
                    <a:endParaRPr lang="en-US" sz="10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5693779904306216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sz="1200" dirty="0" smtClean="0"/>
                      <a:t>560,3</a:t>
                    </a:r>
                    <a:endParaRPr lang="en-US" sz="9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Есепті мерзімдегі жоспар/план на отчетный пероид</c:v>
                </c:pt>
                <c:pt idx="1">
                  <c:v>Игерілді/Освоено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560.29999999999995</c:v>
                </c:pt>
                <c:pt idx="1">
                  <c:v>560.29999999999995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7405312"/>
        <c:axId val="217406848"/>
      </c:barChart>
      <c:catAx>
        <c:axId val="2174053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17406848"/>
        <c:crosses val="autoZero"/>
        <c:auto val="1"/>
        <c:lblAlgn val="ctr"/>
        <c:lblOffset val="100"/>
        <c:noMultiLvlLbl val="0"/>
      </c:catAx>
      <c:valAx>
        <c:axId val="217406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17405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0051446678313E-2"/>
          <c:y val="4.2234746342138051E-2"/>
          <c:w val="0.79074608465098362"/>
          <c:h val="0.808176015045236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Жоспар/План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8408945297891523E-2"/>
                  <c:y val="5.4765206951157665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1973,7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6074512767754309E-3"/>
                  <c:y val="5.5264360819067904E-4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6477,6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163877692022424E-2"/>
                  <c:y val="-7.0538430392177009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5306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8706781377546337E-2"/>
                  <c:y val="2.599368930987310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kk-KZ" dirty="0" smtClean="0"/>
                      <a:t>881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2632332764435255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5553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6477.6</c:v>
                </c:pt>
                <c:pt idx="2">
                  <c:v>5306</c:v>
                </c:pt>
                <c:pt idx="3">
                  <c:v>4881</c:v>
                </c:pt>
                <c:pt idx="4">
                  <c:v>5553</c:v>
                </c:pt>
                <c:pt idx="5">
                  <c:v>6682.9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Игерілу/Освоение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405281638621838E-2"/>
                  <c:y val="2.1991367378201881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1972,7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8347547448151019E-2"/>
                  <c:y val="4.729962781258105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5582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415149389665501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5202,8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298493282702177E-2"/>
                  <c:y val="1.0953903902349828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4828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7242903334737255E-2"/>
                  <c:y val="2.1991367378201881E-2"/>
                </c:manualLayout>
              </c:layout>
              <c:tx>
                <c:rich>
                  <a:bodyPr/>
                  <a:lstStyle/>
                  <a:p>
                    <a:r>
                      <a:rPr lang="kk-KZ" sz="1000" dirty="0" smtClean="0"/>
                      <a:t>5362</a:t>
                    </a:r>
                    <a:endParaRPr lang="en-US" sz="100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526466552887217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1">
                  <c:v>5582</c:v>
                </c:pt>
                <c:pt idx="2">
                  <c:v>5202.8</c:v>
                </c:pt>
                <c:pt idx="3">
                  <c:v>4828</c:v>
                </c:pt>
                <c:pt idx="4">
                  <c:v>5362</c:v>
                </c:pt>
                <c:pt idx="5">
                  <c:v>5756.4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98658048"/>
        <c:axId val="298848640"/>
      </c:barChart>
      <c:catAx>
        <c:axId val="298658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8848640"/>
        <c:crosses val="autoZero"/>
        <c:auto val="1"/>
        <c:lblAlgn val="ctr"/>
        <c:lblOffset val="100"/>
        <c:noMultiLvlLbl val="0"/>
      </c:catAx>
      <c:valAx>
        <c:axId val="298848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86580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166961035498725"/>
          <c:y val="0.53238618457279607"/>
          <c:w val="0.11833038964501275"/>
          <c:h val="0.1735926967881059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728975446116"/>
          <c:y val="4.3815615609399311E-2"/>
          <c:w val="0.77375180543260491"/>
          <c:h val="0.84003591500460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6.5745701905604997E-3"/>
                  <c:y val="-5.4773832072340612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15,9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5743372315146993E-3"/>
                  <c:y val="1.6430424597465593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942,1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43665843544705E-2"/>
                  <c:y val="5.4769519511749139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1253,3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643759027163024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994,2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2452,1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942.1</c:v>
                </c:pt>
                <c:pt idx="2">
                  <c:v>1253.3</c:v>
                </c:pt>
                <c:pt idx="3">
                  <c:v>994.2</c:v>
                </c:pt>
                <c:pt idx="4">
                  <c:v>2452.1</c:v>
                </c:pt>
                <c:pt idx="5">
                  <c:v>1638.1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99508480"/>
        <c:axId val="299511168"/>
      </c:barChart>
      <c:catAx>
        <c:axId val="299508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9511168"/>
        <c:crosses val="autoZero"/>
        <c:auto val="1"/>
        <c:lblAlgn val="ctr"/>
        <c:lblOffset val="100"/>
        <c:noMultiLvlLbl val="0"/>
      </c:catAx>
      <c:valAx>
        <c:axId val="299511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9508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51810561460859"/>
          <c:y val="5.4326944980933989E-2"/>
          <c:w val="0.75880360911848233"/>
          <c:h val="0.78468380131728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sz="1600" dirty="0" smtClean="0"/>
                      <a:t>1782,3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5087139501818258E-3"/>
                  <c:y val="-3.4271282127469917E-2"/>
                </c:manualLayout>
              </c:layout>
              <c:tx>
                <c:rich>
                  <a:bodyPr/>
                  <a:lstStyle/>
                  <a:p>
                    <a:r>
                      <a:rPr lang="kk-KZ" sz="1600" dirty="0" smtClean="0"/>
                      <a:t>1638,1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Жоспар/План </c:v>
                </c:pt>
                <c:pt idx="1">
                  <c:v>Игерілгені/Освоено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1782.3</c:v>
                </c:pt>
                <c:pt idx="1">
                  <c:v>1638.1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99534208"/>
        <c:axId val="299557632"/>
      </c:barChart>
      <c:catAx>
        <c:axId val="299534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99557632"/>
        <c:crosses val="autoZero"/>
        <c:auto val="1"/>
        <c:lblAlgn val="ctr"/>
        <c:lblOffset val="100"/>
        <c:noMultiLvlLbl val="0"/>
      </c:catAx>
      <c:valAx>
        <c:axId val="299557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9534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40185435400457"/>
          <c:y val="3.9089158920451013E-2"/>
          <c:w val="0.70570453663504373"/>
          <c:h val="0.84003591500460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6.5745701905604997E-3"/>
                  <c:y val="-5.4773832072340612E-3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321,7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571774682010902E-4"/>
                  <c:y val="1.095390390234982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684,5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437590271630247E-3"/>
                  <c:y val="-5.4769519511749139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824,2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643665843544705E-2"/>
                  <c:y val="2.190798623451855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662,7</a:t>
                    </a:r>
                    <a:endParaRPr lang="kk-KZ" dirty="0" smtClean="0"/>
                  </a:p>
                  <a:p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998,3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0.0</c:formatCode>
                <c:ptCount val="6"/>
                <c:pt idx="1">
                  <c:v>684.5</c:v>
                </c:pt>
                <c:pt idx="2">
                  <c:v>824.2</c:v>
                </c:pt>
                <c:pt idx="3">
                  <c:v>662.7</c:v>
                </c:pt>
                <c:pt idx="4" formatCode="General">
                  <c:v>998.3</c:v>
                </c:pt>
                <c:pt idx="5" formatCode="General">
                  <c:v>1096.8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99865984"/>
        <c:axId val="299926656"/>
      </c:barChart>
      <c:catAx>
        <c:axId val="299865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9926656"/>
        <c:crosses val="autoZero"/>
        <c:auto val="1"/>
        <c:lblAlgn val="ctr"/>
        <c:lblOffset val="100"/>
        <c:noMultiLvlLbl val="0"/>
      </c:catAx>
      <c:valAx>
        <c:axId val="29992665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99865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31367919101963"/>
          <c:y val="7.1228256370889767E-2"/>
          <c:w val="0.77368632080898037"/>
          <c:h val="0.688884423813506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2831154542448744E-3"/>
                  <c:y val="-3.6350293177994507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1096,9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83115454244874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1096,8</a:t>
                    </a:r>
                    <a:endParaRPr lang="kk-KZ" dirty="0" smtClean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Жоспар/План</c:v>
                </c:pt>
                <c:pt idx="1">
                  <c:v>Игерілгені/Освоено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1096.9000000000001</c:v>
                </c:pt>
                <c:pt idx="1">
                  <c:v>1096.8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0044672"/>
        <c:axId val="300147072"/>
      </c:barChart>
      <c:catAx>
        <c:axId val="3000446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0147072"/>
        <c:crosses val="autoZero"/>
        <c:auto val="1"/>
        <c:lblAlgn val="ctr"/>
        <c:lblOffset val="100"/>
        <c:noMultiLvlLbl val="0"/>
      </c:catAx>
      <c:valAx>
        <c:axId val="300147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00446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92456786097005"/>
          <c:y val="3.2793141993645011E-2"/>
          <c:w val="0.72937310720775284"/>
          <c:h val="0.84003591500460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dLbl>
              <c:idx val="1"/>
              <c:layout>
                <c:manualLayout>
                  <c:x val="6.571774682010902E-4"/>
                  <c:y val="1.095390390234982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647,7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5609187904766345E-3"/>
                  <c:y val="-5.4769519511749139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1424,9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273400736150585E-3"/>
                  <c:y val="1.0953903902349828E-2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1636,6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616,3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Лист1!$A$2:$A$7</c:f>
              <c:numCache>
                <c:formatCode>General</c:formatCode>
                <c:ptCount val="6"/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647.70000000000005</c:v>
                </c:pt>
                <c:pt idx="2">
                  <c:v>1424.9</c:v>
                </c:pt>
                <c:pt idx="3">
                  <c:v>1636.6</c:v>
                </c:pt>
                <c:pt idx="4">
                  <c:v>1616.3</c:v>
                </c:pt>
                <c:pt idx="5">
                  <c:v>1998.2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0567936"/>
        <c:axId val="300603648"/>
      </c:barChart>
      <c:catAx>
        <c:axId val="300567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0603648"/>
        <c:crosses val="autoZero"/>
        <c:auto val="1"/>
        <c:lblAlgn val="ctr"/>
        <c:lblOffset val="100"/>
        <c:noMultiLvlLbl val="0"/>
      </c:catAx>
      <c:valAx>
        <c:axId val="300603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05679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2606,8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1998,2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Жоспар/План </c:v>
                </c:pt>
                <c:pt idx="1">
                  <c:v>Игерілгені/Освоено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1655.5</c:v>
                </c:pt>
                <c:pt idx="1">
                  <c:v>1616.3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0749568"/>
        <c:axId val="300752256"/>
      </c:barChart>
      <c:catAx>
        <c:axId val="3007495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0752256"/>
        <c:crosses val="autoZero"/>
        <c:auto val="1"/>
        <c:lblAlgn val="ctr"/>
        <c:lblOffset val="100"/>
        <c:noMultiLvlLbl val="0"/>
      </c:catAx>
      <c:valAx>
        <c:axId val="300752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07495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349,7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153,6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Жоспар/План</c:v>
                </c:pt>
                <c:pt idx="1">
                  <c:v>Игерілгені/Освоено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349.7</c:v>
                </c:pt>
                <c:pt idx="1">
                  <c:v>153.6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0594688"/>
        <c:axId val="300596224"/>
      </c:barChart>
      <c:catAx>
        <c:axId val="300594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00596224"/>
        <c:crosses val="autoZero"/>
        <c:auto val="1"/>
        <c:lblAlgn val="ctr"/>
        <c:lblOffset val="100"/>
        <c:noMultiLvlLbl val="0"/>
      </c:catAx>
      <c:valAx>
        <c:axId val="300596224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0594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6216FC-30B3-4F2F-BCAA-4BC1E340D8B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60198E-3E0F-4C8F-BD43-81F6C1110F3D}">
      <dgm:prSet phldrT="[Текст]"/>
      <dgm:spPr/>
      <dgm:t>
        <a:bodyPr/>
        <a:lstStyle/>
        <a:p>
          <a:r>
            <a:rPr lang="kk-KZ" b="1" dirty="0" smtClean="0">
              <a:latin typeface="Arial" pitchFamily="34" charset="0"/>
              <a:cs typeface="Arial" pitchFamily="34" charset="0"/>
            </a:rPr>
            <a:t>Ауданның бөлімдері Районные отделы и акиматы сельских округов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2EE0DF0E-F92D-4AC7-80F3-6D87F1DAA250}" type="parTrans" cxnId="{21C95024-11FE-4E44-82DE-C9B48ADC0C2E}">
      <dgm:prSet/>
      <dgm:spPr/>
      <dgm:t>
        <a:bodyPr/>
        <a:lstStyle/>
        <a:p>
          <a:endParaRPr lang="ru-RU"/>
        </a:p>
      </dgm:t>
    </dgm:pt>
    <dgm:pt modelId="{FE2DB2EF-B774-408D-961D-3366ECDFEC38}" type="sibTrans" cxnId="{21C95024-11FE-4E44-82DE-C9B48ADC0C2E}">
      <dgm:prSet/>
      <dgm:spPr/>
      <dgm:t>
        <a:bodyPr/>
        <a:lstStyle/>
        <a:p>
          <a:endParaRPr lang="ru-RU"/>
        </a:p>
      </dgm:t>
    </dgm:pt>
    <dgm:pt modelId="{DC5CAAF4-6EB5-4248-99E1-7A5EB3BDB6B1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12 </a:t>
          </a:r>
          <a:r>
            <a:rPr lang="ru-RU" dirty="0" smtClean="0">
              <a:latin typeface="Arial" pitchFamily="34" charset="0"/>
              <a:cs typeface="Arial" pitchFamily="34" charset="0"/>
            </a:rPr>
            <a:t>ББӘ/АБП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1478DBE0-7A6B-4C11-A279-74825EE04D6D}" type="parTrans" cxnId="{0BA63D7A-1CE4-424A-8546-9E0F23F69040}">
      <dgm:prSet/>
      <dgm:spPr/>
      <dgm:t>
        <a:bodyPr/>
        <a:lstStyle/>
        <a:p>
          <a:endParaRPr lang="ru-RU"/>
        </a:p>
      </dgm:t>
    </dgm:pt>
    <dgm:pt modelId="{0098CF00-45CD-416E-8707-8D78D75F71ED}" type="sibTrans" cxnId="{0BA63D7A-1CE4-424A-8546-9E0F23F69040}">
      <dgm:prSet/>
      <dgm:spPr/>
      <dgm:t>
        <a:bodyPr/>
        <a:lstStyle/>
        <a:p>
          <a:endParaRPr lang="ru-RU"/>
        </a:p>
      </dgm:t>
    </dgm:pt>
    <dgm:pt modelId="{E99C8D9E-A316-475B-8076-A1DEEF0FCC61}">
      <dgm:prSet phldrT="[Текст]"/>
      <dgm:spPr/>
      <dgm:t>
        <a:bodyPr/>
        <a:lstStyle/>
        <a:p>
          <a:r>
            <a:rPr lang="kk-KZ" b="1" dirty="0" smtClean="0">
              <a:latin typeface="Arial" pitchFamily="34" charset="0"/>
              <a:cs typeface="Arial" pitchFamily="34" charset="0"/>
            </a:rPr>
            <a:t>ИГЕРІЛГЕНІ</a:t>
          </a:r>
          <a:endParaRPr lang="ru-RU" b="1" dirty="0" smtClean="0">
            <a:latin typeface="Arial" pitchFamily="34" charset="0"/>
            <a:cs typeface="Arial" pitchFamily="34" charset="0"/>
          </a:endParaRPr>
        </a:p>
        <a:p>
          <a:r>
            <a:rPr lang="ru-RU" b="1" dirty="0" smtClean="0">
              <a:latin typeface="Arial" pitchFamily="34" charset="0"/>
              <a:cs typeface="Arial" pitchFamily="34" charset="0"/>
            </a:rPr>
            <a:t>ОСВОЕНО</a:t>
          </a:r>
        </a:p>
        <a:p>
          <a:r>
            <a:rPr lang="kk-KZ" b="1" dirty="0" smtClean="0">
              <a:latin typeface="Arial" pitchFamily="34" charset="0"/>
              <a:cs typeface="Arial" pitchFamily="34" charset="0"/>
            </a:rPr>
            <a:t>4645,4</a:t>
          </a:r>
          <a:endParaRPr lang="ru-RU" b="1" dirty="0" smtClean="0">
            <a:latin typeface="Arial" pitchFamily="34" charset="0"/>
            <a:cs typeface="Arial" pitchFamily="34" charset="0"/>
          </a:endParaRPr>
        </a:p>
        <a:p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млн.тенге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4E22D7F2-4744-40BB-B2F9-83C38037D48D}" type="parTrans" cxnId="{7028498A-C040-4554-AFD6-159F784452E7}">
      <dgm:prSet/>
      <dgm:spPr/>
      <dgm:t>
        <a:bodyPr/>
        <a:lstStyle/>
        <a:p>
          <a:endParaRPr lang="ru-RU"/>
        </a:p>
      </dgm:t>
    </dgm:pt>
    <dgm:pt modelId="{7115A70E-4115-4EA8-A2FC-A183376440AC}" type="sibTrans" cxnId="{7028498A-C040-4554-AFD6-159F784452E7}">
      <dgm:prSet/>
      <dgm:spPr/>
      <dgm:t>
        <a:bodyPr/>
        <a:lstStyle/>
        <a:p>
          <a:endParaRPr lang="ru-RU"/>
        </a:p>
      </dgm:t>
    </dgm:pt>
    <dgm:pt modelId="{746024CB-62DA-4EAD-8BBD-E19C9B93E698}">
      <dgm:prSet phldrT="[Текст]"/>
      <dgm:spPr/>
      <dgm:t>
        <a:bodyPr/>
        <a:lstStyle/>
        <a:p>
          <a:r>
            <a:rPr lang="en-US" b="1" dirty="0" smtClean="0">
              <a:latin typeface="Arial" pitchFamily="34" charset="0"/>
              <a:cs typeface="Arial" pitchFamily="34" charset="0"/>
            </a:rPr>
            <a:t>IV </a:t>
          </a:r>
          <a:r>
            <a:rPr lang="kk-KZ" b="1" dirty="0" smtClean="0">
              <a:latin typeface="Arial" pitchFamily="34" charset="0"/>
              <a:cs typeface="Arial" pitchFamily="34" charset="0"/>
            </a:rPr>
            <a:t>деңгейлі бюджетті бюджеттік бағдарлама әкімгерлері</a:t>
          </a:r>
        </a:p>
        <a:p>
          <a:r>
            <a:rPr lang="kk-KZ" b="1" dirty="0" smtClean="0">
              <a:latin typeface="Arial" pitchFamily="34" charset="0"/>
              <a:cs typeface="Arial" pitchFamily="34" charset="0"/>
            </a:rPr>
            <a:t>Администраторы бюджетных программ с </a:t>
          </a:r>
          <a:r>
            <a:rPr lang="en-US" b="1" dirty="0" smtClean="0">
              <a:latin typeface="Arial" pitchFamily="34" charset="0"/>
              <a:cs typeface="Arial" pitchFamily="34" charset="0"/>
            </a:rPr>
            <a:t>IV</a:t>
          </a:r>
          <a:r>
            <a:rPr lang="kk-KZ" b="1" dirty="0" smtClean="0">
              <a:latin typeface="Arial" pitchFamily="34" charset="0"/>
              <a:cs typeface="Arial" pitchFamily="34" charset="0"/>
            </a:rPr>
            <a:t> уровнем бюджета (МСУ) 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9D10080-27EF-459F-9BBA-25BFBC5476B7}" type="parTrans" cxnId="{1BC60131-CC48-4E74-9598-775ACB2451B2}">
      <dgm:prSet/>
      <dgm:spPr/>
      <dgm:t>
        <a:bodyPr/>
        <a:lstStyle/>
        <a:p>
          <a:endParaRPr lang="ru-RU"/>
        </a:p>
      </dgm:t>
    </dgm:pt>
    <dgm:pt modelId="{4EF44A42-49A7-40DF-BC25-6E426A847D6A}" type="sibTrans" cxnId="{1BC60131-CC48-4E74-9598-775ACB2451B2}">
      <dgm:prSet/>
      <dgm:spPr/>
      <dgm:t>
        <a:bodyPr/>
        <a:lstStyle/>
        <a:p>
          <a:endParaRPr lang="ru-RU"/>
        </a:p>
      </dgm:t>
    </dgm:pt>
    <dgm:pt modelId="{4F4C23E8-729A-4632-81E9-7C2992FEBB1E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16 ББӘ/АБП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B6EC13A8-93D6-4228-8196-4556BD69D0F3}" type="parTrans" cxnId="{4DDC97BE-D87B-4E2D-BF1C-6C9832CE5BEE}">
      <dgm:prSet/>
      <dgm:spPr/>
      <dgm:t>
        <a:bodyPr/>
        <a:lstStyle/>
        <a:p>
          <a:endParaRPr lang="ru-RU"/>
        </a:p>
      </dgm:t>
    </dgm:pt>
    <dgm:pt modelId="{C0F92DC4-C528-41C7-8BB3-7F308CB5CE9D}" type="sibTrans" cxnId="{4DDC97BE-D87B-4E2D-BF1C-6C9832CE5BEE}">
      <dgm:prSet/>
      <dgm:spPr/>
      <dgm:t>
        <a:bodyPr/>
        <a:lstStyle/>
        <a:p>
          <a:endParaRPr lang="ru-RU"/>
        </a:p>
      </dgm:t>
    </dgm:pt>
    <dgm:pt modelId="{DC7A849F-8EF9-426C-AABD-22138B2EF29C}">
      <dgm:prSet phldrT="[Текст]"/>
      <dgm:spPr/>
      <dgm:t>
        <a:bodyPr/>
        <a:lstStyle/>
        <a:p>
          <a:r>
            <a:rPr lang="kk-KZ" b="1" dirty="0" smtClean="0">
              <a:latin typeface="Arial" pitchFamily="34" charset="0"/>
              <a:cs typeface="Arial" pitchFamily="34" charset="0"/>
            </a:rPr>
            <a:t>ИГЕРІЛГЕНІ</a:t>
          </a:r>
          <a:endParaRPr lang="ru-RU" b="1" dirty="0" smtClean="0">
            <a:latin typeface="Arial" pitchFamily="34" charset="0"/>
            <a:cs typeface="Arial" pitchFamily="34" charset="0"/>
          </a:endParaRPr>
        </a:p>
        <a:p>
          <a:r>
            <a:rPr lang="ru-RU" b="1" dirty="0" smtClean="0">
              <a:latin typeface="Arial" pitchFamily="34" charset="0"/>
              <a:cs typeface="Arial" pitchFamily="34" charset="0"/>
            </a:rPr>
            <a:t>ОСВОЕНО</a:t>
          </a:r>
        </a:p>
        <a:p>
          <a:r>
            <a:rPr lang="kk-KZ" b="1" dirty="0" smtClean="0">
              <a:latin typeface="Arial" pitchFamily="34" charset="0"/>
              <a:cs typeface="Arial" pitchFamily="34" charset="0"/>
            </a:rPr>
            <a:t>1110,9</a:t>
          </a:r>
          <a:endParaRPr lang="ru-RU" b="1" dirty="0" smtClean="0">
            <a:latin typeface="Arial" pitchFamily="34" charset="0"/>
            <a:cs typeface="Arial" pitchFamily="34" charset="0"/>
          </a:endParaRPr>
        </a:p>
        <a:p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млн.тенге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412820E1-BA0C-4932-9D8E-3BF59F02F59D}" type="parTrans" cxnId="{BEF53E97-96EE-41EE-9601-3251969D0D02}">
      <dgm:prSet/>
      <dgm:spPr/>
      <dgm:t>
        <a:bodyPr/>
        <a:lstStyle/>
        <a:p>
          <a:endParaRPr lang="ru-RU"/>
        </a:p>
      </dgm:t>
    </dgm:pt>
    <dgm:pt modelId="{D2EDFBDD-FEA2-49F7-9DA9-393B080B9D97}" type="sibTrans" cxnId="{BEF53E97-96EE-41EE-9601-3251969D0D02}">
      <dgm:prSet/>
      <dgm:spPr/>
      <dgm:t>
        <a:bodyPr/>
        <a:lstStyle/>
        <a:p>
          <a:endParaRPr lang="ru-RU"/>
        </a:p>
      </dgm:t>
    </dgm:pt>
    <dgm:pt modelId="{FA48F7AD-7C64-4772-850A-9CE3C8B6C228}">
      <dgm:prSet phldrT="[Текст]"/>
      <dgm:spPr/>
      <dgm:t>
        <a:bodyPr/>
        <a:lstStyle/>
        <a:p>
          <a:r>
            <a:rPr lang="ru-RU" b="1" dirty="0" smtClean="0">
              <a:latin typeface="Arial" pitchFamily="34" charset="0"/>
              <a:cs typeface="Arial" pitchFamily="34" charset="0"/>
            </a:rPr>
            <a:t>84,5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%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91FE7C35-63FE-448C-9371-F0E9D5252A01}" type="parTrans" cxnId="{6D92E81E-6DC6-47D7-A267-9A84DDFE0E64}">
      <dgm:prSet/>
      <dgm:spPr/>
      <dgm:t>
        <a:bodyPr/>
        <a:lstStyle/>
        <a:p>
          <a:endParaRPr lang="ru-RU"/>
        </a:p>
      </dgm:t>
    </dgm:pt>
    <dgm:pt modelId="{6BD9CBCC-FCDF-4F23-8FC2-76EA772559FA}" type="sibTrans" cxnId="{6D92E81E-6DC6-47D7-A267-9A84DDFE0E64}">
      <dgm:prSet/>
      <dgm:spPr/>
      <dgm:t>
        <a:bodyPr/>
        <a:lstStyle/>
        <a:p>
          <a:endParaRPr lang="ru-RU"/>
        </a:p>
      </dgm:t>
    </dgm:pt>
    <dgm:pt modelId="{5ACF86F9-4E12-4E52-92E5-B41D687C6D61}">
      <dgm:prSet phldrT="[Текст]"/>
      <dgm:spPr/>
      <dgm:t>
        <a:bodyPr/>
        <a:lstStyle/>
        <a:p>
          <a:r>
            <a:rPr lang="ru-RU" b="1" dirty="0" smtClean="0">
              <a:latin typeface="Arial" pitchFamily="34" charset="0"/>
              <a:cs typeface="Arial" pitchFamily="34" charset="0"/>
            </a:rPr>
            <a:t>93,6%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F9C7070E-0967-4257-8CEF-9D53C056385A}" type="parTrans" cxnId="{84AF7939-92F4-4ACC-9104-7A6FA6943363}">
      <dgm:prSet/>
      <dgm:spPr/>
      <dgm:t>
        <a:bodyPr/>
        <a:lstStyle/>
        <a:p>
          <a:endParaRPr lang="ru-RU"/>
        </a:p>
      </dgm:t>
    </dgm:pt>
    <dgm:pt modelId="{0215709D-959D-4F99-92CA-A8B5C2204F4A}" type="sibTrans" cxnId="{84AF7939-92F4-4ACC-9104-7A6FA6943363}">
      <dgm:prSet/>
      <dgm:spPr/>
      <dgm:t>
        <a:bodyPr/>
        <a:lstStyle/>
        <a:p>
          <a:endParaRPr lang="ru-RU"/>
        </a:p>
      </dgm:t>
    </dgm:pt>
    <dgm:pt modelId="{F8958CAC-63A5-40A0-8537-D60653211423}" type="pres">
      <dgm:prSet presAssocID="{9F6216FC-30B3-4F2F-BCAA-4BC1E340D8B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3B0D01D-DF23-4A7B-BB0D-6C083236FA96}" type="pres">
      <dgm:prSet presAssocID="{A760198E-3E0F-4C8F-BD43-81F6C1110F3D}" presName="root" presStyleCnt="0"/>
      <dgm:spPr/>
    </dgm:pt>
    <dgm:pt modelId="{A021C638-0637-4C70-8C83-2479D6BC8593}" type="pres">
      <dgm:prSet presAssocID="{A760198E-3E0F-4C8F-BD43-81F6C1110F3D}" presName="rootComposite" presStyleCnt="0"/>
      <dgm:spPr/>
    </dgm:pt>
    <dgm:pt modelId="{2A8A6654-7A13-42B3-9F56-4F71C1C4CE60}" type="pres">
      <dgm:prSet presAssocID="{A760198E-3E0F-4C8F-BD43-81F6C1110F3D}" presName="rootText" presStyleLbl="node1" presStyleIdx="0" presStyleCnt="2"/>
      <dgm:spPr/>
      <dgm:t>
        <a:bodyPr/>
        <a:lstStyle/>
        <a:p>
          <a:endParaRPr lang="ru-RU"/>
        </a:p>
      </dgm:t>
    </dgm:pt>
    <dgm:pt modelId="{8D176097-DB92-4190-9AC0-B3F0CB6409C2}" type="pres">
      <dgm:prSet presAssocID="{A760198E-3E0F-4C8F-BD43-81F6C1110F3D}" presName="rootConnector" presStyleLbl="node1" presStyleIdx="0" presStyleCnt="2"/>
      <dgm:spPr/>
      <dgm:t>
        <a:bodyPr/>
        <a:lstStyle/>
        <a:p>
          <a:endParaRPr lang="ru-RU"/>
        </a:p>
      </dgm:t>
    </dgm:pt>
    <dgm:pt modelId="{F0481EE2-50C5-4791-B8F7-9AE09FB71E3D}" type="pres">
      <dgm:prSet presAssocID="{A760198E-3E0F-4C8F-BD43-81F6C1110F3D}" presName="childShape" presStyleCnt="0"/>
      <dgm:spPr/>
    </dgm:pt>
    <dgm:pt modelId="{182D904F-00A5-4344-AD9E-AE4B2890B6CE}" type="pres">
      <dgm:prSet presAssocID="{1478DBE0-7A6B-4C11-A279-74825EE04D6D}" presName="Name13" presStyleLbl="parChTrans1D2" presStyleIdx="0" presStyleCnt="6"/>
      <dgm:spPr/>
      <dgm:t>
        <a:bodyPr/>
        <a:lstStyle/>
        <a:p>
          <a:endParaRPr lang="ru-RU"/>
        </a:p>
      </dgm:t>
    </dgm:pt>
    <dgm:pt modelId="{0AED1C02-3A7C-4387-BA42-A1DF8670F436}" type="pres">
      <dgm:prSet presAssocID="{DC5CAAF4-6EB5-4248-99E1-7A5EB3BDB6B1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AC4417-C5A4-4D50-A280-9B30ED2E7066}" type="pres">
      <dgm:prSet presAssocID="{4E22D7F2-4744-40BB-B2F9-83C38037D48D}" presName="Name13" presStyleLbl="parChTrans1D2" presStyleIdx="1" presStyleCnt="6"/>
      <dgm:spPr/>
      <dgm:t>
        <a:bodyPr/>
        <a:lstStyle/>
        <a:p>
          <a:endParaRPr lang="ru-RU"/>
        </a:p>
      </dgm:t>
    </dgm:pt>
    <dgm:pt modelId="{8C26629B-08EA-4279-94EB-EEAC12775937}" type="pres">
      <dgm:prSet presAssocID="{E99C8D9E-A316-475B-8076-A1DEEF0FCC61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002C1-A081-4F64-84F4-B6A011014D8B}" type="pres">
      <dgm:prSet presAssocID="{91FE7C35-63FE-448C-9371-F0E9D5252A01}" presName="Name13" presStyleLbl="parChTrans1D2" presStyleIdx="2" presStyleCnt="6"/>
      <dgm:spPr/>
      <dgm:t>
        <a:bodyPr/>
        <a:lstStyle/>
        <a:p>
          <a:endParaRPr lang="ru-RU"/>
        </a:p>
      </dgm:t>
    </dgm:pt>
    <dgm:pt modelId="{052BC0CC-475E-400A-9208-07F97D5E180A}" type="pres">
      <dgm:prSet presAssocID="{FA48F7AD-7C64-4772-850A-9CE3C8B6C228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F68E2A-093C-4D89-84F6-F3E7C77E4888}" type="pres">
      <dgm:prSet presAssocID="{746024CB-62DA-4EAD-8BBD-E19C9B93E698}" presName="root" presStyleCnt="0"/>
      <dgm:spPr/>
    </dgm:pt>
    <dgm:pt modelId="{B329E618-B5E9-4E65-ADD1-D7D0C6F0716C}" type="pres">
      <dgm:prSet presAssocID="{746024CB-62DA-4EAD-8BBD-E19C9B93E698}" presName="rootComposite" presStyleCnt="0"/>
      <dgm:spPr/>
    </dgm:pt>
    <dgm:pt modelId="{E58FF378-9A8F-40A3-A6DC-ECFCBBFB3EF3}" type="pres">
      <dgm:prSet presAssocID="{746024CB-62DA-4EAD-8BBD-E19C9B93E698}" presName="rootText" presStyleLbl="node1" presStyleIdx="1" presStyleCnt="2"/>
      <dgm:spPr/>
      <dgm:t>
        <a:bodyPr/>
        <a:lstStyle/>
        <a:p>
          <a:endParaRPr lang="ru-RU"/>
        </a:p>
      </dgm:t>
    </dgm:pt>
    <dgm:pt modelId="{A0C024C7-33F7-48F0-8C9B-DAD2157A43B7}" type="pres">
      <dgm:prSet presAssocID="{746024CB-62DA-4EAD-8BBD-E19C9B93E698}" presName="rootConnector" presStyleLbl="node1" presStyleIdx="1" presStyleCnt="2"/>
      <dgm:spPr/>
      <dgm:t>
        <a:bodyPr/>
        <a:lstStyle/>
        <a:p>
          <a:endParaRPr lang="ru-RU"/>
        </a:p>
      </dgm:t>
    </dgm:pt>
    <dgm:pt modelId="{C603C0FB-E61A-4F0C-A94B-EF727CB0639A}" type="pres">
      <dgm:prSet presAssocID="{746024CB-62DA-4EAD-8BBD-E19C9B93E698}" presName="childShape" presStyleCnt="0"/>
      <dgm:spPr/>
    </dgm:pt>
    <dgm:pt modelId="{026C96DC-E620-4E1D-83C1-F37ED698A7A5}" type="pres">
      <dgm:prSet presAssocID="{B6EC13A8-93D6-4228-8196-4556BD69D0F3}" presName="Name13" presStyleLbl="parChTrans1D2" presStyleIdx="3" presStyleCnt="6"/>
      <dgm:spPr/>
      <dgm:t>
        <a:bodyPr/>
        <a:lstStyle/>
        <a:p>
          <a:endParaRPr lang="ru-RU"/>
        </a:p>
      </dgm:t>
    </dgm:pt>
    <dgm:pt modelId="{5F2C0C82-ED20-47EE-9EA7-BEDC25598B8D}" type="pres">
      <dgm:prSet presAssocID="{4F4C23E8-729A-4632-81E9-7C2992FEBB1E}" presName="childText" presStyleLbl="bgAcc1" presStyleIdx="3" presStyleCnt="6" custLinFactNeighborX="35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1DA57F-C65A-4DB6-B9EF-CDC0A584F05B}" type="pres">
      <dgm:prSet presAssocID="{412820E1-BA0C-4932-9D8E-3BF59F02F59D}" presName="Name13" presStyleLbl="parChTrans1D2" presStyleIdx="4" presStyleCnt="6"/>
      <dgm:spPr/>
      <dgm:t>
        <a:bodyPr/>
        <a:lstStyle/>
        <a:p>
          <a:endParaRPr lang="ru-RU"/>
        </a:p>
      </dgm:t>
    </dgm:pt>
    <dgm:pt modelId="{1EE518CF-6ADB-4CDC-AEB8-46366327E5A3}" type="pres">
      <dgm:prSet presAssocID="{DC7A849F-8EF9-426C-AABD-22138B2EF29C}" presName="childText" presStyleLbl="bgAcc1" presStyleIdx="4" presStyleCnt="6" custScaleY="120735" custLinFactNeighborX="4202" custLinFactNeighborY="-7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9D1BB4-FA41-41AC-BCA1-B5BE1D9039E7}" type="pres">
      <dgm:prSet presAssocID="{F9C7070E-0967-4257-8CEF-9D53C056385A}" presName="Name13" presStyleLbl="parChTrans1D2" presStyleIdx="5" presStyleCnt="6"/>
      <dgm:spPr/>
      <dgm:t>
        <a:bodyPr/>
        <a:lstStyle/>
        <a:p>
          <a:endParaRPr lang="ru-RU"/>
        </a:p>
      </dgm:t>
    </dgm:pt>
    <dgm:pt modelId="{1121A732-F105-4C01-9275-5BF9471FB859}" type="pres">
      <dgm:prSet presAssocID="{5ACF86F9-4E12-4E52-92E5-B41D687C6D61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BA7C9B-E74F-4118-80C5-47FEDB55EC45}" type="presOf" srcId="{1478DBE0-7A6B-4C11-A279-74825EE04D6D}" destId="{182D904F-00A5-4344-AD9E-AE4B2890B6CE}" srcOrd="0" destOrd="0" presId="urn:microsoft.com/office/officeart/2005/8/layout/hierarchy3"/>
    <dgm:cxn modelId="{6FB2307D-0FE2-4665-B891-132300150F88}" type="presOf" srcId="{5ACF86F9-4E12-4E52-92E5-B41D687C6D61}" destId="{1121A732-F105-4C01-9275-5BF9471FB859}" srcOrd="0" destOrd="0" presId="urn:microsoft.com/office/officeart/2005/8/layout/hierarchy3"/>
    <dgm:cxn modelId="{74AB2076-135F-414C-BA2D-F07AF6893617}" type="presOf" srcId="{412820E1-BA0C-4932-9D8E-3BF59F02F59D}" destId="{3B1DA57F-C65A-4DB6-B9EF-CDC0A584F05B}" srcOrd="0" destOrd="0" presId="urn:microsoft.com/office/officeart/2005/8/layout/hierarchy3"/>
    <dgm:cxn modelId="{6D92E81E-6DC6-47D7-A267-9A84DDFE0E64}" srcId="{A760198E-3E0F-4C8F-BD43-81F6C1110F3D}" destId="{FA48F7AD-7C64-4772-850A-9CE3C8B6C228}" srcOrd="2" destOrd="0" parTransId="{91FE7C35-63FE-448C-9371-F0E9D5252A01}" sibTransId="{6BD9CBCC-FCDF-4F23-8FC2-76EA772559FA}"/>
    <dgm:cxn modelId="{BEF53E97-96EE-41EE-9601-3251969D0D02}" srcId="{746024CB-62DA-4EAD-8BBD-E19C9B93E698}" destId="{DC7A849F-8EF9-426C-AABD-22138B2EF29C}" srcOrd="1" destOrd="0" parTransId="{412820E1-BA0C-4932-9D8E-3BF59F02F59D}" sibTransId="{D2EDFBDD-FEA2-49F7-9DA9-393B080B9D97}"/>
    <dgm:cxn modelId="{2FB6DB27-C71F-479F-B6EE-09BB4EAFDFB3}" type="presOf" srcId="{DC5CAAF4-6EB5-4248-99E1-7A5EB3BDB6B1}" destId="{0AED1C02-3A7C-4387-BA42-A1DF8670F436}" srcOrd="0" destOrd="0" presId="urn:microsoft.com/office/officeart/2005/8/layout/hierarchy3"/>
    <dgm:cxn modelId="{84AF7939-92F4-4ACC-9104-7A6FA6943363}" srcId="{746024CB-62DA-4EAD-8BBD-E19C9B93E698}" destId="{5ACF86F9-4E12-4E52-92E5-B41D687C6D61}" srcOrd="2" destOrd="0" parTransId="{F9C7070E-0967-4257-8CEF-9D53C056385A}" sibTransId="{0215709D-959D-4F99-92CA-A8B5C2204F4A}"/>
    <dgm:cxn modelId="{61CA0E05-1664-4039-B09A-2504D0384C71}" type="presOf" srcId="{E99C8D9E-A316-475B-8076-A1DEEF0FCC61}" destId="{8C26629B-08EA-4279-94EB-EEAC12775937}" srcOrd="0" destOrd="0" presId="urn:microsoft.com/office/officeart/2005/8/layout/hierarchy3"/>
    <dgm:cxn modelId="{4DDC97BE-D87B-4E2D-BF1C-6C9832CE5BEE}" srcId="{746024CB-62DA-4EAD-8BBD-E19C9B93E698}" destId="{4F4C23E8-729A-4632-81E9-7C2992FEBB1E}" srcOrd="0" destOrd="0" parTransId="{B6EC13A8-93D6-4228-8196-4556BD69D0F3}" sibTransId="{C0F92DC4-C528-41C7-8BB3-7F308CB5CE9D}"/>
    <dgm:cxn modelId="{7028498A-C040-4554-AFD6-159F784452E7}" srcId="{A760198E-3E0F-4C8F-BD43-81F6C1110F3D}" destId="{E99C8D9E-A316-475B-8076-A1DEEF0FCC61}" srcOrd="1" destOrd="0" parTransId="{4E22D7F2-4744-40BB-B2F9-83C38037D48D}" sibTransId="{7115A70E-4115-4EA8-A2FC-A183376440AC}"/>
    <dgm:cxn modelId="{C70DB4E7-D3EE-4183-A386-B5322829351A}" type="presOf" srcId="{746024CB-62DA-4EAD-8BBD-E19C9B93E698}" destId="{E58FF378-9A8F-40A3-A6DC-ECFCBBFB3EF3}" srcOrd="0" destOrd="0" presId="urn:microsoft.com/office/officeart/2005/8/layout/hierarchy3"/>
    <dgm:cxn modelId="{DF6976EB-C3DD-4917-8877-6539E27C2428}" type="presOf" srcId="{DC7A849F-8EF9-426C-AABD-22138B2EF29C}" destId="{1EE518CF-6ADB-4CDC-AEB8-46366327E5A3}" srcOrd="0" destOrd="0" presId="urn:microsoft.com/office/officeart/2005/8/layout/hierarchy3"/>
    <dgm:cxn modelId="{21C95024-11FE-4E44-82DE-C9B48ADC0C2E}" srcId="{9F6216FC-30B3-4F2F-BCAA-4BC1E340D8B3}" destId="{A760198E-3E0F-4C8F-BD43-81F6C1110F3D}" srcOrd="0" destOrd="0" parTransId="{2EE0DF0E-F92D-4AC7-80F3-6D87F1DAA250}" sibTransId="{FE2DB2EF-B774-408D-961D-3366ECDFEC38}"/>
    <dgm:cxn modelId="{B01F1957-17EF-4D96-8C7E-A8C59C4AD41F}" type="presOf" srcId="{F9C7070E-0967-4257-8CEF-9D53C056385A}" destId="{809D1BB4-FA41-41AC-BCA1-B5BE1D9039E7}" srcOrd="0" destOrd="0" presId="urn:microsoft.com/office/officeart/2005/8/layout/hierarchy3"/>
    <dgm:cxn modelId="{C76E1907-0519-4074-87BE-09AA2022897D}" type="presOf" srcId="{A760198E-3E0F-4C8F-BD43-81F6C1110F3D}" destId="{2A8A6654-7A13-42B3-9F56-4F71C1C4CE60}" srcOrd="0" destOrd="0" presId="urn:microsoft.com/office/officeart/2005/8/layout/hierarchy3"/>
    <dgm:cxn modelId="{8D394F4A-20CC-4C8F-AFE2-2C7A89E96709}" type="presOf" srcId="{4E22D7F2-4744-40BB-B2F9-83C38037D48D}" destId="{E4AC4417-C5A4-4D50-A280-9B30ED2E7066}" srcOrd="0" destOrd="0" presId="urn:microsoft.com/office/officeart/2005/8/layout/hierarchy3"/>
    <dgm:cxn modelId="{C946978A-1453-4FC9-BA28-F453C70749C9}" type="presOf" srcId="{FA48F7AD-7C64-4772-850A-9CE3C8B6C228}" destId="{052BC0CC-475E-400A-9208-07F97D5E180A}" srcOrd="0" destOrd="0" presId="urn:microsoft.com/office/officeart/2005/8/layout/hierarchy3"/>
    <dgm:cxn modelId="{E5B0712D-7085-42D0-88D6-1041E52814C0}" type="presOf" srcId="{9F6216FC-30B3-4F2F-BCAA-4BC1E340D8B3}" destId="{F8958CAC-63A5-40A0-8537-D60653211423}" srcOrd="0" destOrd="0" presId="urn:microsoft.com/office/officeart/2005/8/layout/hierarchy3"/>
    <dgm:cxn modelId="{0BA63D7A-1CE4-424A-8546-9E0F23F69040}" srcId="{A760198E-3E0F-4C8F-BD43-81F6C1110F3D}" destId="{DC5CAAF4-6EB5-4248-99E1-7A5EB3BDB6B1}" srcOrd="0" destOrd="0" parTransId="{1478DBE0-7A6B-4C11-A279-74825EE04D6D}" sibTransId="{0098CF00-45CD-416E-8707-8D78D75F71ED}"/>
    <dgm:cxn modelId="{D42549C3-6A4D-4121-BFBA-6ECB13ACC4D7}" type="presOf" srcId="{4F4C23E8-729A-4632-81E9-7C2992FEBB1E}" destId="{5F2C0C82-ED20-47EE-9EA7-BEDC25598B8D}" srcOrd="0" destOrd="0" presId="urn:microsoft.com/office/officeart/2005/8/layout/hierarchy3"/>
    <dgm:cxn modelId="{1BC60131-CC48-4E74-9598-775ACB2451B2}" srcId="{9F6216FC-30B3-4F2F-BCAA-4BC1E340D8B3}" destId="{746024CB-62DA-4EAD-8BBD-E19C9B93E698}" srcOrd="1" destOrd="0" parTransId="{79D10080-27EF-459F-9BBA-25BFBC5476B7}" sibTransId="{4EF44A42-49A7-40DF-BC25-6E426A847D6A}"/>
    <dgm:cxn modelId="{B303B22C-DACF-4D19-9282-891F1926A22A}" type="presOf" srcId="{91FE7C35-63FE-448C-9371-F0E9D5252A01}" destId="{AB7002C1-A081-4F64-84F4-B6A011014D8B}" srcOrd="0" destOrd="0" presId="urn:microsoft.com/office/officeart/2005/8/layout/hierarchy3"/>
    <dgm:cxn modelId="{EC91A58E-1E81-426F-9DB9-4DE793978FE0}" type="presOf" srcId="{A760198E-3E0F-4C8F-BD43-81F6C1110F3D}" destId="{8D176097-DB92-4190-9AC0-B3F0CB6409C2}" srcOrd="1" destOrd="0" presId="urn:microsoft.com/office/officeart/2005/8/layout/hierarchy3"/>
    <dgm:cxn modelId="{A286C0BE-93E4-4DCE-BAE2-3B4FBDFA42E9}" type="presOf" srcId="{B6EC13A8-93D6-4228-8196-4556BD69D0F3}" destId="{026C96DC-E620-4E1D-83C1-F37ED698A7A5}" srcOrd="0" destOrd="0" presId="urn:microsoft.com/office/officeart/2005/8/layout/hierarchy3"/>
    <dgm:cxn modelId="{CA831D84-30D0-45A0-9674-52E3F24F4894}" type="presOf" srcId="{746024CB-62DA-4EAD-8BBD-E19C9B93E698}" destId="{A0C024C7-33F7-48F0-8C9B-DAD2157A43B7}" srcOrd="1" destOrd="0" presId="urn:microsoft.com/office/officeart/2005/8/layout/hierarchy3"/>
    <dgm:cxn modelId="{15771FE8-99A5-4E83-9F4B-B3999471F2B6}" type="presParOf" srcId="{F8958CAC-63A5-40A0-8537-D60653211423}" destId="{13B0D01D-DF23-4A7B-BB0D-6C083236FA96}" srcOrd="0" destOrd="0" presId="urn:microsoft.com/office/officeart/2005/8/layout/hierarchy3"/>
    <dgm:cxn modelId="{A1CFE52D-D5E4-4C68-A75D-EB541CC99BDF}" type="presParOf" srcId="{13B0D01D-DF23-4A7B-BB0D-6C083236FA96}" destId="{A021C638-0637-4C70-8C83-2479D6BC8593}" srcOrd="0" destOrd="0" presId="urn:microsoft.com/office/officeart/2005/8/layout/hierarchy3"/>
    <dgm:cxn modelId="{8714E2BC-8F47-49D2-BCD3-991520D520FC}" type="presParOf" srcId="{A021C638-0637-4C70-8C83-2479D6BC8593}" destId="{2A8A6654-7A13-42B3-9F56-4F71C1C4CE60}" srcOrd="0" destOrd="0" presId="urn:microsoft.com/office/officeart/2005/8/layout/hierarchy3"/>
    <dgm:cxn modelId="{9DEFD9FD-BBF4-4CD6-85F9-F61832B9CE53}" type="presParOf" srcId="{A021C638-0637-4C70-8C83-2479D6BC8593}" destId="{8D176097-DB92-4190-9AC0-B3F0CB6409C2}" srcOrd="1" destOrd="0" presId="urn:microsoft.com/office/officeart/2005/8/layout/hierarchy3"/>
    <dgm:cxn modelId="{4113BB38-15BC-4BAF-BA9B-74F9FC380D82}" type="presParOf" srcId="{13B0D01D-DF23-4A7B-BB0D-6C083236FA96}" destId="{F0481EE2-50C5-4791-B8F7-9AE09FB71E3D}" srcOrd="1" destOrd="0" presId="urn:microsoft.com/office/officeart/2005/8/layout/hierarchy3"/>
    <dgm:cxn modelId="{D781DAEA-D265-4005-A508-F43C010FEFA3}" type="presParOf" srcId="{F0481EE2-50C5-4791-B8F7-9AE09FB71E3D}" destId="{182D904F-00A5-4344-AD9E-AE4B2890B6CE}" srcOrd="0" destOrd="0" presId="urn:microsoft.com/office/officeart/2005/8/layout/hierarchy3"/>
    <dgm:cxn modelId="{25749916-A472-4E97-AE50-F176F002F945}" type="presParOf" srcId="{F0481EE2-50C5-4791-B8F7-9AE09FB71E3D}" destId="{0AED1C02-3A7C-4387-BA42-A1DF8670F436}" srcOrd="1" destOrd="0" presId="urn:microsoft.com/office/officeart/2005/8/layout/hierarchy3"/>
    <dgm:cxn modelId="{ED7A4B9C-48D1-4006-9E85-5A12F25D2BD9}" type="presParOf" srcId="{F0481EE2-50C5-4791-B8F7-9AE09FB71E3D}" destId="{E4AC4417-C5A4-4D50-A280-9B30ED2E7066}" srcOrd="2" destOrd="0" presId="urn:microsoft.com/office/officeart/2005/8/layout/hierarchy3"/>
    <dgm:cxn modelId="{8AED9DBF-325C-4A73-BE72-8F08F0001736}" type="presParOf" srcId="{F0481EE2-50C5-4791-B8F7-9AE09FB71E3D}" destId="{8C26629B-08EA-4279-94EB-EEAC12775937}" srcOrd="3" destOrd="0" presId="urn:microsoft.com/office/officeart/2005/8/layout/hierarchy3"/>
    <dgm:cxn modelId="{06475FD5-E93E-4876-932F-647329931D4E}" type="presParOf" srcId="{F0481EE2-50C5-4791-B8F7-9AE09FB71E3D}" destId="{AB7002C1-A081-4F64-84F4-B6A011014D8B}" srcOrd="4" destOrd="0" presId="urn:microsoft.com/office/officeart/2005/8/layout/hierarchy3"/>
    <dgm:cxn modelId="{B75CE389-CAD8-4B88-B024-BF7B973C3653}" type="presParOf" srcId="{F0481EE2-50C5-4791-B8F7-9AE09FB71E3D}" destId="{052BC0CC-475E-400A-9208-07F97D5E180A}" srcOrd="5" destOrd="0" presId="urn:microsoft.com/office/officeart/2005/8/layout/hierarchy3"/>
    <dgm:cxn modelId="{7EE83E9E-916A-460B-928F-7E1B05064A04}" type="presParOf" srcId="{F8958CAC-63A5-40A0-8537-D60653211423}" destId="{57F68E2A-093C-4D89-84F6-F3E7C77E4888}" srcOrd="1" destOrd="0" presId="urn:microsoft.com/office/officeart/2005/8/layout/hierarchy3"/>
    <dgm:cxn modelId="{F0E8C3B8-DEDB-4AC7-9DC6-0668A720F206}" type="presParOf" srcId="{57F68E2A-093C-4D89-84F6-F3E7C77E4888}" destId="{B329E618-B5E9-4E65-ADD1-D7D0C6F0716C}" srcOrd="0" destOrd="0" presId="urn:microsoft.com/office/officeart/2005/8/layout/hierarchy3"/>
    <dgm:cxn modelId="{7D288272-F1F8-4DD4-BC69-C116F027F47D}" type="presParOf" srcId="{B329E618-B5E9-4E65-ADD1-D7D0C6F0716C}" destId="{E58FF378-9A8F-40A3-A6DC-ECFCBBFB3EF3}" srcOrd="0" destOrd="0" presId="urn:microsoft.com/office/officeart/2005/8/layout/hierarchy3"/>
    <dgm:cxn modelId="{F2202F54-FE9B-4614-A777-A8536AA9020F}" type="presParOf" srcId="{B329E618-B5E9-4E65-ADD1-D7D0C6F0716C}" destId="{A0C024C7-33F7-48F0-8C9B-DAD2157A43B7}" srcOrd="1" destOrd="0" presId="urn:microsoft.com/office/officeart/2005/8/layout/hierarchy3"/>
    <dgm:cxn modelId="{5B7CADF9-6855-4772-ACD9-78F2E4174360}" type="presParOf" srcId="{57F68E2A-093C-4D89-84F6-F3E7C77E4888}" destId="{C603C0FB-E61A-4F0C-A94B-EF727CB0639A}" srcOrd="1" destOrd="0" presId="urn:microsoft.com/office/officeart/2005/8/layout/hierarchy3"/>
    <dgm:cxn modelId="{41CA9F1B-229E-45B3-9351-7791D3B201B0}" type="presParOf" srcId="{C603C0FB-E61A-4F0C-A94B-EF727CB0639A}" destId="{026C96DC-E620-4E1D-83C1-F37ED698A7A5}" srcOrd="0" destOrd="0" presId="urn:microsoft.com/office/officeart/2005/8/layout/hierarchy3"/>
    <dgm:cxn modelId="{F5D305D1-F91A-4F96-A00D-CF510F319667}" type="presParOf" srcId="{C603C0FB-E61A-4F0C-A94B-EF727CB0639A}" destId="{5F2C0C82-ED20-47EE-9EA7-BEDC25598B8D}" srcOrd="1" destOrd="0" presId="urn:microsoft.com/office/officeart/2005/8/layout/hierarchy3"/>
    <dgm:cxn modelId="{BF2A4497-92B4-49F6-9B0A-8D39343844E0}" type="presParOf" srcId="{C603C0FB-E61A-4F0C-A94B-EF727CB0639A}" destId="{3B1DA57F-C65A-4DB6-B9EF-CDC0A584F05B}" srcOrd="2" destOrd="0" presId="urn:microsoft.com/office/officeart/2005/8/layout/hierarchy3"/>
    <dgm:cxn modelId="{F2128AB1-89FC-47E3-8A7E-91810385A9B7}" type="presParOf" srcId="{C603C0FB-E61A-4F0C-A94B-EF727CB0639A}" destId="{1EE518CF-6ADB-4CDC-AEB8-46366327E5A3}" srcOrd="3" destOrd="0" presId="urn:microsoft.com/office/officeart/2005/8/layout/hierarchy3"/>
    <dgm:cxn modelId="{5E700E41-F5BA-4070-9B2B-2AED6AAF3091}" type="presParOf" srcId="{C603C0FB-E61A-4F0C-A94B-EF727CB0639A}" destId="{809D1BB4-FA41-41AC-BCA1-B5BE1D9039E7}" srcOrd="4" destOrd="0" presId="urn:microsoft.com/office/officeart/2005/8/layout/hierarchy3"/>
    <dgm:cxn modelId="{74CB5DF2-EB44-46B3-AAD7-EAFED1B20476}" type="presParOf" srcId="{C603C0FB-E61A-4F0C-A94B-EF727CB0639A}" destId="{1121A732-F105-4C01-9275-5BF9471FB859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7709EE-44D1-42A5-8549-79E99E0590FB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A90B3E38-8785-48C3-8A16-916B6FBCC939}">
      <dgm:prSet phldrT="[Текст]" custT="1"/>
      <dgm:spPr/>
      <dgm:t>
        <a:bodyPr/>
        <a:lstStyle/>
        <a:p>
          <a:pPr marL="990600" indent="0" algn="l">
            <a:spcAft>
              <a:spcPts val="0"/>
            </a:spcAft>
          </a:pPr>
          <a:r>
            <a:rPr lang="ru-RU" sz="1400" dirty="0" err="1" smtClean="0"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latin typeface="Arial" pitchFamily="34" charset="0"/>
              <a:cs typeface="Arial" pitchFamily="34" charset="0"/>
            </a:rPr>
            <a:t>қамсыздандыру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/Социальное обеспечение – 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                 6,3 </a:t>
          </a:r>
          <a:r>
            <a:rPr lang="ru-RU" sz="1400" dirty="0" smtClean="0">
              <a:latin typeface="Arial" pitchFamily="34" charset="0"/>
              <a:cs typeface="Arial" pitchFamily="34" charset="0"/>
            </a:rPr>
            <a:t>млн тенге.</a:t>
          </a:r>
          <a:endParaRPr lang="ru-RU" sz="14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indent="0" algn="l">
            <a:spcAft>
              <a:spcPts val="0"/>
            </a:spcAft>
          </a:pP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Әлеумттік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көмек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/Социальная помощь 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– 177,5 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млн,тенге</a:t>
          </a:r>
          <a:endParaRPr lang="ru-RU" sz="14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indent="0" algn="l">
            <a:spcAft>
              <a:spcPts val="0"/>
            </a:spcAft>
            <a:tabLst/>
          </a:pP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көмек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қамсыздандыру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өзге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де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қызметтер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 Прочие услуги в области социальной помощи и социального обеспечения – 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47,6 </a:t>
          </a:r>
          <a:r>
            <a:rPr lang="ru-RU" sz="14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млн.тенге</a:t>
          </a:r>
          <a:r>
            <a:rPr lang="ru-RU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endParaRPr lang="ru-RU" sz="14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algn="ctr">
            <a:spcAft>
              <a:spcPct val="35000"/>
            </a:spcAft>
          </a:pP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919BF1FE-8980-47A7-9776-1C15D2C5FA3D}" type="parTrans" cxnId="{31780A56-8E27-4B04-8953-FEA2DE0D948D}">
      <dgm:prSet/>
      <dgm:spPr/>
      <dgm:t>
        <a:bodyPr/>
        <a:lstStyle/>
        <a:p>
          <a:endParaRPr lang="ru-RU"/>
        </a:p>
      </dgm:t>
    </dgm:pt>
    <dgm:pt modelId="{73BE472C-E48C-4CBA-BB1E-9662D2A34086}" type="sibTrans" cxnId="{31780A56-8E27-4B04-8953-FEA2DE0D948D}">
      <dgm:prSet/>
      <dgm:spPr/>
      <dgm:t>
        <a:bodyPr/>
        <a:lstStyle/>
        <a:p>
          <a:endParaRPr lang="ru-RU"/>
        </a:p>
      </dgm:t>
    </dgm:pt>
    <dgm:pt modelId="{198AE6DD-2ED6-4AFE-8690-ADED0F91C5F9}">
      <dgm:prSet phldrT="[Текст]" custT="1"/>
      <dgm:spPr/>
      <dgm:t>
        <a:bodyPr/>
        <a:lstStyle/>
        <a:p>
          <a:pPr marL="990600" indent="0" algn="l">
            <a:lnSpc>
              <a:spcPct val="100000"/>
            </a:lnSpc>
            <a:spcAft>
              <a:spcPts val="0"/>
            </a:spcAft>
          </a:pP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Мәдениет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қызметтер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/Деятельность в области культуры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–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463,3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</a:t>
          </a:r>
          <a:r>
            <a:rPr lang="kk-KZ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тенге.</a:t>
          </a:r>
          <a:endParaRPr lang="ru-RU" sz="1400" b="1" i="0" u="none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indent="0" algn="l">
            <a:lnSpc>
              <a:spcPct val="100000"/>
            </a:lnSpc>
            <a:spcAft>
              <a:spcPts val="0"/>
            </a:spcAft>
          </a:pP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Спорт –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182,2 </a:t>
          </a:r>
          <a:r>
            <a:rPr lang="en-US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млн,тенге</a:t>
          </a:r>
          <a:endParaRPr lang="ru-RU" sz="1400" b="1" i="0" u="none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indent="0" algn="l">
            <a:lnSpc>
              <a:spcPct val="100000"/>
            </a:lnSpc>
            <a:spcAft>
              <a:spcPts val="0"/>
            </a:spcAft>
          </a:pP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Ақпараттық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кеңістік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/Информационное пространство –</a:t>
          </a:r>
          <a:r>
            <a:rPr lang="en-US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115,2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 тенге</a:t>
          </a:r>
          <a:endParaRPr lang="ru-RU" sz="1400" b="1" i="0" u="none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indent="0" algn="l">
            <a:lnSpc>
              <a:spcPct val="100000"/>
            </a:lnSpc>
            <a:spcAft>
              <a:spcPts val="0"/>
            </a:spcAft>
          </a:pP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Мәдениет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, спорт, туризм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ақпараттық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кеңістік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өзге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де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қызметтер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/Прочие услуги по организации культуры, спорта, туризма и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инфор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 пространства – </a:t>
          </a:r>
          <a:r>
            <a:rPr lang="ru-RU" sz="1400" b="0" i="0" u="none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104,7 </a:t>
          </a:r>
          <a:r>
            <a:rPr lang="ru-RU" sz="1400" b="0" i="0" u="none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млн.тенге</a:t>
          </a:r>
          <a:endParaRPr lang="ru-RU" sz="1400" b="1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gm:t>
    </dgm:pt>
    <dgm:pt modelId="{5AEA6DD9-B820-429A-9D88-09F0F8D0975D}" type="parTrans" cxnId="{734252BF-5F81-4ED6-A0A6-51D442F51D85}">
      <dgm:prSet/>
      <dgm:spPr/>
      <dgm:t>
        <a:bodyPr/>
        <a:lstStyle/>
        <a:p>
          <a:endParaRPr lang="ru-RU"/>
        </a:p>
      </dgm:t>
    </dgm:pt>
    <dgm:pt modelId="{5BDF38A0-6779-4528-B975-71F384E51ADA}" type="sibTrans" cxnId="{734252BF-5F81-4ED6-A0A6-51D442F51D85}">
      <dgm:prSet/>
      <dgm:spPr/>
      <dgm:t>
        <a:bodyPr/>
        <a:lstStyle/>
        <a:p>
          <a:endParaRPr lang="ru-RU"/>
        </a:p>
      </dgm:t>
    </dgm:pt>
    <dgm:pt modelId="{91130247-E4F3-4D02-ACC8-5BB290B68773}" type="pres">
      <dgm:prSet presAssocID="{A47709EE-44D1-42A5-8549-79E99E0590FB}" presName="linearFlow" presStyleCnt="0">
        <dgm:presLayoutVars>
          <dgm:dir/>
          <dgm:resizeHandles val="exact"/>
        </dgm:presLayoutVars>
      </dgm:prSet>
      <dgm:spPr/>
    </dgm:pt>
    <dgm:pt modelId="{7ED07A61-FCA0-47B0-926A-864BC51A29DA}" type="pres">
      <dgm:prSet presAssocID="{A90B3E38-8785-48C3-8A16-916B6FBCC939}" presName="composite" presStyleCnt="0"/>
      <dgm:spPr/>
    </dgm:pt>
    <dgm:pt modelId="{65AD3A49-6516-4134-A9C4-C3FF17F0A865}" type="pres">
      <dgm:prSet presAssocID="{A90B3E38-8785-48C3-8A16-916B6FBCC939}" presName="imgShp" presStyleLbl="fgImgPlace1" presStyleIdx="0" presStyleCnt="2" custScaleX="137396" custScaleY="155132" custLinFactX="-17482" custLinFactNeighborX="-100000" custLinFactNeighborY="-11669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0070C0"/>
          </a:solidFill>
        </a:ln>
      </dgm:spPr>
    </dgm:pt>
    <dgm:pt modelId="{0205AAFD-45EC-43D0-B450-F3EBBE31D360}" type="pres">
      <dgm:prSet presAssocID="{A90B3E38-8785-48C3-8A16-916B6FBCC939}" presName="txShp" presStyleLbl="node1" presStyleIdx="0" presStyleCnt="2" custScaleX="150376" custScaleY="209921" custLinFactNeighborX="1566" custLinFactNeighborY="-17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BD8F3D-8651-4CBE-B1A0-9C0E70D6F28A}" type="pres">
      <dgm:prSet presAssocID="{73BE472C-E48C-4CBA-BB1E-9662D2A34086}" presName="spacing" presStyleCnt="0"/>
      <dgm:spPr/>
    </dgm:pt>
    <dgm:pt modelId="{4162A259-85A5-4C90-848C-68536C440DBD}" type="pres">
      <dgm:prSet presAssocID="{198AE6DD-2ED6-4AFE-8690-ADED0F91C5F9}" presName="composite" presStyleCnt="0"/>
      <dgm:spPr/>
    </dgm:pt>
    <dgm:pt modelId="{804BAE5E-9300-404D-9D68-0E8367581D03}" type="pres">
      <dgm:prSet presAssocID="{198AE6DD-2ED6-4AFE-8690-ADED0F91C5F9}" presName="imgShp" presStyleLbl="fgImgPlace1" presStyleIdx="1" presStyleCnt="2" custScaleX="132219" custScaleY="143993" custLinFactNeighborX="-81187" custLinFactNeighborY="-40201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rgbClr val="0070C0"/>
          </a:solidFill>
        </a:ln>
      </dgm:spPr>
    </dgm:pt>
    <dgm:pt modelId="{E8E9785B-9D23-4BA7-A348-E10E429E8331}" type="pres">
      <dgm:prSet presAssocID="{198AE6DD-2ED6-4AFE-8690-ADED0F91C5F9}" presName="txShp" presStyleLbl="node1" presStyleIdx="1" presStyleCnt="2" custScaleX="146847" custScaleY="221776" custLinFactNeighborX="2207" custLinFactNeighborY="-39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DBD86F-A11E-4C18-ADCE-65D321DDF176}" type="presOf" srcId="{A90B3E38-8785-48C3-8A16-916B6FBCC939}" destId="{0205AAFD-45EC-43D0-B450-F3EBBE31D360}" srcOrd="0" destOrd="0" presId="urn:microsoft.com/office/officeart/2005/8/layout/vList3#1"/>
    <dgm:cxn modelId="{A164CC03-EDCB-405D-8A14-8E2E93DCFB55}" type="presOf" srcId="{198AE6DD-2ED6-4AFE-8690-ADED0F91C5F9}" destId="{E8E9785B-9D23-4BA7-A348-E10E429E8331}" srcOrd="0" destOrd="0" presId="urn:microsoft.com/office/officeart/2005/8/layout/vList3#1"/>
    <dgm:cxn modelId="{31780A56-8E27-4B04-8953-FEA2DE0D948D}" srcId="{A47709EE-44D1-42A5-8549-79E99E0590FB}" destId="{A90B3E38-8785-48C3-8A16-916B6FBCC939}" srcOrd="0" destOrd="0" parTransId="{919BF1FE-8980-47A7-9776-1C15D2C5FA3D}" sibTransId="{73BE472C-E48C-4CBA-BB1E-9662D2A34086}"/>
    <dgm:cxn modelId="{734252BF-5F81-4ED6-A0A6-51D442F51D85}" srcId="{A47709EE-44D1-42A5-8549-79E99E0590FB}" destId="{198AE6DD-2ED6-4AFE-8690-ADED0F91C5F9}" srcOrd="1" destOrd="0" parTransId="{5AEA6DD9-B820-429A-9D88-09F0F8D0975D}" sibTransId="{5BDF38A0-6779-4528-B975-71F384E51ADA}"/>
    <dgm:cxn modelId="{E31AE668-E660-43CC-98F5-0178C2FC3848}" type="presOf" srcId="{A47709EE-44D1-42A5-8549-79E99E0590FB}" destId="{91130247-E4F3-4D02-ACC8-5BB290B68773}" srcOrd="0" destOrd="0" presId="urn:microsoft.com/office/officeart/2005/8/layout/vList3#1"/>
    <dgm:cxn modelId="{C3576CBE-C61F-453D-B2FC-803ABCC8B29A}" type="presParOf" srcId="{91130247-E4F3-4D02-ACC8-5BB290B68773}" destId="{7ED07A61-FCA0-47B0-926A-864BC51A29DA}" srcOrd="0" destOrd="0" presId="urn:microsoft.com/office/officeart/2005/8/layout/vList3#1"/>
    <dgm:cxn modelId="{6CADADF9-4F67-4FD8-8D6C-E98C13AD79EF}" type="presParOf" srcId="{7ED07A61-FCA0-47B0-926A-864BC51A29DA}" destId="{65AD3A49-6516-4134-A9C4-C3FF17F0A865}" srcOrd="0" destOrd="0" presId="urn:microsoft.com/office/officeart/2005/8/layout/vList3#1"/>
    <dgm:cxn modelId="{2F1FC23E-5812-439B-ABE0-A65068463354}" type="presParOf" srcId="{7ED07A61-FCA0-47B0-926A-864BC51A29DA}" destId="{0205AAFD-45EC-43D0-B450-F3EBBE31D360}" srcOrd="1" destOrd="0" presId="urn:microsoft.com/office/officeart/2005/8/layout/vList3#1"/>
    <dgm:cxn modelId="{5306EF52-1921-4924-BAF1-5FB260058014}" type="presParOf" srcId="{91130247-E4F3-4D02-ACC8-5BB290B68773}" destId="{E1BD8F3D-8651-4CBE-B1A0-9C0E70D6F28A}" srcOrd="1" destOrd="0" presId="urn:microsoft.com/office/officeart/2005/8/layout/vList3#1"/>
    <dgm:cxn modelId="{7F972CF4-097D-479D-8A39-781A09A5DC09}" type="presParOf" srcId="{91130247-E4F3-4D02-ACC8-5BB290B68773}" destId="{4162A259-85A5-4C90-848C-68536C440DBD}" srcOrd="2" destOrd="0" presId="urn:microsoft.com/office/officeart/2005/8/layout/vList3#1"/>
    <dgm:cxn modelId="{38A70FAA-EACD-4A3F-BA95-4CE5517D7A88}" type="presParOf" srcId="{4162A259-85A5-4C90-848C-68536C440DBD}" destId="{804BAE5E-9300-404D-9D68-0E8367581D03}" srcOrd="0" destOrd="0" presId="urn:microsoft.com/office/officeart/2005/8/layout/vList3#1"/>
    <dgm:cxn modelId="{C3DB1B9D-E6A2-43CA-BD4F-0DA56536C64C}" type="presParOf" srcId="{4162A259-85A5-4C90-848C-68536C440DBD}" destId="{E8E9785B-9D23-4BA7-A348-E10E429E833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EB4E9E-245B-4EDB-A773-0E4FB3591BBF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B8713C87-D2D7-4D5B-A9AC-F04B559528CC}">
      <dgm:prSet phldrT="[Текст]" custT="1"/>
      <dgm:spPr/>
      <dgm:t>
        <a:bodyPr/>
        <a:lstStyle/>
        <a:p>
          <a:pPr marL="1162050" indent="0" algn="l">
            <a:lnSpc>
              <a:spcPct val="100000"/>
            </a:lnSpc>
            <a:spcAft>
              <a:spcPts val="0"/>
            </a:spcAft>
            <a:tabLst>
              <a:tab pos="714375" algn="l"/>
              <a:tab pos="990600" algn="l"/>
              <a:tab pos="1076325" algn="l"/>
            </a:tabLst>
          </a:pPr>
          <a:r>
            <a:rPr lang="ru-RU" sz="1400" b="0" dirty="0" smtClean="0">
              <a:latin typeface="Arial" pitchFamily="34" charset="0"/>
              <a:cs typeface="Arial" pitchFamily="34" charset="0"/>
            </a:rPr>
            <a:t>Автомобильный транспорт 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677,7</a:t>
          </a:r>
          <a:endParaRPr lang="ru-RU" sz="1400" b="1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57093B5D-93B7-4EC4-B002-B1EB5970E5EE}" type="parTrans" cxnId="{374CC332-FC65-4EF1-9665-B2D6EA200F29}">
      <dgm:prSet/>
      <dgm:spPr/>
      <dgm:t>
        <a:bodyPr/>
        <a:lstStyle/>
        <a:p>
          <a:endParaRPr lang="ru-RU"/>
        </a:p>
      </dgm:t>
    </dgm:pt>
    <dgm:pt modelId="{F580BFB6-FBAF-420D-A0F4-5A1E6F4F3D8E}" type="sibTrans" cxnId="{374CC332-FC65-4EF1-9665-B2D6EA200F29}">
      <dgm:prSet/>
      <dgm:spPr/>
      <dgm:t>
        <a:bodyPr/>
        <a:lstStyle/>
        <a:p>
          <a:endParaRPr lang="ru-RU"/>
        </a:p>
      </dgm:t>
    </dgm:pt>
    <dgm:pt modelId="{9B2ADAD4-BD58-4807-A993-0AC8BEC416B9}">
      <dgm:prSet phldrT="[Текст]" custT="1"/>
      <dgm:spPr/>
      <dgm:t>
        <a:bodyPr/>
        <a:lstStyle/>
        <a:p>
          <a:pPr marL="1162050" indent="0" algn="l">
            <a:lnSpc>
              <a:spcPct val="100000"/>
            </a:lnSpc>
            <a:spcAft>
              <a:spcPts val="0"/>
            </a:spcAft>
          </a:pPr>
          <a:r>
            <a:rPr lang="ru-RU" sz="1400" b="0" dirty="0" err="1" smtClean="0">
              <a:latin typeface="Arial" pitchFamily="34" charset="0"/>
              <a:cs typeface="Arial" pitchFamily="34" charset="0"/>
            </a:rPr>
            <a:t>Ауыл</a:t>
          </a:r>
          <a:r>
            <a:rPr lang="ru-RU" sz="1400" b="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dirty="0" smtClean="0">
              <a:latin typeface="Arial" pitchFamily="34" charset="0"/>
              <a:cs typeface="Arial" pitchFamily="34" charset="0"/>
            </a:rPr>
            <a:t>/Сельское хозяйство 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56,6</a:t>
          </a:r>
          <a:endParaRPr lang="ru-RU" sz="1400" b="1" dirty="0" smtClean="0">
            <a:latin typeface="Arial" pitchFamily="34" charset="0"/>
            <a:cs typeface="Arial" pitchFamily="34" charset="0"/>
          </a:endParaRPr>
        </a:p>
        <a:p>
          <a:pPr marL="1162050" indent="0" algn="l">
            <a:lnSpc>
              <a:spcPct val="100000"/>
            </a:lnSpc>
            <a:spcAft>
              <a:spcPts val="0"/>
            </a:spcAft>
          </a:pPr>
          <a:r>
            <a:rPr lang="ru-RU" sz="1400" b="0" dirty="0" err="1" smtClean="0">
              <a:latin typeface="Arial" pitchFamily="34" charset="0"/>
              <a:cs typeface="Arial" pitchFamily="34" charset="0"/>
            </a:rPr>
            <a:t>Жер</a:t>
          </a:r>
          <a:r>
            <a:rPr lang="ru-RU" sz="1400" b="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dirty="0" err="1" smtClean="0">
              <a:latin typeface="Arial" pitchFamily="34" charset="0"/>
              <a:cs typeface="Arial" pitchFamily="34" charset="0"/>
            </a:rPr>
            <a:t>қатынастары</a:t>
          </a:r>
          <a:r>
            <a:rPr lang="ru-RU" sz="1400" b="0" dirty="0" smtClean="0">
              <a:latin typeface="Arial" pitchFamily="34" charset="0"/>
              <a:cs typeface="Arial" pitchFamily="34" charset="0"/>
            </a:rPr>
            <a:t>/Земельные отношения </a:t>
          </a:r>
          <a:r>
            <a:rPr lang="ru-RU" sz="1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–</a:t>
          </a:r>
          <a:r>
            <a:rPr lang="ru-RU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0</a:t>
          </a:r>
        </a:p>
        <a:p>
          <a:pPr marL="1162050" indent="0" algn="l">
            <a:lnSpc>
              <a:spcPct val="100000"/>
            </a:lnSpc>
            <a:spcAft>
              <a:spcPts val="0"/>
            </a:spcAft>
          </a:pPr>
          <a:r>
            <a:rPr lang="ru-RU" sz="1400" b="0" dirty="0" err="1" smtClean="0">
              <a:latin typeface="Arial" pitchFamily="34" charset="0"/>
              <a:cs typeface="Arial" pitchFamily="34" charset="0"/>
            </a:rPr>
            <a:t>Басқалар</a:t>
          </a:r>
          <a:r>
            <a:rPr lang="ru-RU" sz="1400" b="0" dirty="0" smtClean="0">
              <a:latin typeface="Arial" pitchFamily="34" charset="0"/>
              <a:cs typeface="Arial" pitchFamily="34" charset="0"/>
            </a:rPr>
            <a:t>/Прочие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 -</a:t>
          </a:r>
          <a:r>
            <a:rPr lang="ru-RU" sz="1400" b="1" dirty="0" smtClean="0">
              <a:latin typeface="Arial" pitchFamily="34" charset="0"/>
              <a:cs typeface="Arial" pitchFamily="34" charset="0"/>
            </a:rPr>
            <a:t>17,0</a:t>
          </a:r>
          <a:endParaRPr lang="ru-RU" sz="1400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053AB3AF-3F34-4F13-9DA9-1704F5A9CE3F}" type="parTrans" cxnId="{335DE028-2B8A-44D8-8C95-8A5A2D05A70D}">
      <dgm:prSet/>
      <dgm:spPr/>
      <dgm:t>
        <a:bodyPr/>
        <a:lstStyle/>
        <a:p>
          <a:endParaRPr lang="ru-RU"/>
        </a:p>
      </dgm:t>
    </dgm:pt>
    <dgm:pt modelId="{36A5233A-E96A-4207-A2E7-E1717B144DCD}" type="sibTrans" cxnId="{335DE028-2B8A-44D8-8C95-8A5A2D05A70D}">
      <dgm:prSet/>
      <dgm:spPr/>
      <dgm:t>
        <a:bodyPr/>
        <a:lstStyle/>
        <a:p>
          <a:endParaRPr lang="ru-RU"/>
        </a:p>
      </dgm:t>
    </dgm:pt>
    <dgm:pt modelId="{120E04C3-28E8-4957-A860-8ECE112DA595}">
      <dgm:prSet phldrT="[Текст]" custT="1"/>
      <dgm:spPr/>
      <dgm:t>
        <a:bodyPr/>
        <a:lstStyle/>
        <a:p>
          <a:pPr marL="1257300" indent="0" algn="l">
            <a:spcAft>
              <a:spcPts val="0"/>
            </a:spcAft>
          </a:pP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Тұрғын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үй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/Жилищное хозяйство </a:t>
          </a:r>
          <a:r>
            <a:rPr lang="ru-RU" sz="1400" b="1" i="0" u="none" dirty="0" smtClean="0">
              <a:latin typeface="Arial" pitchFamily="34" charset="0"/>
              <a:cs typeface="Arial" pitchFamily="34" charset="0"/>
            </a:rPr>
            <a:t>–41,9</a:t>
          </a:r>
          <a:endParaRPr lang="ru-RU" sz="1400" b="1" i="0" u="none" dirty="0" smtClean="0">
            <a:latin typeface="Arial" pitchFamily="34" charset="0"/>
            <a:cs typeface="Arial" pitchFamily="34" charset="0"/>
          </a:endParaRPr>
        </a:p>
        <a:p>
          <a:pPr marL="1257300" indent="0" algn="l">
            <a:spcAft>
              <a:spcPts val="0"/>
            </a:spcAft>
          </a:pP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Коммуналдық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/Коммунальное хозяйство </a:t>
          </a:r>
          <a:r>
            <a:rPr lang="ru-RU" sz="1400" b="1" i="0" u="none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i="0" u="none" dirty="0" smtClean="0">
              <a:latin typeface="Arial" pitchFamily="34" charset="0"/>
              <a:cs typeface="Arial" pitchFamily="34" charset="0"/>
            </a:rPr>
            <a:t>764,1</a:t>
          </a:r>
          <a:endParaRPr lang="ru-RU" sz="1400" b="1" i="0" u="none" dirty="0" smtClean="0">
            <a:latin typeface="Arial" pitchFamily="34" charset="0"/>
            <a:cs typeface="Arial" pitchFamily="34" charset="0"/>
          </a:endParaRPr>
        </a:p>
        <a:p>
          <a:pPr marL="1257300" indent="0" algn="l">
            <a:spcAft>
              <a:spcPts val="0"/>
            </a:spcAft>
          </a:pP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Елді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мекендерді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абаттандыру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/Благоустройство населенных пунктов</a:t>
          </a:r>
          <a:r>
            <a:rPr lang="ru-RU" sz="1400" b="1" i="0" u="none" dirty="0" smtClean="0">
              <a:latin typeface="Arial" pitchFamily="34" charset="0"/>
              <a:cs typeface="Arial" pitchFamily="34" charset="0"/>
            </a:rPr>
            <a:t> – </a:t>
          </a:r>
          <a:r>
            <a:rPr lang="ru-RU" sz="1400" b="1" i="0" u="none" dirty="0" smtClean="0">
              <a:latin typeface="Arial" pitchFamily="34" charset="0"/>
              <a:cs typeface="Arial" pitchFamily="34" charset="0"/>
            </a:rPr>
            <a:t>391,8</a:t>
          </a:r>
          <a:endParaRPr lang="ru-RU" sz="1400" b="1" i="0" u="none" dirty="0" smtClean="0">
            <a:latin typeface="Arial" pitchFamily="34" charset="0"/>
            <a:cs typeface="Arial" pitchFamily="34" charset="0"/>
          </a:endParaRPr>
        </a:p>
        <a:p>
          <a:pPr marL="1257300" indent="0" algn="l">
            <a:spcAft>
              <a:spcPts val="0"/>
            </a:spcAft>
          </a:pP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Сәулет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,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қала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құрылысы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және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құрылыс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dirty="0" err="1" smtClean="0">
              <a:latin typeface="Arial" pitchFamily="34" charset="0"/>
              <a:cs typeface="Arial" pitchFamily="34" charset="0"/>
            </a:rPr>
            <a:t>қызметі</a:t>
          </a:r>
          <a:r>
            <a:rPr lang="ru-RU" sz="1400" b="0" i="0" u="none" dirty="0" smtClean="0">
              <a:latin typeface="Arial" pitchFamily="34" charset="0"/>
              <a:cs typeface="Arial" pitchFamily="34" charset="0"/>
            </a:rPr>
            <a:t> </a:t>
          </a:r>
          <a:r>
            <a:rPr lang="kk-KZ" sz="1400" b="0" i="0" u="none" dirty="0" smtClean="0">
              <a:latin typeface="Arial" pitchFamily="34" charset="0"/>
              <a:cs typeface="Arial" pitchFamily="34" charset="0"/>
            </a:rPr>
            <a:t>Архитектурная,градостроительнаяи строительная деятельность </a:t>
          </a:r>
          <a:r>
            <a:rPr lang="kk-KZ" sz="1400" b="1" i="0" u="none" dirty="0" smtClean="0">
              <a:latin typeface="Arial" pitchFamily="34" charset="0"/>
              <a:cs typeface="Arial" pitchFamily="34" charset="0"/>
            </a:rPr>
            <a:t>– </a:t>
          </a:r>
          <a:r>
            <a:rPr lang="kk-KZ" sz="1400" b="1" i="0" u="none" dirty="0" smtClean="0">
              <a:latin typeface="Arial" pitchFamily="34" charset="0"/>
              <a:cs typeface="Arial" pitchFamily="34" charset="0"/>
            </a:rPr>
            <a:t>49,1</a:t>
          </a:r>
          <a:endParaRPr lang="ru-RU" sz="1400" b="1" i="0" dirty="0">
            <a:latin typeface="Arial" pitchFamily="34" charset="0"/>
            <a:cs typeface="Arial" pitchFamily="34" charset="0"/>
          </a:endParaRPr>
        </a:p>
      </dgm:t>
    </dgm:pt>
    <dgm:pt modelId="{03B49029-74EA-4A91-AC5E-5A8462683C55}" type="parTrans" cxnId="{401228D8-D7E7-4747-905F-81FE434B8EF0}">
      <dgm:prSet/>
      <dgm:spPr/>
      <dgm:t>
        <a:bodyPr/>
        <a:lstStyle/>
        <a:p>
          <a:endParaRPr lang="ru-RU"/>
        </a:p>
      </dgm:t>
    </dgm:pt>
    <dgm:pt modelId="{83CA39C5-818F-4C61-A0A8-C74D6FB7EBDA}" type="sibTrans" cxnId="{401228D8-D7E7-4747-905F-81FE434B8EF0}">
      <dgm:prSet/>
      <dgm:spPr/>
      <dgm:t>
        <a:bodyPr/>
        <a:lstStyle/>
        <a:p>
          <a:endParaRPr lang="ru-RU"/>
        </a:p>
      </dgm:t>
    </dgm:pt>
    <dgm:pt modelId="{4770B2FF-60B7-4558-90CB-FDF06F67F0AF}" type="pres">
      <dgm:prSet presAssocID="{A6EB4E9E-245B-4EDB-A773-0E4FB3591BBF}" presName="linearFlow" presStyleCnt="0">
        <dgm:presLayoutVars>
          <dgm:dir/>
          <dgm:resizeHandles val="exact"/>
        </dgm:presLayoutVars>
      </dgm:prSet>
      <dgm:spPr/>
    </dgm:pt>
    <dgm:pt modelId="{FF494CF8-6F11-460F-AA00-AD53D6C5BA45}" type="pres">
      <dgm:prSet presAssocID="{B8713C87-D2D7-4D5B-A9AC-F04B559528CC}" presName="composite" presStyleCnt="0"/>
      <dgm:spPr/>
    </dgm:pt>
    <dgm:pt modelId="{3A89A845-D6EA-4024-AB6E-BE9576956704}" type="pres">
      <dgm:prSet presAssocID="{B8713C87-D2D7-4D5B-A9AC-F04B559528CC}" presName="imgShp" presStyleLbl="fgImgPlace1" presStyleIdx="0" presStyleCnt="3" custScaleX="128827" custScaleY="118657" custLinFactNeighborX="2753" custLinFactNeighborY="321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C68B9C6-6177-4693-A0A0-35387069E057}" type="pres">
      <dgm:prSet presAssocID="{B8713C87-D2D7-4D5B-A9AC-F04B559528CC}" presName="txShp" presStyleLbl="node1" presStyleIdx="0" presStyleCnt="3" custScaleX="150376" custScaleY="94360" custLinFactNeighborX="1213" custLinFactNeighborY="-19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0796C-D541-48C7-9D20-600BBA7A6174}" type="pres">
      <dgm:prSet presAssocID="{F580BFB6-FBAF-420D-A0F4-5A1E6F4F3D8E}" presName="spacing" presStyleCnt="0"/>
      <dgm:spPr/>
    </dgm:pt>
    <dgm:pt modelId="{9F019AA9-0AAB-4123-9887-6263C2865C37}" type="pres">
      <dgm:prSet presAssocID="{9B2ADAD4-BD58-4807-A993-0AC8BEC416B9}" presName="composite" presStyleCnt="0"/>
      <dgm:spPr/>
    </dgm:pt>
    <dgm:pt modelId="{5406651E-CA67-4617-9E54-601EF6DA6EFB}" type="pres">
      <dgm:prSet presAssocID="{9B2ADAD4-BD58-4807-A993-0AC8BEC416B9}" presName="imgShp" presStyleLbl="fgImgPlace1" presStyleIdx="1" presStyleCnt="3" custScaleX="199407" custScaleY="15628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4EA928AD-5D77-49B9-A2E6-732CEE91B3F8}" type="pres">
      <dgm:prSet presAssocID="{9B2ADAD4-BD58-4807-A993-0AC8BEC416B9}" presName="txShp" presStyleLbl="node1" presStyleIdx="1" presStyleCnt="3" custScaleX="150376" custScaleY="159586" custLinFactNeighborX="1717" custLinFactNeighborY="27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468581-6B30-4A01-A384-6D90824E1DC5}" type="pres">
      <dgm:prSet presAssocID="{36A5233A-E96A-4207-A2E7-E1717B144DCD}" presName="spacing" presStyleCnt="0"/>
      <dgm:spPr/>
    </dgm:pt>
    <dgm:pt modelId="{E911E86A-0C60-4473-BC53-5AD7ACECD4F6}" type="pres">
      <dgm:prSet presAssocID="{120E04C3-28E8-4957-A860-8ECE112DA595}" presName="composite" presStyleCnt="0"/>
      <dgm:spPr/>
    </dgm:pt>
    <dgm:pt modelId="{D3130C4B-63DA-4094-B67D-7E49D35CD73A}" type="pres">
      <dgm:prSet presAssocID="{120E04C3-28E8-4957-A860-8ECE112DA595}" presName="imgShp" presStyleLbl="fgImgPlace1" presStyleIdx="2" presStyleCnt="3" custScaleX="183498" custScaleY="165252" custLinFactNeighborX="4534" custLinFactNeighborY="-4421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  <dgm:pt modelId="{B33B1861-B3B6-4371-9CD9-C9B304794E8C}" type="pres">
      <dgm:prSet presAssocID="{120E04C3-28E8-4957-A860-8ECE112DA595}" presName="txShp" presStyleLbl="node1" presStyleIdx="2" presStyleCnt="3" custScaleX="150376" custScaleY="2904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5DE028-2B8A-44D8-8C95-8A5A2D05A70D}" srcId="{A6EB4E9E-245B-4EDB-A773-0E4FB3591BBF}" destId="{9B2ADAD4-BD58-4807-A993-0AC8BEC416B9}" srcOrd="1" destOrd="0" parTransId="{053AB3AF-3F34-4F13-9DA9-1704F5A9CE3F}" sibTransId="{36A5233A-E96A-4207-A2E7-E1717B144DCD}"/>
    <dgm:cxn modelId="{401228D8-D7E7-4747-905F-81FE434B8EF0}" srcId="{A6EB4E9E-245B-4EDB-A773-0E4FB3591BBF}" destId="{120E04C3-28E8-4957-A860-8ECE112DA595}" srcOrd="2" destOrd="0" parTransId="{03B49029-74EA-4A91-AC5E-5A8462683C55}" sibTransId="{83CA39C5-818F-4C61-A0A8-C74D6FB7EBDA}"/>
    <dgm:cxn modelId="{374CC332-FC65-4EF1-9665-B2D6EA200F29}" srcId="{A6EB4E9E-245B-4EDB-A773-0E4FB3591BBF}" destId="{B8713C87-D2D7-4D5B-A9AC-F04B559528CC}" srcOrd="0" destOrd="0" parTransId="{57093B5D-93B7-4EC4-B002-B1EB5970E5EE}" sibTransId="{F580BFB6-FBAF-420D-A0F4-5A1E6F4F3D8E}"/>
    <dgm:cxn modelId="{2B0912B5-8A07-4BD2-9269-36E4FA409ECF}" type="presOf" srcId="{9B2ADAD4-BD58-4807-A993-0AC8BEC416B9}" destId="{4EA928AD-5D77-49B9-A2E6-732CEE91B3F8}" srcOrd="0" destOrd="0" presId="urn:microsoft.com/office/officeart/2005/8/layout/vList3#2"/>
    <dgm:cxn modelId="{698D32D4-AD69-4EAC-9651-B6D38DCD723B}" type="presOf" srcId="{120E04C3-28E8-4957-A860-8ECE112DA595}" destId="{B33B1861-B3B6-4371-9CD9-C9B304794E8C}" srcOrd="0" destOrd="0" presId="urn:microsoft.com/office/officeart/2005/8/layout/vList3#2"/>
    <dgm:cxn modelId="{E32A379C-BA4E-4D23-A079-1D117EB9E0A4}" type="presOf" srcId="{B8713C87-D2D7-4D5B-A9AC-F04B559528CC}" destId="{6C68B9C6-6177-4693-A0A0-35387069E057}" srcOrd="0" destOrd="0" presId="urn:microsoft.com/office/officeart/2005/8/layout/vList3#2"/>
    <dgm:cxn modelId="{DC3BA462-B4B1-4D1D-9785-DD301E61C7FD}" type="presOf" srcId="{A6EB4E9E-245B-4EDB-A773-0E4FB3591BBF}" destId="{4770B2FF-60B7-4558-90CB-FDF06F67F0AF}" srcOrd="0" destOrd="0" presId="urn:microsoft.com/office/officeart/2005/8/layout/vList3#2"/>
    <dgm:cxn modelId="{AC0E86ED-19D5-46F8-A9E5-93466DFD821D}" type="presParOf" srcId="{4770B2FF-60B7-4558-90CB-FDF06F67F0AF}" destId="{FF494CF8-6F11-460F-AA00-AD53D6C5BA45}" srcOrd="0" destOrd="0" presId="urn:microsoft.com/office/officeart/2005/8/layout/vList3#2"/>
    <dgm:cxn modelId="{2B39AB07-AA6D-4862-B01B-D4665DC546E1}" type="presParOf" srcId="{FF494CF8-6F11-460F-AA00-AD53D6C5BA45}" destId="{3A89A845-D6EA-4024-AB6E-BE9576956704}" srcOrd="0" destOrd="0" presId="urn:microsoft.com/office/officeart/2005/8/layout/vList3#2"/>
    <dgm:cxn modelId="{10E45F8D-511D-45C6-ADD0-36E138C82399}" type="presParOf" srcId="{FF494CF8-6F11-460F-AA00-AD53D6C5BA45}" destId="{6C68B9C6-6177-4693-A0A0-35387069E057}" srcOrd="1" destOrd="0" presId="urn:microsoft.com/office/officeart/2005/8/layout/vList3#2"/>
    <dgm:cxn modelId="{7BAC2EDB-91AE-4F20-87D5-23E688799BAB}" type="presParOf" srcId="{4770B2FF-60B7-4558-90CB-FDF06F67F0AF}" destId="{9C90796C-D541-48C7-9D20-600BBA7A6174}" srcOrd="1" destOrd="0" presId="urn:microsoft.com/office/officeart/2005/8/layout/vList3#2"/>
    <dgm:cxn modelId="{19E72A5D-33F0-4A29-B4D9-DCECC9C0DEDC}" type="presParOf" srcId="{4770B2FF-60B7-4558-90CB-FDF06F67F0AF}" destId="{9F019AA9-0AAB-4123-9887-6263C2865C37}" srcOrd="2" destOrd="0" presId="urn:microsoft.com/office/officeart/2005/8/layout/vList3#2"/>
    <dgm:cxn modelId="{0F687256-4F09-499B-A336-964A05C9A17F}" type="presParOf" srcId="{9F019AA9-0AAB-4123-9887-6263C2865C37}" destId="{5406651E-CA67-4617-9E54-601EF6DA6EFB}" srcOrd="0" destOrd="0" presId="urn:microsoft.com/office/officeart/2005/8/layout/vList3#2"/>
    <dgm:cxn modelId="{190DE85E-1CDA-4D07-89B2-2758A904EAD2}" type="presParOf" srcId="{9F019AA9-0AAB-4123-9887-6263C2865C37}" destId="{4EA928AD-5D77-49B9-A2E6-732CEE91B3F8}" srcOrd="1" destOrd="0" presId="urn:microsoft.com/office/officeart/2005/8/layout/vList3#2"/>
    <dgm:cxn modelId="{8ECD5EE6-1913-47F2-8BDD-170B354CB80A}" type="presParOf" srcId="{4770B2FF-60B7-4558-90CB-FDF06F67F0AF}" destId="{A2468581-6B30-4A01-A384-6D90824E1DC5}" srcOrd="3" destOrd="0" presId="urn:microsoft.com/office/officeart/2005/8/layout/vList3#2"/>
    <dgm:cxn modelId="{B59D4BA4-BA2C-43C8-ACC5-D1C7FE418722}" type="presParOf" srcId="{4770B2FF-60B7-4558-90CB-FDF06F67F0AF}" destId="{E911E86A-0C60-4473-BC53-5AD7ACECD4F6}" srcOrd="4" destOrd="0" presId="urn:microsoft.com/office/officeart/2005/8/layout/vList3#2"/>
    <dgm:cxn modelId="{212A60AC-E271-4BA1-A552-61D96069CEC8}" type="presParOf" srcId="{E911E86A-0C60-4473-BC53-5AD7ACECD4F6}" destId="{D3130C4B-63DA-4094-B67D-7E49D35CD73A}" srcOrd="0" destOrd="0" presId="urn:microsoft.com/office/officeart/2005/8/layout/vList3#2"/>
    <dgm:cxn modelId="{B3259D9A-8BC9-4588-9D71-B2EEC94EC9B2}" type="presParOf" srcId="{E911E86A-0C60-4473-BC53-5AD7ACECD4F6}" destId="{B33B1861-B3B6-4371-9CD9-C9B304794E8C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A6654-7A13-42B3-9F56-4F71C1C4CE60}">
      <dsp:nvSpPr>
        <dsp:cNvPr id="0" name=""/>
        <dsp:cNvSpPr/>
      </dsp:nvSpPr>
      <dsp:spPr>
        <a:xfrm>
          <a:off x="279651" y="776"/>
          <a:ext cx="2031776" cy="10158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100" b="1" kern="1200" dirty="0" smtClean="0">
              <a:latin typeface="Arial" pitchFamily="34" charset="0"/>
              <a:cs typeface="Arial" pitchFamily="34" charset="0"/>
            </a:rPr>
            <a:t>Ауданның бөлімдері Районные отделы и акиматы сельских округов</a:t>
          </a:r>
          <a:endParaRPr lang="ru-RU" sz="1100" b="1" kern="1200" dirty="0">
            <a:latin typeface="Arial" pitchFamily="34" charset="0"/>
            <a:cs typeface="Arial" pitchFamily="34" charset="0"/>
          </a:endParaRPr>
        </a:p>
      </dsp:txBody>
      <dsp:txXfrm>
        <a:off x="309405" y="30530"/>
        <a:ext cx="1972268" cy="956380"/>
      </dsp:txXfrm>
    </dsp:sp>
    <dsp:sp modelId="{182D904F-00A5-4344-AD9E-AE4B2890B6CE}">
      <dsp:nvSpPr>
        <dsp:cNvPr id="0" name=""/>
        <dsp:cNvSpPr/>
      </dsp:nvSpPr>
      <dsp:spPr>
        <a:xfrm>
          <a:off x="482828" y="1016665"/>
          <a:ext cx="203177" cy="7619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916"/>
              </a:lnTo>
              <a:lnTo>
                <a:pt x="203177" y="76191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D1C02-3A7C-4387-BA42-A1DF8670F436}">
      <dsp:nvSpPr>
        <dsp:cNvPr id="0" name=""/>
        <dsp:cNvSpPr/>
      </dsp:nvSpPr>
      <dsp:spPr>
        <a:xfrm>
          <a:off x="686006" y="1270637"/>
          <a:ext cx="1625421" cy="10158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Arial" pitchFamily="34" charset="0"/>
              <a:cs typeface="Arial" pitchFamily="34" charset="0"/>
            </a:rPr>
            <a:t>12 </a:t>
          </a:r>
          <a:r>
            <a:rPr lang="ru-RU" sz="1300" kern="1200" dirty="0" smtClean="0">
              <a:latin typeface="Arial" pitchFamily="34" charset="0"/>
              <a:cs typeface="Arial" pitchFamily="34" charset="0"/>
            </a:rPr>
            <a:t>ББӘ/АБП</a:t>
          </a:r>
          <a:endParaRPr lang="ru-RU" sz="1300" kern="1200" dirty="0">
            <a:latin typeface="Arial" pitchFamily="34" charset="0"/>
            <a:cs typeface="Arial" pitchFamily="34" charset="0"/>
          </a:endParaRPr>
        </a:p>
      </dsp:txBody>
      <dsp:txXfrm>
        <a:off x="715760" y="1300391"/>
        <a:ext cx="1565913" cy="956380"/>
      </dsp:txXfrm>
    </dsp:sp>
    <dsp:sp modelId="{E4AC4417-C5A4-4D50-A280-9B30ED2E7066}">
      <dsp:nvSpPr>
        <dsp:cNvPr id="0" name=""/>
        <dsp:cNvSpPr/>
      </dsp:nvSpPr>
      <dsp:spPr>
        <a:xfrm>
          <a:off x="482828" y="1016665"/>
          <a:ext cx="203177" cy="20317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1776"/>
              </a:lnTo>
              <a:lnTo>
                <a:pt x="203177" y="203177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26629B-08EA-4279-94EB-EEAC12775937}">
      <dsp:nvSpPr>
        <dsp:cNvPr id="0" name=""/>
        <dsp:cNvSpPr/>
      </dsp:nvSpPr>
      <dsp:spPr>
        <a:xfrm>
          <a:off x="686006" y="2540497"/>
          <a:ext cx="1625421" cy="10158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b="1" kern="1200" dirty="0" smtClean="0">
              <a:latin typeface="Arial" pitchFamily="34" charset="0"/>
              <a:cs typeface="Arial" pitchFamily="34" charset="0"/>
            </a:rPr>
            <a:t>ИГЕРІЛГЕНІ</a:t>
          </a:r>
          <a:endParaRPr lang="ru-RU" sz="13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ОСВОЕНО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b="1" kern="1200" dirty="0" smtClean="0">
              <a:latin typeface="Arial" pitchFamily="34" charset="0"/>
              <a:cs typeface="Arial" pitchFamily="34" charset="0"/>
            </a:rPr>
            <a:t>4645,4</a:t>
          </a:r>
          <a:endParaRPr lang="ru-RU" sz="13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300" b="1" kern="1200" dirty="0" err="1" smtClean="0">
              <a:latin typeface="Arial" pitchFamily="34" charset="0"/>
              <a:cs typeface="Arial" pitchFamily="34" charset="0"/>
            </a:rPr>
            <a:t>млн.тенге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>
        <a:off x="715760" y="2570251"/>
        <a:ext cx="1565913" cy="956380"/>
      </dsp:txXfrm>
    </dsp:sp>
    <dsp:sp modelId="{AB7002C1-A081-4F64-84F4-B6A011014D8B}">
      <dsp:nvSpPr>
        <dsp:cNvPr id="0" name=""/>
        <dsp:cNvSpPr/>
      </dsp:nvSpPr>
      <dsp:spPr>
        <a:xfrm>
          <a:off x="482828" y="1016665"/>
          <a:ext cx="203177" cy="3301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1636"/>
              </a:lnTo>
              <a:lnTo>
                <a:pt x="203177" y="330163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BC0CC-475E-400A-9208-07F97D5E180A}">
      <dsp:nvSpPr>
        <dsp:cNvPr id="0" name=""/>
        <dsp:cNvSpPr/>
      </dsp:nvSpPr>
      <dsp:spPr>
        <a:xfrm>
          <a:off x="686006" y="3810357"/>
          <a:ext cx="1625421" cy="10158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84,5 </a:t>
          </a: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%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>
        <a:off x="715760" y="3840111"/>
        <a:ext cx="1565913" cy="956380"/>
      </dsp:txXfrm>
    </dsp:sp>
    <dsp:sp modelId="{E58FF378-9A8F-40A3-A6DC-ECFCBBFB3EF3}">
      <dsp:nvSpPr>
        <dsp:cNvPr id="0" name=""/>
        <dsp:cNvSpPr/>
      </dsp:nvSpPr>
      <dsp:spPr>
        <a:xfrm>
          <a:off x="2819371" y="776"/>
          <a:ext cx="2031776" cy="10158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latin typeface="Arial" pitchFamily="34" charset="0"/>
              <a:cs typeface="Arial" pitchFamily="34" charset="0"/>
            </a:rPr>
            <a:t>IV </a:t>
          </a:r>
          <a:r>
            <a:rPr lang="kk-KZ" sz="1100" b="1" kern="1200" dirty="0" smtClean="0">
              <a:latin typeface="Arial" pitchFamily="34" charset="0"/>
              <a:cs typeface="Arial" pitchFamily="34" charset="0"/>
            </a:rPr>
            <a:t>деңгейлі бюджетті бюджеттік бағдарлама әкімгерлері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100" b="1" kern="1200" dirty="0" smtClean="0">
              <a:latin typeface="Arial" pitchFamily="34" charset="0"/>
              <a:cs typeface="Arial" pitchFamily="34" charset="0"/>
            </a:rPr>
            <a:t>Администраторы бюджетных программ с </a:t>
          </a:r>
          <a:r>
            <a:rPr lang="en-US" sz="1100" b="1" kern="1200" dirty="0" smtClean="0">
              <a:latin typeface="Arial" pitchFamily="34" charset="0"/>
              <a:cs typeface="Arial" pitchFamily="34" charset="0"/>
            </a:rPr>
            <a:t>IV</a:t>
          </a:r>
          <a:r>
            <a:rPr lang="kk-KZ" sz="1100" b="1" kern="1200" dirty="0" smtClean="0">
              <a:latin typeface="Arial" pitchFamily="34" charset="0"/>
              <a:cs typeface="Arial" pitchFamily="34" charset="0"/>
            </a:rPr>
            <a:t> уровнем бюджета (МСУ) </a:t>
          </a:r>
          <a:endParaRPr lang="ru-RU" sz="1100" b="1" kern="1200" dirty="0">
            <a:latin typeface="Arial" pitchFamily="34" charset="0"/>
            <a:cs typeface="Arial" pitchFamily="34" charset="0"/>
          </a:endParaRPr>
        </a:p>
      </dsp:txBody>
      <dsp:txXfrm>
        <a:off x="2849125" y="30530"/>
        <a:ext cx="1972268" cy="956380"/>
      </dsp:txXfrm>
    </dsp:sp>
    <dsp:sp modelId="{026C96DC-E620-4E1D-83C1-F37ED698A7A5}">
      <dsp:nvSpPr>
        <dsp:cNvPr id="0" name=""/>
        <dsp:cNvSpPr/>
      </dsp:nvSpPr>
      <dsp:spPr>
        <a:xfrm>
          <a:off x="3022549" y="1016665"/>
          <a:ext cx="260099" cy="7619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916"/>
              </a:lnTo>
              <a:lnTo>
                <a:pt x="260099" y="76191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2C0C82-ED20-47EE-9EA7-BEDC25598B8D}">
      <dsp:nvSpPr>
        <dsp:cNvPr id="0" name=""/>
        <dsp:cNvSpPr/>
      </dsp:nvSpPr>
      <dsp:spPr>
        <a:xfrm>
          <a:off x="3282649" y="1270637"/>
          <a:ext cx="1625421" cy="10158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Arial" pitchFamily="34" charset="0"/>
              <a:cs typeface="Arial" pitchFamily="34" charset="0"/>
            </a:rPr>
            <a:t>16 ББӘ/АБП</a:t>
          </a:r>
          <a:endParaRPr lang="ru-RU" sz="1300" kern="1200" dirty="0">
            <a:latin typeface="Arial" pitchFamily="34" charset="0"/>
            <a:cs typeface="Arial" pitchFamily="34" charset="0"/>
          </a:endParaRPr>
        </a:p>
      </dsp:txBody>
      <dsp:txXfrm>
        <a:off x="3312403" y="1300391"/>
        <a:ext cx="1565913" cy="956380"/>
      </dsp:txXfrm>
    </dsp:sp>
    <dsp:sp modelId="{3B1DA57F-C65A-4DB6-B9EF-CDC0A584F05B}">
      <dsp:nvSpPr>
        <dsp:cNvPr id="0" name=""/>
        <dsp:cNvSpPr/>
      </dsp:nvSpPr>
      <dsp:spPr>
        <a:xfrm>
          <a:off x="3022549" y="1016665"/>
          <a:ext cx="271477" cy="2063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3050"/>
              </a:lnTo>
              <a:lnTo>
                <a:pt x="271477" y="206305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E518CF-6ADB-4CDC-AEB8-46366327E5A3}">
      <dsp:nvSpPr>
        <dsp:cNvPr id="0" name=""/>
        <dsp:cNvSpPr/>
      </dsp:nvSpPr>
      <dsp:spPr>
        <a:xfrm>
          <a:off x="3294027" y="2466449"/>
          <a:ext cx="1625421" cy="1226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b="1" kern="1200" dirty="0" smtClean="0">
              <a:latin typeface="Arial" pitchFamily="34" charset="0"/>
              <a:cs typeface="Arial" pitchFamily="34" charset="0"/>
            </a:rPr>
            <a:t>ИГЕРІЛГЕНІ</a:t>
          </a:r>
          <a:endParaRPr lang="ru-RU" sz="13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ОСВОЕНО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b="1" kern="1200" dirty="0" smtClean="0">
              <a:latin typeface="Arial" pitchFamily="34" charset="0"/>
              <a:cs typeface="Arial" pitchFamily="34" charset="0"/>
            </a:rPr>
            <a:t>1110,9</a:t>
          </a:r>
          <a:endParaRPr lang="ru-RU" sz="13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300" b="1" kern="1200" dirty="0" err="1" smtClean="0">
              <a:latin typeface="Arial" pitchFamily="34" charset="0"/>
              <a:cs typeface="Arial" pitchFamily="34" charset="0"/>
            </a:rPr>
            <a:t>млн.тенге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>
        <a:off x="3329951" y="2502373"/>
        <a:ext cx="1553573" cy="1154684"/>
      </dsp:txXfrm>
    </dsp:sp>
    <dsp:sp modelId="{809D1BB4-FA41-41AC-BCA1-B5BE1D9039E7}">
      <dsp:nvSpPr>
        <dsp:cNvPr id="0" name=""/>
        <dsp:cNvSpPr/>
      </dsp:nvSpPr>
      <dsp:spPr>
        <a:xfrm>
          <a:off x="3022549" y="1016665"/>
          <a:ext cx="203177" cy="3512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12281"/>
              </a:lnTo>
              <a:lnTo>
                <a:pt x="203177" y="351228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1A732-F105-4C01-9275-5BF9471FB859}">
      <dsp:nvSpPr>
        <dsp:cNvPr id="0" name=""/>
        <dsp:cNvSpPr/>
      </dsp:nvSpPr>
      <dsp:spPr>
        <a:xfrm>
          <a:off x="3225726" y="4021001"/>
          <a:ext cx="1625421" cy="10158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Arial" pitchFamily="34" charset="0"/>
              <a:cs typeface="Arial" pitchFamily="34" charset="0"/>
            </a:rPr>
            <a:t>93,6%</a:t>
          </a:r>
          <a:endParaRPr lang="ru-RU" sz="1300" b="1" kern="1200" dirty="0">
            <a:latin typeface="Arial" pitchFamily="34" charset="0"/>
            <a:cs typeface="Arial" pitchFamily="34" charset="0"/>
          </a:endParaRPr>
        </a:p>
      </dsp:txBody>
      <dsp:txXfrm>
        <a:off x="3255480" y="4050755"/>
        <a:ext cx="1565913" cy="956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05AAFD-45EC-43D0-B450-F3EBBE31D360}">
      <dsp:nvSpPr>
        <dsp:cNvPr id="0" name=""/>
        <dsp:cNvSpPr/>
      </dsp:nvSpPr>
      <dsp:spPr>
        <a:xfrm rot="10800000">
          <a:off x="-1" y="0"/>
          <a:ext cx="7231594" cy="256758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362" tIns="53340" rIns="99568" bIns="53340" numCol="1" spcCol="1270" anchor="ctr" anchorCtr="0">
          <a:noAutofit/>
        </a:bodyPr>
        <a:lstStyle/>
        <a:p>
          <a:pPr marL="9906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err="1" smtClean="0"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latin typeface="Arial" pitchFamily="34" charset="0"/>
              <a:cs typeface="Arial" pitchFamily="34" charset="0"/>
            </a:rPr>
            <a:t>қамсыздандыру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/Социальное обеспечение – 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                 6,3 </a:t>
          </a:r>
          <a:r>
            <a:rPr lang="ru-RU" sz="1400" kern="1200" dirty="0" smtClean="0">
              <a:latin typeface="Arial" pitchFamily="34" charset="0"/>
              <a:cs typeface="Arial" pitchFamily="34" charset="0"/>
            </a:rPr>
            <a:t>млн тенге.</a:t>
          </a:r>
          <a:endParaRPr lang="ru-RU" sz="1400" b="1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Әлеумттік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көмек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/Социальная помощь 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– 177,5 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млн,тенге</a:t>
          </a:r>
          <a:endParaRPr lang="ru-RU" sz="1400" b="1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tabLst/>
          </a:pP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көмек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әлеуметтік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қамсыздандыру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өзге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де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қызметтер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 Прочие услуги в области социальной помощи и социального обеспечения – 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47,6 </a:t>
          </a:r>
          <a:r>
            <a:rPr lang="ru-RU" sz="1400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млн.тенге</a:t>
          </a:r>
          <a:r>
            <a:rPr lang="ru-RU" sz="1400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endParaRPr lang="ru-RU" sz="1400" b="1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 rot="10800000">
        <a:off x="641896" y="0"/>
        <a:ext cx="6589697" cy="2567587"/>
      </dsp:txXfrm>
    </dsp:sp>
    <dsp:sp modelId="{65AD3A49-6516-4134-A9C4-C3FF17F0A865}">
      <dsp:nvSpPr>
        <dsp:cNvPr id="0" name=""/>
        <dsp:cNvSpPr/>
      </dsp:nvSpPr>
      <dsp:spPr>
        <a:xfrm>
          <a:off x="0" y="193332"/>
          <a:ext cx="1680518" cy="189745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E9785B-9D23-4BA7-A348-E10E429E8331}">
      <dsp:nvSpPr>
        <dsp:cNvPr id="0" name=""/>
        <dsp:cNvSpPr/>
      </dsp:nvSpPr>
      <dsp:spPr>
        <a:xfrm rot="10800000">
          <a:off x="169707" y="2456451"/>
          <a:ext cx="7061884" cy="271258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9362" tIns="53340" rIns="99568" bIns="53340" numCol="1" spcCol="1270" anchor="ctr" anchorCtr="0">
          <a:noAutofit/>
        </a:bodyPr>
        <a:lstStyle/>
        <a:p>
          <a:pPr marL="99060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Мәдениет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қызметтер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/Деятельность в области культуры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–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463,3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</a:t>
          </a:r>
          <a:r>
            <a:rPr lang="kk-KZ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тенге.</a:t>
          </a:r>
          <a:endParaRPr lang="ru-RU" sz="1400" b="1" i="0" u="none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Спорт –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182,2 </a:t>
          </a:r>
          <a:r>
            <a:rPr lang="en-US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млн,тенге</a:t>
          </a:r>
          <a:endParaRPr lang="ru-RU" sz="1400" b="1" i="0" u="none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Ақпараттық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кеңістік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/Информационное пространство –</a:t>
          </a:r>
          <a:r>
            <a:rPr lang="en-US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115,2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 тенге</a:t>
          </a:r>
          <a:endParaRPr lang="ru-RU" sz="1400" b="1" i="0" u="none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  <a:p>
          <a:pPr marL="99060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Мәдениет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, спорт, туризм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ақпараттық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кеңістік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саласындағы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өзге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де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қызметтер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/Прочие услуги по организации культуры, спорта, туризма и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инфор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. пространства – </a:t>
          </a:r>
          <a:r>
            <a:rPr lang="ru-RU" sz="1400" b="0" i="0" u="none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104,7 </a:t>
          </a:r>
          <a:r>
            <a:rPr lang="ru-RU" sz="1400" b="0" i="0" u="none" kern="1200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млн.тенге</a:t>
          </a:r>
          <a:endParaRPr lang="ru-RU" sz="1400" b="1" kern="1200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dsp:txBody>
      <dsp:txXfrm rot="10800000">
        <a:off x="847854" y="2456451"/>
        <a:ext cx="6383737" cy="2712588"/>
      </dsp:txXfrm>
    </dsp:sp>
    <dsp:sp modelId="{804BAE5E-9300-404D-9D68-0E8367581D03}">
      <dsp:nvSpPr>
        <dsp:cNvPr id="0" name=""/>
        <dsp:cNvSpPr/>
      </dsp:nvSpPr>
      <dsp:spPr>
        <a:xfrm>
          <a:off x="0" y="2917672"/>
          <a:ext cx="1617197" cy="176120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8B9C6-6177-4693-A0A0-35387069E057}">
      <dsp:nvSpPr>
        <dsp:cNvPr id="0" name=""/>
        <dsp:cNvSpPr/>
      </dsp:nvSpPr>
      <dsp:spPr>
        <a:xfrm rot="10800000">
          <a:off x="-1" y="93475"/>
          <a:ext cx="6230411" cy="86356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570" tIns="53340" rIns="99568" bIns="53340" numCol="1" spcCol="1270" anchor="ctr" anchorCtr="0">
          <a:noAutofit/>
        </a:bodyPr>
        <a:lstStyle/>
        <a:p>
          <a:pPr marL="116205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tabLst>
              <a:tab pos="714375" algn="l"/>
              <a:tab pos="990600" algn="l"/>
              <a:tab pos="1076325" algn="l"/>
            </a:tabLst>
          </a:pP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Автомобильный транспорт 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677,7</a:t>
          </a:r>
          <a:endParaRPr lang="ru-RU" sz="1400" b="1" kern="1200" dirty="0" smtClean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215890" y="93475"/>
        <a:ext cx="6014520" cy="863566"/>
      </dsp:txXfrm>
    </dsp:sp>
    <dsp:sp modelId="{3A89A845-D6EA-4024-AB6E-BE9576956704}">
      <dsp:nvSpPr>
        <dsp:cNvPr id="0" name=""/>
        <dsp:cNvSpPr/>
      </dsp:nvSpPr>
      <dsp:spPr>
        <a:xfrm>
          <a:off x="479287" y="29573"/>
          <a:ext cx="1179002" cy="108592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A928AD-5D77-49B9-A2E6-732CEE91B3F8}">
      <dsp:nvSpPr>
        <dsp:cNvPr id="0" name=""/>
        <dsp:cNvSpPr/>
      </dsp:nvSpPr>
      <dsp:spPr>
        <a:xfrm rot="10800000">
          <a:off x="-1" y="1384727"/>
          <a:ext cx="6230411" cy="146050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570" tIns="53340" rIns="99568" bIns="53340" numCol="1" spcCol="1270" anchor="ctr" anchorCtr="0">
          <a:noAutofit/>
        </a:bodyPr>
        <a:lstStyle/>
        <a:p>
          <a:pPr marL="116205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dirty="0" err="1" smtClean="0">
              <a:latin typeface="Arial" pitchFamily="34" charset="0"/>
              <a:cs typeface="Arial" pitchFamily="34" charset="0"/>
            </a:rPr>
            <a:t>Ауыл</a:t>
          </a: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/Сельское хозяйство 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56,6</a:t>
          </a:r>
          <a:endParaRPr lang="ru-RU" sz="1400" b="1" kern="1200" dirty="0" smtClean="0">
            <a:latin typeface="Arial" pitchFamily="34" charset="0"/>
            <a:cs typeface="Arial" pitchFamily="34" charset="0"/>
          </a:endParaRPr>
        </a:p>
        <a:p>
          <a:pPr marL="116205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dirty="0" err="1" smtClean="0">
              <a:latin typeface="Arial" pitchFamily="34" charset="0"/>
              <a:cs typeface="Arial" pitchFamily="34" charset="0"/>
            </a:rPr>
            <a:t>Жер</a:t>
          </a: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kern="1200" dirty="0" err="1" smtClean="0">
              <a:latin typeface="Arial" pitchFamily="34" charset="0"/>
              <a:cs typeface="Arial" pitchFamily="34" charset="0"/>
            </a:rPr>
            <a:t>қатынастары</a:t>
          </a: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/Земельные отношения </a:t>
          </a:r>
          <a:r>
            <a:rPr lang="ru-RU" sz="14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–</a:t>
          </a:r>
          <a:r>
            <a:rPr lang="ru-RU" sz="1400" b="1" kern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0</a:t>
          </a:r>
        </a:p>
        <a:p>
          <a:pPr marL="116205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dirty="0" err="1" smtClean="0">
              <a:latin typeface="Arial" pitchFamily="34" charset="0"/>
              <a:cs typeface="Arial" pitchFamily="34" charset="0"/>
            </a:rPr>
            <a:t>Басқалар</a:t>
          </a:r>
          <a:r>
            <a:rPr lang="ru-RU" sz="1400" b="0" kern="1200" dirty="0" smtClean="0">
              <a:latin typeface="Arial" pitchFamily="34" charset="0"/>
              <a:cs typeface="Arial" pitchFamily="34" charset="0"/>
            </a:rPr>
            <a:t>/Прочие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 -</a:t>
          </a: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17,0</a:t>
          </a:r>
          <a:endParaRPr lang="ru-RU" sz="1400" b="1" kern="1200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 rot="10800000">
        <a:off x="365125" y="1384727"/>
        <a:ext cx="5865285" cy="1460503"/>
      </dsp:txXfrm>
    </dsp:sp>
    <dsp:sp modelId="{5406651E-CA67-4617-9E54-601EF6DA6EFB}">
      <dsp:nvSpPr>
        <dsp:cNvPr id="0" name=""/>
        <dsp:cNvSpPr/>
      </dsp:nvSpPr>
      <dsp:spPr>
        <a:xfrm>
          <a:off x="131124" y="1374381"/>
          <a:ext cx="1824938" cy="143025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3B1861-B3B6-4371-9CD9-C9B304794E8C}">
      <dsp:nvSpPr>
        <dsp:cNvPr id="0" name=""/>
        <dsp:cNvSpPr/>
      </dsp:nvSpPr>
      <dsp:spPr>
        <a:xfrm rot="10800000">
          <a:off x="-1" y="3092950"/>
          <a:ext cx="6230411" cy="26578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570" tIns="53340" rIns="99568" bIns="53340" numCol="1" spcCol="1270" anchor="ctr" anchorCtr="0">
          <a:noAutofit/>
        </a:bodyPr>
        <a:lstStyle/>
        <a:p>
          <a:pPr marL="12573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Тұрғын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үй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/Жилищное хозяйство </a:t>
          </a:r>
          <a:r>
            <a:rPr lang="ru-RU" sz="1400" b="1" i="0" u="none" kern="1200" dirty="0" smtClean="0">
              <a:latin typeface="Arial" pitchFamily="34" charset="0"/>
              <a:cs typeface="Arial" pitchFamily="34" charset="0"/>
            </a:rPr>
            <a:t>–41,9</a:t>
          </a:r>
          <a:endParaRPr lang="ru-RU" sz="1400" b="1" i="0" u="none" kern="1200" dirty="0" smtClean="0">
            <a:latin typeface="Arial" pitchFamily="34" charset="0"/>
            <a:cs typeface="Arial" pitchFamily="34" charset="0"/>
          </a:endParaRPr>
        </a:p>
        <a:p>
          <a:pPr marL="12573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Коммуналдық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шаруашылығы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/Коммунальное хозяйство </a:t>
          </a:r>
          <a:r>
            <a:rPr lang="ru-RU" sz="1400" b="1" i="0" u="none" kern="1200" dirty="0" smtClean="0">
              <a:latin typeface="Arial" pitchFamily="34" charset="0"/>
              <a:cs typeface="Arial" pitchFamily="34" charset="0"/>
            </a:rPr>
            <a:t>– </a:t>
          </a:r>
          <a:r>
            <a:rPr lang="ru-RU" sz="1400" b="1" i="0" u="none" kern="1200" dirty="0" smtClean="0">
              <a:latin typeface="Arial" pitchFamily="34" charset="0"/>
              <a:cs typeface="Arial" pitchFamily="34" charset="0"/>
            </a:rPr>
            <a:t>764,1</a:t>
          </a:r>
          <a:endParaRPr lang="ru-RU" sz="1400" b="1" i="0" u="none" kern="1200" dirty="0" smtClean="0">
            <a:latin typeface="Arial" pitchFamily="34" charset="0"/>
            <a:cs typeface="Arial" pitchFamily="34" charset="0"/>
          </a:endParaRPr>
        </a:p>
        <a:p>
          <a:pPr marL="12573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Елді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мекендерді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абаттандыру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/Благоустройство населенных пунктов</a:t>
          </a:r>
          <a:r>
            <a:rPr lang="ru-RU" sz="1400" b="1" i="0" u="none" kern="1200" dirty="0" smtClean="0">
              <a:latin typeface="Arial" pitchFamily="34" charset="0"/>
              <a:cs typeface="Arial" pitchFamily="34" charset="0"/>
            </a:rPr>
            <a:t> – </a:t>
          </a:r>
          <a:r>
            <a:rPr lang="ru-RU" sz="1400" b="1" i="0" u="none" kern="1200" dirty="0" smtClean="0">
              <a:latin typeface="Arial" pitchFamily="34" charset="0"/>
              <a:cs typeface="Arial" pitchFamily="34" charset="0"/>
            </a:rPr>
            <a:t>391,8</a:t>
          </a:r>
          <a:endParaRPr lang="ru-RU" sz="1400" b="1" i="0" u="none" kern="1200" dirty="0" smtClean="0">
            <a:latin typeface="Arial" pitchFamily="34" charset="0"/>
            <a:cs typeface="Arial" pitchFamily="34" charset="0"/>
          </a:endParaRPr>
        </a:p>
        <a:p>
          <a:pPr marL="12573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Сәулет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,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қала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құрылысы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және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құрылыс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400" b="0" i="0" u="none" kern="1200" dirty="0" err="1" smtClean="0">
              <a:latin typeface="Arial" pitchFamily="34" charset="0"/>
              <a:cs typeface="Arial" pitchFamily="34" charset="0"/>
            </a:rPr>
            <a:t>қызметі</a:t>
          </a:r>
          <a:r>
            <a:rPr lang="ru-RU" sz="1400" b="0" i="0" u="none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kk-KZ" sz="1400" b="0" i="0" u="none" kern="1200" dirty="0" smtClean="0">
              <a:latin typeface="Arial" pitchFamily="34" charset="0"/>
              <a:cs typeface="Arial" pitchFamily="34" charset="0"/>
            </a:rPr>
            <a:t>Архитектурная,градостроительнаяи строительная деятельность </a:t>
          </a:r>
          <a:r>
            <a:rPr lang="kk-KZ" sz="1400" b="1" i="0" u="none" kern="1200" dirty="0" smtClean="0">
              <a:latin typeface="Arial" pitchFamily="34" charset="0"/>
              <a:cs typeface="Arial" pitchFamily="34" charset="0"/>
            </a:rPr>
            <a:t>– </a:t>
          </a:r>
          <a:r>
            <a:rPr lang="kk-KZ" sz="1400" b="1" i="0" u="none" kern="1200" dirty="0" smtClean="0">
              <a:latin typeface="Arial" pitchFamily="34" charset="0"/>
              <a:cs typeface="Arial" pitchFamily="34" charset="0"/>
            </a:rPr>
            <a:t>49,1</a:t>
          </a:r>
          <a:endParaRPr lang="ru-RU" sz="1400" b="1" i="0" kern="1200" dirty="0">
            <a:latin typeface="Arial" pitchFamily="34" charset="0"/>
            <a:cs typeface="Arial" pitchFamily="34" charset="0"/>
          </a:endParaRPr>
        </a:p>
      </dsp:txBody>
      <dsp:txXfrm rot="10800000">
        <a:off x="664458" y="3092950"/>
        <a:ext cx="5565952" cy="2657836"/>
      </dsp:txXfrm>
    </dsp:sp>
    <dsp:sp modelId="{D3130C4B-63DA-4094-B67D-7E49D35CD73A}">
      <dsp:nvSpPr>
        <dsp:cNvPr id="0" name=""/>
        <dsp:cNvSpPr/>
      </dsp:nvSpPr>
      <dsp:spPr>
        <a:xfrm>
          <a:off x="245417" y="3261005"/>
          <a:ext cx="1679341" cy="151235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971800" cy="499091"/>
          </a:xfrm>
          <a:prstGeom prst="rect">
            <a:avLst/>
          </a:prstGeom>
        </p:spPr>
        <p:txBody>
          <a:bodyPr vert="horz" lIns="93525" tIns="46762" rIns="93525" bIns="4676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8" y="5"/>
            <a:ext cx="2971800" cy="499091"/>
          </a:xfrm>
          <a:prstGeom prst="rect">
            <a:avLst/>
          </a:prstGeom>
        </p:spPr>
        <p:txBody>
          <a:bodyPr vert="horz" lIns="93525" tIns="46762" rIns="93525" bIns="46762" rtlCol="0"/>
          <a:lstStyle>
            <a:lvl1pPr algn="r">
              <a:defRPr sz="1200"/>
            </a:lvl1pPr>
          </a:lstStyle>
          <a:p>
            <a:fld id="{E7B51C9F-4050-42E5-80B5-7A6D199A4A3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25" tIns="46762" rIns="93525" bIns="4676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33"/>
            <a:ext cx="5486400" cy="3916739"/>
          </a:xfrm>
          <a:prstGeom prst="rect">
            <a:avLst/>
          </a:prstGeom>
        </p:spPr>
        <p:txBody>
          <a:bodyPr vert="horz" lIns="93525" tIns="46762" rIns="93525" bIns="4676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48186"/>
            <a:ext cx="2971800" cy="499090"/>
          </a:xfrm>
          <a:prstGeom prst="rect">
            <a:avLst/>
          </a:prstGeom>
        </p:spPr>
        <p:txBody>
          <a:bodyPr vert="horz" lIns="93525" tIns="46762" rIns="93525" bIns="4676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8" y="9448186"/>
            <a:ext cx="2971800" cy="499090"/>
          </a:xfrm>
          <a:prstGeom prst="rect">
            <a:avLst/>
          </a:prstGeom>
        </p:spPr>
        <p:txBody>
          <a:bodyPr vert="horz" lIns="93525" tIns="46762" rIns="93525" bIns="46762" rtlCol="0" anchor="b"/>
          <a:lstStyle>
            <a:lvl1pPr algn="r">
              <a:defRPr sz="1200"/>
            </a:lvl1pPr>
          </a:lstStyle>
          <a:p>
            <a:fld id="{5755005C-32BA-4938-AC68-1F0688C37E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920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613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66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368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76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532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969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173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684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49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636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27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06.08.2026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86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1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14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16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-1382"/>
            <a:ext cx="12202104" cy="6872160"/>
            <a:chOff x="0" y="-1382"/>
            <a:chExt cx="12202104" cy="6872160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088" y="6286500"/>
              <a:ext cx="12192000" cy="58427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0" y="1348047"/>
              <a:ext cx="12192000" cy="35394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k-KZ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2026 жылға 1 қыркүйегіне  арналған ауданны</a:t>
              </a:r>
              <a:r>
                <a:rPr lang="kk-KZ" sz="3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ң</a:t>
              </a:r>
              <a:endParaRPr lang="kk-KZ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kk-KZ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«АЗАМАТТЫҚ БЮДЖЕТІНІҢ» орындалысы </a:t>
              </a:r>
            </a:p>
            <a:p>
              <a:pPr algn="ctr"/>
              <a:r>
                <a:rPr lang="kk-KZ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туралы есебі</a:t>
              </a:r>
            </a:p>
            <a:p>
              <a:pPr algn="ctr"/>
              <a:endParaRPr lang="kk-KZ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kk-KZ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Отчет об исполнении </a:t>
              </a:r>
            </a:p>
            <a:p>
              <a:pPr algn="ctr"/>
              <a:r>
                <a:rPr lang="kk-KZ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«ГРАЖДАНСКОГО БЮДЖЕТА» РАЙОНА </a:t>
              </a:r>
            </a:p>
            <a:p>
              <a:pPr algn="ctr"/>
              <a:r>
                <a:rPr lang="ru-RU" sz="32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</a:t>
              </a:r>
              <a:r>
                <a:rPr lang="ru-RU" sz="32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 1 сентября 2026 года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0104" y="-1382"/>
              <a:ext cx="12192000" cy="720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20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АҚТОҒАЙ АУДАНЫНЫҢ ЭКОНОМИКА ЖӘНЕ ҚАРЖЫ БӨЛІМІ</a:t>
              </a:r>
              <a:endParaRPr lang="en-US" sz="2000" dirty="0" smtClean="0">
                <a:solidFill>
                  <a:prstClr val="white"/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kk-KZ" sz="20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ОТДЕЛ ЭКОНОМИКИ И </a:t>
              </a:r>
              <a:r>
                <a:rPr lang="ru-RU" sz="2000" dirty="0" smtClean="0">
                  <a:solidFill>
                    <a:prstClr val="white"/>
                  </a:solidFill>
                  <a:latin typeface="Arial Narrow" panose="020B0606020202030204" pitchFamily="34" charset="0"/>
                </a:rPr>
                <a:t>ФИНАНСОВ АКТОГАЙСКОГО РАЙОНА </a:t>
              </a:r>
              <a:endParaRPr lang="ru-RU" sz="2000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166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4973868" y="1800977"/>
            <a:ext cx="1316567" cy="5349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1600" b="1" dirty="0" smtClean="0">
                <a:latin typeface="Arial" pitchFamily="34" charset="0"/>
                <a:cs typeface="Arial" pitchFamily="34" charset="0"/>
              </a:rPr>
              <a:t>КІРІСТЕР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ДОХОДЫ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40259" y="4040225"/>
            <a:ext cx="43989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1600" b="1" dirty="0" smtClean="0">
                <a:latin typeface="Arial" pitchFamily="34" charset="0"/>
              </a:rPr>
              <a:t>2022-2026 жж. ДИНАМИКАСЫ</a:t>
            </a:r>
            <a:endParaRPr lang="ru-RU" sz="1600" b="1" dirty="0" smtClean="0">
              <a:latin typeface="Arial" pitchFamily="34" charset="0"/>
            </a:endParaRPr>
          </a:p>
          <a:p>
            <a:pPr algn="ctr">
              <a:defRPr/>
            </a:pPr>
            <a:r>
              <a:rPr lang="ru-RU" sz="1600" b="1" dirty="0" smtClean="0">
                <a:latin typeface="Arial" pitchFamily="34" charset="0"/>
              </a:rPr>
              <a:t>ДИНАМИКА  </a:t>
            </a:r>
            <a:r>
              <a:rPr lang="ru-RU" sz="1600" b="1" dirty="0">
                <a:latin typeface="Arial" pitchFamily="34" charset="0"/>
              </a:rPr>
              <a:t>ЗА  </a:t>
            </a:r>
            <a:r>
              <a:rPr lang="ru-RU" sz="1600" b="1" dirty="0" smtClean="0">
                <a:latin typeface="Arial" pitchFamily="34" charset="0"/>
              </a:rPr>
              <a:t>2022-2026 гг.</a:t>
            </a:r>
            <a:endParaRPr lang="ru-RU" sz="1600" dirty="0">
              <a:latin typeface="Arial" pitchFamily="34" charset="0"/>
            </a:endParaRPr>
          </a:p>
        </p:txBody>
      </p:sp>
      <p:sp>
        <p:nvSpPr>
          <p:cNvPr id="17" name="Левая фигурная скобка 16"/>
          <p:cNvSpPr/>
          <p:nvPr/>
        </p:nvSpPr>
        <p:spPr>
          <a:xfrm>
            <a:off x="5834020" y="1169758"/>
            <a:ext cx="658813" cy="1836737"/>
          </a:xfrm>
          <a:prstGeom prst="leftBrace">
            <a:avLst>
              <a:gd name="adj1" fmla="val 8333"/>
              <a:gd name="adj2" fmla="val 4951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290435" y="861219"/>
            <a:ext cx="3139545" cy="2475592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kk-KZ" sz="1000" dirty="0" smtClean="0">
                <a:latin typeface="Arial" pitchFamily="34" charset="0"/>
                <a:cs typeface="Arial" pitchFamily="34" charset="0"/>
              </a:rPr>
              <a:t>Салықтық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000" dirty="0" smtClean="0">
                <a:latin typeface="Arial" pitchFamily="34" charset="0"/>
                <a:cs typeface="Arial" pitchFamily="34" charset="0"/>
              </a:rPr>
              <a:t>Налоговые</a:t>
            </a:r>
          </a:p>
          <a:p>
            <a:pPr>
              <a:defRPr/>
            </a:pPr>
            <a:endParaRPr lang="kk-KZ" sz="1000" dirty="0" smtClean="0"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kk-K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Салықтық емес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Неналоговые</a:t>
            </a:r>
          </a:p>
          <a:p>
            <a:pPr lvl="0">
              <a:defRPr/>
            </a:pPr>
            <a:endParaRPr lang="kk-KZ" sz="1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ts val="1600"/>
              </a:lnSpc>
              <a:defRPr/>
            </a:pPr>
            <a:r>
              <a:rPr lang="kk-K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Негізгі капиталды сатудан </a:t>
            </a:r>
          </a:p>
          <a:p>
            <a:pPr lvl="0">
              <a:lnSpc>
                <a:spcPts val="1600"/>
              </a:lnSpc>
              <a:defRPr/>
            </a:pPr>
            <a:r>
              <a:rPr lang="kk-K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түсетін түсумдер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lnSpc>
                <a:spcPts val="1600"/>
              </a:lnSpc>
              <a:defRPr/>
            </a:pP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Поступления от продажи                  </a:t>
            </a:r>
          </a:p>
          <a:p>
            <a:pPr lvl="0">
              <a:lnSpc>
                <a:spcPts val="1600"/>
              </a:lnSpc>
              <a:defRPr/>
            </a:pP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основного капитала</a:t>
            </a:r>
            <a:endParaRPr lang="ru-RU" sz="1000" b="1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endParaRPr lang="kk-KZ" sz="1000" b="1" dirty="0" smtClean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kk-KZ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Трансферттер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ru-RU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Трансферты</a:t>
            </a:r>
            <a:endParaRPr lang="kk-KZ" sz="1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3"/>
          <p:cNvGrpSpPr/>
          <p:nvPr/>
        </p:nvGrpSpPr>
        <p:grpSpPr>
          <a:xfrm>
            <a:off x="3147905" y="955588"/>
            <a:ext cx="2265405" cy="2117125"/>
            <a:chOff x="3520963" y="1502128"/>
            <a:chExt cx="1877661" cy="1877661"/>
          </a:xfrm>
          <a:solidFill>
            <a:srgbClr val="008080"/>
          </a:solidFill>
        </p:grpSpPr>
        <p:sp>
          <p:nvSpPr>
            <p:cNvPr id="16" name=" 3"/>
            <p:cNvSpPr/>
            <p:nvPr/>
          </p:nvSpPr>
          <p:spPr>
            <a:xfrm>
              <a:off x="3520963" y="1502128"/>
              <a:ext cx="1877661" cy="1877661"/>
            </a:xfrm>
            <a:prstGeom prst="gear6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 4"/>
            <p:cNvSpPr/>
            <p:nvPr/>
          </p:nvSpPr>
          <p:spPr>
            <a:xfrm>
              <a:off x="3993669" y="1977693"/>
              <a:ext cx="932249" cy="9265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dirty="0"/>
            </a:p>
          </p:txBody>
        </p:sp>
      </p:grpSp>
      <p:grpSp>
        <p:nvGrpSpPr>
          <p:cNvPr id="4" name="Группа 21"/>
          <p:cNvGrpSpPr/>
          <p:nvPr/>
        </p:nvGrpSpPr>
        <p:grpSpPr>
          <a:xfrm>
            <a:off x="609599" y="955588"/>
            <a:ext cx="2759676" cy="2685535"/>
            <a:chOff x="3520963" y="1502128"/>
            <a:chExt cx="1877661" cy="1877661"/>
          </a:xfrm>
          <a:solidFill>
            <a:srgbClr val="84C3CA"/>
          </a:solidFill>
        </p:grpSpPr>
        <p:sp>
          <p:nvSpPr>
            <p:cNvPr id="24" name=" 3"/>
            <p:cNvSpPr/>
            <p:nvPr/>
          </p:nvSpPr>
          <p:spPr>
            <a:xfrm>
              <a:off x="3520963" y="1502128"/>
              <a:ext cx="1877661" cy="1877661"/>
            </a:xfrm>
            <a:prstGeom prst="gear6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 4"/>
            <p:cNvSpPr/>
            <p:nvPr/>
          </p:nvSpPr>
          <p:spPr>
            <a:xfrm>
              <a:off x="3993669" y="1977693"/>
              <a:ext cx="932249" cy="9265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dirty="0"/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772457" y="1708150"/>
            <a:ext cx="1063625" cy="64135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5542,5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84549" y="1866272"/>
            <a:ext cx="2009775" cy="661988"/>
          </a:xfrm>
          <a:prstGeom prst="rect">
            <a:avLst/>
          </a:prstGeom>
          <a:solidFill>
            <a:srgbClr val="84C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000" b="1" dirty="0" smtClean="0">
                <a:latin typeface="Arial" pitchFamily="34" charset="0"/>
                <a:cs typeface="Arial" pitchFamily="34" charset="0"/>
              </a:rPr>
              <a:t>5478,2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kk-KZ" b="1" dirty="0" smtClean="0">
                <a:latin typeface="Arial" pitchFamily="34" charset="0"/>
                <a:cs typeface="Arial" pitchFamily="34" charset="0"/>
              </a:rPr>
              <a:t>ТҮСІМДЕР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ПОСТУПЛЕНИЯ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526309" y="5023108"/>
            <a:ext cx="2936030" cy="9874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Бюджеттік кредиттерді өтеу</a:t>
            </a: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Погашение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бюджетных кредитов</a:t>
            </a:r>
          </a:p>
        </p:txBody>
      </p:sp>
      <p:sp>
        <p:nvSpPr>
          <p:cNvPr id="38" name=" 3"/>
          <p:cNvSpPr/>
          <p:nvPr/>
        </p:nvSpPr>
        <p:spPr>
          <a:xfrm>
            <a:off x="2034144" y="3313370"/>
            <a:ext cx="1738313" cy="1709738"/>
          </a:xfrm>
          <a:prstGeom prst="gear6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1" name="Прямоугольник 40"/>
          <p:cNvSpPr/>
          <p:nvPr/>
        </p:nvSpPr>
        <p:spPr>
          <a:xfrm>
            <a:off x="2428733" y="3885444"/>
            <a:ext cx="1036956" cy="44716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b="1" dirty="0" smtClean="0">
                <a:latin typeface="Arial" pitchFamily="34" charset="0"/>
                <a:cs typeface="Arial" pitchFamily="34" charset="0"/>
              </a:rPr>
              <a:t>35,4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844088" y="642938"/>
            <a:ext cx="1695979" cy="4365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2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-1"/>
            <a:ext cx="11661569" cy="73627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АУДАНДЫҚ БЮДЖЕТТІҢ КІРІС БӨЛІГІНІҢ ҚҰРЫЛЫМЫ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 ПОСТУПЛЕНИЙ  БЮДЖЕТА  РАЙОНА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645602322"/>
              </p:ext>
            </p:extLst>
          </p:nvPr>
        </p:nvGraphicFramePr>
        <p:xfrm>
          <a:off x="8706811" y="1783749"/>
          <a:ext cx="3192264" cy="210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227304387"/>
              </p:ext>
            </p:extLst>
          </p:nvPr>
        </p:nvGraphicFramePr>
        <p:xfrm>
          <a:off x="6492833" y="4625000"/>
          <a:ext cx="5008825" cy="2052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59147" y="1013150"/>
            <a:ext cx="13708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50" b="1" dirty="0" smtClean="0">
                <a:latin typeface="Arial" pitchFamily="34" charset="0"/>
                <a:cs typeface="Arial" pitchFamily="34" charset="0"/>
              </a:rPr>
              <a:t>5416,5</a:t>
            </a:r>
            <a:r>
              <a:rPr lang="kk-KZ" sz="1050" b="1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                                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8021395" y="1454234"/>
            <a:ext cx="13708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50" b="1" dirty="0" smtClean="0">
                <a:latin typeface="Arial" pitchFamily="34" charset="0"/>
                <a:cs typeface="Arial" pitchFamily="34" charset="0"/>
              </a:rPr>
              <a:t> 15,5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8059147" y="2124066"/>
            <a:ext cx="13708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50" b="1" dirty="0" smtClean="0">
                <a:latin typeface="Arial" pitchFamily="34" charset="0"/>
                <a:cs typeface="Arial" pitchFamily="34" charset="0"/>
              </a:rPr>
              <a:t>46,2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8021396" y="2879537"/>
            <a:ext cx="13708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50" b="1" dirty="0" smtClean="0">
                <a:latin typeface="Arial" pitchFamily="34" charset="0"/>
                <a:cs typeface="Arial" pitchFamily="34" charset="0"/>
              </a:rPr>
              <a:t>2082,5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741890" y="1736632"/>
            <a:ext cx="1063625" cy="64135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5542,5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673762" y="1708150"/>
            <a:ext cx="1261014" cy="64135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b="1" dirty="0" smtClean="0">
                <a:latin typeface="Arial" pitchFamily="34" charset="0"/>
                <a:cs typeface="Arial" pitchFamily="34" charset="0"/>
              </a:rPr>
              <a:t>7560,9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трелка вправо 27"/>
          <p:cNvSpPr/>
          <p:nvPr/>
        </p:nvSpPr>
        <p:spPr>
          <a:xfrm rot="19573162">
            <a:off x="9837397" y="2372705"/>
            <a:ext cx="926019" cy="44301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Arial"/>
                <a:cs typeface="Arial"/>
              </a:rPr>
              <a:t>124 </a:t>
            </a:r>
            <a:r>
              <a:rPr lang="ru-RU" sz="1400" b="1" kern="1200" dirty="0" smtClean="0">
                <a:solidFill>
                  <a:schemeClr val="tx1"/>
                </a:solidFill>
                <a:latin typeface="Arial"/>
                <a:cs typeface="Arial"/>
              </a:rPr>
              <a:t>%</a:t>
            </a:r>
            <a:endParaRPr lang="ru-RU" sz="1400" b="1" kern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6" name=" 3"/>
          <p:cNvSpPr/>
          <p:nvPr/>
        </p:nvSpPr>
        <p:spPr>
          <a:xfrm>
            <a:off x="4702629" y="3185356"/>
            <a:ext cx="1246909" cy="1036638"/>
          </a:xfrm>
          <a:prstGeom prst="gear6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07627" y="4332612"/>
            <a:ext cx="1555800" cy="69049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kk-KZ" sz="800" b="1" dirty="0" smtClean="0">
                <a:latin typeface="Arial Black" pitchFamily="34" charset="0"/>
                <a:cs typeface="Lucida Sans Unicode" pitchFamily="34" charset="0"/>
              </a:rPr>
              <a:t>Несиелерді Өтеу</a:t>
            </a:r>
            <a:br>
              <a:rPr lang="kk-KZ" sz="800" b="1" dirty="0" smtClean="0">
                <a:latin typeface="Arial Black" pitchFamily="34" charset="0"/>
                <a:cs typeface="Lucida Sans Unicode" pitchFamily="34" charset="0"/>
              </a:rPr>
            </a:br>
            <a:r>
              <a:rPr lang="kk-KZ" sz="800" b="1" dirty="0" smtClean="0">
                <a:latin typeface="Arial Black" pitchFamily="34" charset="0"/>
                <a:cs typeface="Lucida Sans Unicode" pitchFamily="34" charset="0"/>
              </a:rPr>
              <a:t>Погашение  займов</a:t>
            </a:r>
            <a:endParaRPr lang="ru-RU" sz="800" b="1" dirty="0">
              <a:latin typeface="Arial Black" pitchFamily="34" charset="0"/>
              <a:cs typeface="Lucida Sans Unicode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934776" y="3521906"/>
            <a:ext cx="754528" cy="36353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25,1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268902679"/>
              </p:ext>
            </p:extLst>
          </p:nvPr>
        </p:nvGraphicFramePr>
        <p:xfrm>
          <a:off x="190005" y="700942"/>
          <a:ext cx="6448740" cy="3822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58668" y="4237566"/>
            <a:ext cx="387985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1600" b="1" u="sng" dirty="0" smtClean="0">
                <a:latin typeface="+mj-lt"/>
              </a:rPr>
              <a:t>2022-2026жж. ДИНАМИКАСЫ</a:t>
            </a:r>
            <a:endParaRPr lang="ru-RU" sz="1600" b="1" u="sng" dirty="0" smtClean="0">
              <a:latin typeface="+mj-lt"/>
            </a:endParaRPr>
          </a:p>
          <a:p>
            <a:pPr algn="ctr">
              <a:defRPr/>
            </a:pPr>
            <a:r>
              <a:rPr lang="ru-RU" sz="1600" b="1" u="sng" dirty="0" smtClean="0">
                <a:latin typeface="+mj-lt"/>
              </a:rPr>
              <a:t>ДИНАМИКА  </a:t>
            </a:r>
            <a:r>
              <a:rPr lang="ru-RU" sz="1600" b="1" u="sng" dirty="0">
                <a:latin typeface="+mj-lt"/>
              </a:rPr>
              <a:t>ЗА  </a:t>
            </a:r>
            <a:r>
              <a:rPr lang="ru-RU" sz="1600" b="1" u="sng" dirty="0" smtClean="0">
                <a:latin typeface="+mj-lt"/>
              </a:rPr>
              <a:t>2022-2026 </a:t>
            </a:r>
            <a:r>
              <a:rPr lang="ru-RU" sz="1600" b="1" u="sng" dirty="0">
                <a:latin typeface="+mj-lt"/>
              </a:rPr>
              <a:t>ГГ.</a:t>
            </a:r>
            <a:endParaRPr lang="ru-RU" sz="1600" u="sng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95167" y="3657599"/>
            <a:ext cx="5296833" cy="303671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273050" algn="just">
              <a:defRPr/>
            </a:pPr>
            <a:endParaRPr lang="ru-RU" sz="12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3050" algn="just">
              <a:defRPr/>
            </a:pP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За 1 сентября  2029 года налоговые поступления составила </a:t>
            </a:r>
            <a:r>
              <a:rPr lang="ru-RU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5416,5 млн. тенге или 141,6 % </a:t>
            </a:r>
            <a:r>
              <a:rPr lang="ru-RU" sz="1250" dirty="0">
                <a:latin typeface="Arial" panose="020B0604020202020204" pitchFamily="34" charset="0"/>
                <a:cs typeface="Arial" panose="020B0604020202020204" pitchFamily="34" charset="0"/>
              </a:rPr>
              <a:t>к плану отчетного 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периода 3825,3 млн. тенге.</a:t>
            </a:r>
          </a:p>
          <a:p>
            <a:pPr indent="273050" algn="just">
              <a:defRPr/>
            </a:pP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Перевыполнение </a:t>
            </a:r>
            <a:r>
              <a:rPr lang="ru-RU" sz="1250" dirty="0">
                <a:latin typeface="Arial" panose="020B0604020202020204" pitchFamily="34" charset="0"/>
                <a:cs typeface="Arial" panose="020B0604020202020204" pitchFamily="34" charset="0"/>
              </a:rPr>
              <a:t>в сумме 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1591,2 млн. тенге </a:t>
            </a:r>
            <a:r>
              <a:rPr lang="ru-RU" sz="1250" dirty="0">
                <a:latin typeface="Arial" panose="020B0604020202020204" pitchFamily="34" charset="0"/>
                <a:cs typeface="Arial" panose="020B0604020202020204" pitchFamily="34" charset="0"/>
              </a:rPr>
              <a:t>сложилось 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2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сче</a:t>
            </a:r>
            <a:r>
              <a:rPr lang="kk-KZ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т: 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Подоходный налог – </a:t>
            </a:r>
            <a:r>
              <a:rPr lang="kk-KZ" sz="125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перевыполнение </a:t>
            </a:r>
            <a:r>
              <a:rPr lang="kk-KZ" sz="12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125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506,3 </a:t>
            </a:r>
            <a:r>
              <a:rPr lang="kk-KZ" sz="12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 </a:t>
            </a:r>
            <a:r>
              <a:rPr lang="kk-KZ" sz="125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тенге</a:t>
            </a:r>
            <a:r>
              <a:rPr lang="ru-RU" sz="125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Перевыполнения плана по внутренним налоги на товары, работы и услуги на – 492,5  млн. тенге.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По налогу на собственность  – перевыполнение на 589,2  </a:t>
            </a:r>
            <a:r>
              <a:rPr lang="ru-RU" sz="12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r>
              <a:rPr lang="ru-RU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kk-KZ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Государственная пошлина- перевыполнение на  3,2   млн.тенге.</a:t>
            </a:r>
            <a:endParaRPr lang="ru-RU" sz="1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indent="273050" algn="just">
              <a:defRPr/>
            </a:pPr>
            <a:r>
              <a:rPr lang="ru-RU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2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сравнению с аналогичным периодом прошлого года налоги </a:t>
            </a:r>
            <a:r>
              <a:rPr lang="ru-RU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увеличено на 167 % или </a:t>
            </a: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2184,7</a:t>
            </a:r>
            <a:r>
              <a:rPr lang="ru-RU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 тенге.</a:t>
            </a:r>
            <a:endParaRPr lang="ru-RU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ТҮСІМДЕР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ПОСТУПЛЕНИЯ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07469" y="149696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647593780"/>
              </p:ext>
            </p:extLst>
          </p:nvPr>
        </p:nvGraphicFramePr>
        <p:xfrm>
          <a:off x="1021999" y="4821382"/>
          <a:ext cx="5331300" cy="2036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717906" y="4529954"/>
            <a:ext cx="1378094" cy="2182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2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85490" y="719999"/>
            <a:ext cx="5306510" cy="280697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273050" algn="just">
              <a:defRPr/>
            </a:pPr>
            <a:endParaRPr lang="kk-KZ" sz="125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3050" algn="just"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жылға 1 қыркүйегіне салықтық түсімдер көлеі 5416,5   млн теңге, жоспар  3825,3  млн теңге, 141,6 </a:t>
            </a:r>
            <a:r>
              <a:rPr lang="ru-RU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орындалды.</a:t>
            </a:r>
          </a:p>
          <a:p>
            <a:pPr indent="273050" algn="just"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1591,2 млн теңге көлемінде қаржы келесі салық түрлері есебінен асыра орындалды: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Табыс салығы –</a:t>
            </a:r>
            <a:r>
              <a:rPr lang="kk-KZ" sz="12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506,3 млн.теңгеге артық орындалды;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Тауарлар, жұмыстар мен қызметтерге төленетін ішкі салықтардан – 492,5  млн теңгеге артық орындалды;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баж салығы – 3,2 млн.теңгеге артық орындалды;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Мүлік салығынан –  589,2 млн.теңгеге артық орындалды.</a:t>
            </a:r>
          </a:p>
          <a:p>
            <a:pPr indent="273050" algn="just">
              <a:defRPr/>
            </a:pP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Өткен жылдың сәйкес мерзімімен салыстырғанда салық көлемі 167</a:t>
            </a:r>
            <a:r>
              <a:rPr lang="ru-RU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5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 2184,7  млн теңгеге артқан.</a:t>
            </a:r>
            <a:endParaRPr lang="ru-RU" sz="12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032239"/>
              </p:ext>
            </p:extLst>
          </p:nvPr>
        </p:nvGraphicFramePr>
        <p:xfrm>
          <a:off x="266514" y="747590"/>
          <a:ext cx="6158037" cy="2684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312858" y="3631022"/>
            <a:ext cx="3741737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k-KZ" b="1" dirty="0" smtClean="0">
                <a:latin typeface="+mj-lt"/>
              </a:rPr>
              <a:t>2022-2026жж. ДИНАМИКАСЫ</a:t>
            </a:r>
            <a:endParaRPr lang="ru-RU" b="1" dirty="0" smtClean="0">
              <a:latin typeface="+mj-lt"/>
            </a:endParaRPr>
          </a:p>
          <a:p>
            <a:pPr algn="ctr">
              <a:defRPr/>
            </a:pPr>
            <a:r>
              <a:rPr lang="ru-RU" b="1" dirty="0" smtClean="0">
                <a:latin typeface="+mj-lt"/>
              </a:rPr>
              <a:t>ДИНАМИКА  </a:t>
            </a:r>
            <a:r>
              <a:rPr lang="ru-RU" b="1" dirty="0">
                <a:latin typeface="+mj-lt"/>
              </a:rPr>
              <a:t>ЗА  </a:t>
            </a:r>
            <a:r>
              <a:rPr lang="ru-RU" b="1" dirty="0" smtClean="0">
                <a:latin typeface="+mj-lt"/>
              </a:rPr>
              <a:t>2022-2026ГГ</a:t>
            </a:r>
            <a:r>
              <a:rPr lang="ru-RU" b="1" dirty="0">
                <a:latin typeface="+mj-lt"/>
              </a:rPr>
              <a:t>.</a:t>
            </a:r>
            <a:endParaRPr lang="ru-RU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41450" y="3954188"/>
            <a:ext cx="5243989" cy="268411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Объем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неналоговых поступлений на 1 сентября 2026 года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составил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15,5 млн тенге, план исполнен на 20,5 млн тенге, 75,9%.</a:t>
            </a:r>
          </a:p>
          <a:p>
            <a:pPr algn="just"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Средства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размере 5,0 млн тенге не исполнены за счет следующих видов налогов: 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прочих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неналоговых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поступлений в местный бюджет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3,4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млн.тенге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штрафов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пени,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санкции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перевыполнение на 0,2 млн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.тенге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Доходы от госсобственности – 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4,2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 тенге.</a:t>
            </a:r>
          </a:p>
          <a:p>
            <a:pPr indent="273050" algn="just"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сравнению с аналогичным периодом прошлого года объем налогов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уменшилься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раз или на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111  млн.</a:t>
            </a:r>
            <a:r>
              <a:rPr lang="ru-RU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тенге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ЕМЕС ТҮСІМДЕР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НЕНАЛОГОВЫЕ ПОСТУПЛЕНИЯ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40898101"/>
              </p:ext>
            </p:extLst>
          </p:nvPr>
        </p:nvGraphicFramePr>
        <p:xfrm>
          <a:off x="657102" y="4482935"/>
          <a:ext cx="4829174" cy="1861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955113" y="3845048"/>
            <a:ext cx="1378094" cy="2182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07469" y="149696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578929" y="997737"/>
            <a:ext cx="5306510" cy="284731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жылға 1 қыркүйегіне   салықтық емес түсімдер көлемі      15,5 млн теңге, жоспар 20,5 млн.теңге,  75,9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орындалды.</a:t>
            </a:r>
          </a:p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5,0  млн теңге көлемінде қаржы келесі салық түрлері есебінен орындалмады: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 салықтық емес төлемдер – 3,4 млн,тенгеге;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мекемелермен салынатын айыппұлдар, өсімпұлдар, сакциялар, өндіріп алулар –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0,2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 </a:t>
            </a:r>
            <a:r>
              <a:rPr lang="kk-K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еңге орындалды.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меншіктен түсетін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кірістер– 4,2 млн тенгеге орндалмады.</a:t>
            </a:r>
          </a:p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Өткен жылдың сәйкес мерзімімен салыстырғанда салық көлемі 8 есеге 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 </a:t>
            </a:r>
            <a:r>
              <a:rPr lang="kk-K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 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теңгеге азайған.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58668" y="4325036"/>
            <a:ext cx="387985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1600" b="1" u="sng" dirty="0" smtClean="0">
                <a:latin typeface="+mj-lt"/>
              </a:rPr>
              <a:t>2022-2026жж</a:t>
            </a:r>
            <a:r>
              <a:rPr lang="kk-KZ" sz="1600" b="1" u="sng" dirty="0" smtClean="0">
                <a:latin typeface="+mj-lt"/>
              </a:rPr>
              <a:t>. ДИНАМИКАСЫ</a:t>
            </a:r>
            <a:endParaRPr lang="ru-RU" sz="1600" b="1" u="sng" dirty="0" smtClean="0">
              <a:latin typeface="+mj-lt"/>
            </a:endParaRPr>
          </a:p>
          <a:p>
            <a:pPr algn="ctr">
              <a:defRPr/>
            </a:pPr>
            <a:r>
              <a:rPr lang="ru-RU" sz="1600" b="1" u="sng" dirty="0" smtClean="0">
                <a:latin typeface="+mj-lt"/>
              </a:rPr>
              <a:t>ДИНАМИКА  </a:t>
            </a:r>
            <a:r>
              <a:rPr lang="ru-RU" sz="1600" b="1" u="sng" dirty="0">
                <a:latin typeface="+mj-lt"/>
              </a:rPr>
              <a:t>ЗА  </a:t>
            </a:r>
            <a:r>
              <a:rPr lang="ru-RU" sz="1600" b="1" u="sng" dirty="0" smtClean="0">
                <a:latin typeface="+mj-lt"/>
              </a:rPr>
              <a:t>2022-2026 </a:t>
            </a:r>
            <a:r>
              <a:rPr lang="ru-RU" sz="1600" b="1" u="sng" dirty="0">
                <a:latin typeface="+mj-lt"/>
              </a:rPr>
              <a:t>ГГ.</a:t>
            </a:r>
            <a:endParaRPr lang="ru-RU" sz="1600" u="sng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73933" y="3805120"/>
            <a:ext cx="5306509" cy="273818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273050" algn="just"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Объем поступлений от продажи основного капитала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на           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1 сентября 2026 года составил 8,7 млн тенге, план исполнен в 5 раз больше, чем на 46,2 млн тенге.</a:t>
            </a: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73050" algn="just"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Перевыполнены средства в размере 37,5 млн. тенге за счет следующих видов налогов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Продажа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имущества,закрепленного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за государственными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учреждениями – перевыполнение на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13,1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176213" indent="-165100" algn="just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Продажа земли и нематериальных активов на –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перевыполнение  на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24,4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indent="273050" algn="just"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сравнению с аналогичным периодом прошлого года объем налогов уменьшился в 2 раза или на 79,8 млн тенге.</a:t>
            </a:r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95003"/>
            <a:ext cx="121920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 КАПИТАЛДЫ САТУДАН ТҮСЕТІН ТҮСІМДЕР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 ОТ ПРОДАЖИ ОСНОВНОГО КАПИТАЛА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73984" y="102178"/>
            <a:ext cx="3406457" cy="522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713666411"/>
              </p:ext>
            </p:extLst>
          </p:nvPr>
        </p:nvGraphicFramePr>
        <p:xfrm>
          <a:off x="730953" y="4821382"/>
          <a:ext cx="4533198" cy="1888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717906" y="4529954"/>
            <a:ext cx="1378094" cy="2182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u="sng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73931" y="1000563"/>
            <a:ext cx="5306510" cy="280455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10000"/>
                  <a:satMod val="105000"/>
                  <a:tint val="67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 1 қыркүйек  негізгі капиталды сатудан түскен түсімдер көлемі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8,7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млн.теңге, жоспар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46,2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млн.теңге,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есеге артық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орындалды.</a:t>
            </a:r>
          </a:p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37,5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теңге көлемінде қаржы келесі салық түрлері есебінен асыра орындалды: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мекемелерге бекітілген мемлекеттік мүлікті сатудан түсетін салықтар бойынша –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13,1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 артық орындалды ;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Жерді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материалдық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активтерді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сату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йынша –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24,4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тенгеге артық орындалған;</a:t>
            </a:r>
          </a:p>
          <a:p>
            <a:pPr indent="273050" algn="just">
              <a:defRPr/>
            </a:pP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Өткен жылдың сәйкес мерзімімен салыстырғанда салық көлемі </a:t>
            </a:r>
            <a:r>
              <a:rPr lang="kk-KZ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есеге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 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79,8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млн.теңгеге 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азайған</a:t>
            </a:r>
            <a:r>
              <a:rPr lang="kk-KZ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3687661"/>
              </p:ext>
            </p:extLst>
          </p:nvPr>
        </p:nvGraphicFramePr>
        <p:xfrm>
          <a:off x="308318" y="1000563"/>
          <a:ext cx="6104357" cy="3227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6379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ТРАНСФЕРТТЕР</a:t>
            </a:r>
            <a:endParaRPr lang="ru-RU" sz="28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ТРАНСФЕРТЫ </a:t>
            </a:r>
            <a:endParaRPr lang="ru-RU" sz="2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964334" y="7577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901266" y="584200"/>
            <a:ext cx="59267" cy="600286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684865" y="749299"/>
            <a:ext cx="3191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u="sng" dirty="0" smtClean="0">
                <a:solidFill>
                  <a:srgbClr val="0D97FF"/>
                </a:solidFill>
                <a:latin typeface="Arial" pitchFamily="34" charset="0"/>
                <a:cs typeface="Arial" pitchFamily="34" charset="0"/>
              </a:rPr>
              <a:t>СУБВЕНЦИЯЛАР</a:t>
            </a:r>
            <a:endParaRPr lang="ru-RU" sz="1400" b="1" u="sng" dirty="0" smtClean="0">
              <a:solidFill>
                <a:srgbClr val="0D97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u="sng" dirty="0" smtClean="0">
                <a:solidFill>
                  <a:srgbClr val="0D97FF"/>
                </a:solidFill>
                <a:latin typeface="Arial" pitchFamily="34" charset="0"/>
                <a:cs typeface="Arial" pitchFamily="34" charset="0"/>
              </a:rPr>
              <a:t>СУБВЕНЦИИ</a:t>
            </a:r>
            <a:endParaRPr lang="ru-RU" sz="1400" b="1" u="sng" dirty="0">
              <a:solidFill>
                <a:srgbClr val="0D97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1807633" y="1333989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smtClean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89132" y="3592719"/>
            <a:ext cx="3369733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жж</a:t>
            </a:r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ДИНАМИКАСЫ</a:t>
            </a:r>
            <a:endParaRPr lang="ru-RU" sz="12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</a:t>
            </a:r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2022-2026гг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460401"/>
              </p:ext>
            </p:extLst>
          </p:nvPr>
        </p:nvGraphicFramePr>
        <p:xfrm>
          <a:off x="2909398" y="1270601"/>
          <a:ext cx="2893091" cy="196638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441477"/>
                <a:gridCol w="451614"/>
              </a:tblGrid>
              <a:tr h="32691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БӨЛІНГЕН СУБВЕНЦИЯЛАР (млн теңге)</a:t>
                      </a:r>
                      <a:endParaRPr lang="ru-RU" sz="1100" b="1" u="none" strike="noStrike" baseline="0" dirty="0" smtClean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  <a:p>
                      <a:pPr algn="ctr" fontAlgn="b"/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ВЫДЕЛЕНО  СУБВЕНЦИИ (млн. тенге)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416">
                <a:tc>
                  <a:txBody>
                    <a:bodyPr/>
                    <a:lstStyle/>
                    <a:p>
                      <a:pPr algn="l" fontAlgn="b"/>
                      <a:r>
                        <a:rPr lang="kk-KZ" sz="1100" b="1" u="none" strike="noStrike" baseline="0" dirty="0" smtClean="0">
                          <a:latin typeface="Arial" pitchFamily="34" charset="0"/>
                        </a:rPr>
                        <a:t>БАРЛЫҒЫ</a:t>
                      </a:r>
                      <a:endParaRPr lang="ru-RU" sz="1100" b="1" u="none" strike="noStrike" baseline="0" dirty="0" smtClean="0">
                        <a:latin typeface="Arial" pitchFamily="34" charset="0"/>
                      </a:endParaRPr>
                    </a:p>
                    <a:p>
                      <a:pPr algn="l" fontAlgn="b"/>
                      <a:r>
                        <a:rPr lang="ru-RU" sz="1100" b="1" u="none" strike="noStrike" baseline="0" dirty="0" smtClean="0">
                          <a:latin typeface="Arial" pitchFamily="34" charset="0"/>
                        </a:rPr>
                        <a:t>ВСЕГО</a:t>
                      </a:r>
                      <a:endParaRPr lang="ru-RU" sz="11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560,3</a:t>
                      </a:r>
                      <a:endParaRPr lang="ru-RU" sz="11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51345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Аудандық</a:t>
                      </a:r>
                    </a:p>
                    <a:p>
                      <a:pPr algn="l" fontAlgn="ctr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Районный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6,7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551345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u="none" strike="noStrike" baseline="0" dirty="0" smtClean="0">
                          <a:latin typeface="Arial" pitchFamily="34" charset="0"/>
                        </a:rPr>
                        <a:t>ЖӨБ (</a:t>
                      </a:r>
                      <a:r>
                        <a:rPr lang="en-US" sz="1200" u="none" strike="noStrike" baseline="0" dirty="0" smtClean="0">
                          <a:latin typeface="Arial" pitchFamily="34" charset="0"/>
                        </a:rPr>
                        <a:t>IV </a:t>
                      </a:r>
                      <a:r>
                        <a:rPr lang="kk-KZ" sz="1200" u="none" strike="noStrike" baseline="0" dirty="0" smtClean="0">
                          <a:latin typeface="Arial" pitchFamily="34" charset="0"/>
                        </a:rPr>
                        <a:t>деңгейлі бюджетті ББӘ)</a:t>
                      </a:r>
                      <a:endParaRPr lang="ru-RU" sz="1200" u="none" strike="noStrike" baseline="0" dirty="0" smtClean="0">
                        <a:latin typeface="Arial" pitchFamily="34" charset="0"/>
                      </a:endParaRPr>
                    </a:p>
                    <a:p>
                      <a:pPr algn="l" fontAlgn="ctr"/>
                      <a:r>
                        <a:rPr lang="ru-RU" sz="1200" u="none" strike="noStrike" baseline="0" dirty="0" smtClean="0">
                          <a:latin typeface="Arial" pitchFamily="34" charset="0"/>
                        </a:rPr>
                        <a:t>МСУ (АБП с </a:t>
                      </a:r>
                      <a:r>
                        <a:rPr lang="en-US" sz="1200" u="none" strike="noStrike" baseline="0" dirty="0" smtClean="0">
                          <a:latin typeface="Arial" pitchFamily="34" charset="0"/>
                        </a:rPr>
                        <a:t>IV </a:t>
                      </a:r>
                      <a:r>
                        <a:rPr lang="ru-RU" sz="1200" u="none" strike="noStrike" baseline="0" dirty="0" smtClean="0">
                          <a:latin typeface="Arial" pitchFamily="34" charset="0"/>
                        </a:rPr>
                        <a:t>уровнем бюджета</a:t>
                      </a:r>
                      <a:r>
                        <a:rPr lang="kk-KZ" sz="1200" u="none" strike="noStrike" baseline="0" dirty="0" smtClean="0">
                          <a:latin typeface="Arial" pitchFamily="34" charset="0"/>
                        </a:rPr>
                        <a:t>)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553,6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7398435" y="718618"/>
            <a:ext cx="3565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200" b="1" u="sng" dirty="0" smtClean="0">
                <a:solidFill>
                  <a:srgbClr val="0D97FF"/>
                </a:solidFill>
                <a:latin typeface="Arial" pitchFamily="34" charset="0"/>
                <a:cs typeface="Arial" pitchFamily="34" charset="0"/>
              </a:rPr>
              <a:t>НЫСАНАЛЫ ТРАНСФЕРТТЕР</a:t>
            </a:r>
            <a:endParaRPr lang="ru-RU" sz="1200" b="1" u="sng" dirty="0" smtClean="0">
              <a:solidFill>
                <a:srgbClr val="0D97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u="sng" dirty="0" smtClean="0">
                <a:solidFill>
                  <a:srgbClr val="0D97FF"/>
                </a:solidFill>
                <a:latin typeface="Arial" pitchFamily="34" charset="0"/>
                <a:cs typeface="Arial" pitchFamily="34" charset="0"/>
              </a:rPr>
              <a:t>ЦЕЛЕВЫЕ ТРАНСФЕРТЫ</a:t>
            </a:r>
            <a:endParaRPr lang="ru-RU" sz="1200" b="1" u="sng" dirty="0">
              <a:solidFill>
                <a:srgbClr val="0D97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542903"/>
              </p:ext>
            </p:extLst>
          </p:nvPr>
        </p:nvGraphicFramePr>
        <p:xfrm>
          <a:off x="6104904" y="1149606"/>
          <a:ext cx="5963442" cy="5104435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620121"/>
                <a:gridCol w="942975"/>
                <a:gridCol w="609600"/>
                <a:gridCol w="790746"/>
              </a:tblGrid>
              <a:tr h="190500">
                <a:tc rowSpan="2">
                  <a:txBody>
                    <a:bodyPr/>
                    <a:lstStyle/>
                    <a:p>
                      <a:pPr algn="ctr" fontAlgn="t"/>
                      <a:r>
                        <a:rPr lang="kk-KZ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Атауы</a:t>
                      </a:r>
                      <a:endParaRPr lang="ru-RU" sz="1100" b="1" u="none" strike="noStrike" baseline="0" dirty="0" smtClean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Наименование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Есепті</a:t>
                      </a:r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 </a:t>
                      </a:r>
                      <a:r>
                        <a:rPr lang="ru-RU" sz="1100" b="1" u="none" strike="noStrike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мерзімдегі</a:t>
                      </a:r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 </a:t>
                      </a:r>
                      <a:r>
                        <a:rPr lang="ru-RU" sz="1100" b="1" u="none" strike="noStrike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жоспар</a:t>
                      </a:r>
                      <a:endParaRPr lang="ru-RU" sz="1100" b="1" u="none" strike="noStrike" baseline="0" dirty="0" smtClean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План </a:t>
                      </a:r>
                      <a:r>
                        <a:rPr lang="ru-RU" sz="1100" b="1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на </a:t>
                      </a:r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отчетный период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kk-KZ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оның ішінде</a:t>
                      </a:r>
                      <a:endParaRPr lang="ru-RU" sz="1100" b="1" u="none" strike="noStrike" baseline="0" dirty="0" smtClean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в </a:t>
                      </a:r>
                      <a:r>
                        <a:rPr lang="ru-RU" sz="1100" b="1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том числе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РБ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baseline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ОБ</a:t>
                      </a:r>
                      <a:endParaRPr lang="ru-RU" sz="1100" b="1" i="0" u="none" strike="noStrike" baseline="0" dirty="0">
                        <a:solidFill>
                          <a:schemeClr val="tx1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1934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baseline="0" dirty="0" smtClean="0">
                          <a:latin typeface="Arial" pitchFamily="34" charset="0"/>
                        </a:rPr>
                        <a:t>БАРЛЫҒЫ/ВСЕГО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2082,5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9144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1" i="0" u="none" strike="noStrike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</a:rPr>
                        <a:t>Облыстық бюджеттің нысаналы трансферттері</a:t>
                      </a:r>
                    </a:p>
                    <a:p>
                      <a:pPr algn="l" fontAlgn="t"/>
                      <a:r>
                        <a:rPr lang="kk-KZ" sz="1200" b="1" i="0" u="none" strike="noStrike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</a:rPr>
                        <a:t>Трансферты из областного бюджета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1155,1</a:t>
                      </a:r>
                      <a:endParaRPr lang="ru-RU" sz="1200" b="1" i="0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6089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1" u="none" strike="noStrike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</a:rPr>
                        <a:t>оның ішінде/из них:</a:t>
                      </a:r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Ағымдағы нысаналы трансферттер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Целевые текущие трансферты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261,2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Нысаналы даму трансферттері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Целевые трансферты на развитие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887,1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Субвенциялар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Субвенции 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6,7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Төмен тұрған мемлекетт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i</a:t>
                      </a:r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к басқару органдарынан 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алынатын трансферттер/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Трансферты из нижестоящих органов 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государственного управления 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11,0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kk-KZ" sz="1200" b="0" i="0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endParaRPr lang="kk-KZ" sz="1200" b="0" i="0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endParaRPr lang="kk-KZ" sz="1200" b="0" i="0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  <a:p>
                      <a:pPr algn="ctr" fontAlgn="t"/>
                      <a:endParaRPr lang="kk-KZ" sz="1200" b="0" i="0" u="none" strike="noStrike" baseline="0" dirty="0" smtClean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Аудандық бюджеттің трансферттері</a:t>
                      </a:r>
                    </a:p>
                    <a:p>
                      <a:pPr algn="l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Трансферты из районного бюджета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916,3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1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оның ішінде/из них:</a:t>
                      </a:r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Ағымдағы нысаналы трансферттері 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Целевые текущие трансферты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362,7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Субвенциялар</a:t>
                      </a:r>
                    </a:p>
                    <a:p>
                      <a:pPr algn="l" fontAlgn="t"/>
                      <a:r>
                        <a:rPr lang="kk-KZ" sz="12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Субвенции</a:t>
                      </a:r>
                      <a:endParaRPr lang="ru-RU" sz="1200" b="0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b="1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</a:rPr>
                        <a:t>553,6</a:t>
                      </a:r>
                      <a:endParaRPr lang="ru-RU" sz="1200" b="1" i="0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1" u="none" strike="noStrike" baseline="0" dirty="0">
                        <a:solidFill>
                          <a:srgbClr val="000000"/>
                        </a:solidFill>
                        <a:latin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18003403"/>
              </p:ext>
            </p:extLst>
          </p:nvPr>
        </p:nvGraphicFramePr>
        <p:xfrm>
          <a:off x="1030817" y="4088023"/>
          <a:ext cx="4292600" cy="2318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656725968"/>
              </p:ext>
            </p:extLst>
          </p:nvPr>
        </p:nvGraphicFramePr>
        <p:xfrm>
          <a:off x="179451" y="1596456"/>
          <a:ext cx="2654300" cy="1924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"/>
          <p:cNvSpPr txBox="1"/>
          <p:nvPr/>
        </p:nvSpPr>
        <p:spPr>
          <a:xfrm>
            <a:off x="4406899" y="382555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837785" y="148313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78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382"/>
            <a:ext cx="12189600" cy="96658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ИГЕРІЛГЕН БЮДЖЕТ ҚАРЖЫСЫ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ОСВОЕНО БЮДЖЕТНЫХ СРЕДСТВ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87703111"/>
              </p:ext>
            </p:extLst>
          </p:nvPr>
        </p:nvGraphicFramePr>
        <p:xfrm>
          <a:off x="6831977" y="1042976"/>
          <a:ext cx="5130799" cy="503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974667" y="6269183"/>
            <a:ext cx="102435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86,1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%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32585" y="692211"/>
            <a:ext cx="13244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900" dirty="0" err="1" smtClean="0">
                <a:latin typeface="Arial" pitchFamily="34" charset="0"/>
                <a:cs typeface="Arial" pitchFamily="34" charset="0"/>
              </a:rPr>
              <a:t>тыс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тенге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Выгнутая влево стрелка 10"/>
          <p:cNvSpPr/>
          <p:nvPr/>
        </p:nvSpPr>
        <p:spPr>
          <a:xfrm rot="10559122">
            <a:off x="10193627" y="6177356"/>
            <a:ext cx="523950" cy="472474"/>
          </a:xfrm>
          <a:prstGeom prst="curv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 rot="10800000">
            <a:off x="8213466" y="6172137"/>
            <a:ext cx="589470" cy="478046"/>
          </a:xfrm>
          <a:prstGeom prst="curved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276356929"/>
              </p:ext>
            </p:extLst>
          </p:nvPr>
        </p:nvGraphicFramePr>
        <p:xfrm>
          <a:off x="483359" y="4786628"/>
          <a:ext cx="5611441" cy="1800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990417" y="4455129"/>
            <a:ext cx="884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млн.тенге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81018" y="271604"/>
            <a:ext cx="3783023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08166" y="4263408"/>
            <a:ext cx="2885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sz="1200" b="1" u="sng" dirty="0" smtClean="0">
                <a:latin typeface="+mj-lt"/>
              </a:rPr>
              <a:t>2022-2026 жж</a:t>
            </a:r>
            <a:r>
              <a:rPr lang="kk-KZ" sz="1200" b="1" u="sng" dirty="0" smtClean="0">
                <a:latin typeface="+mj-lt"/>
              </a:rPr>
              <a:t>. ДИНАМИКАСЫ</a:t>
            </a:r>
            <a:endParaRPr lang="ru-RU" sz="1200" b="1" u="sng" dirty="0" smtClean="0">
              <a:latin typeface="+mj-lt"/>
            </a:endParaRPr>
          </a:p>
          <a:p>
            <a:pPr algn="ctr">
              <a:defRPr/>
            </a:pPr>
            <a:r>
              <a:rPr lang="ru-RU" sz="1200" b="1" u="sng" dirty="0" smtClean="0">
                <a:latin typeface="+mj-lt"/>
              </a:rPr>
              <a:t>ДИНАМИКА  </a:t>
            </a:r>
            <a:r>
              <a:rPr lang="ru-RU" sz="1200" b="1" u="sng" dirty="0">
                <a:latin typeface="+mj-lt"/>
              </a:rPr>
              <a:t>ЗА  </a:t>
            </a:r>
            <a:r>
              <a:rPr lang="ru-RU" sz="1200" b="1" u="sng" dirty="0" smtClean="0">
                <a:latin typeface="+mj-lt"/>
              </a:rPr>
              <a:t>2022-2026 </a:t>
            </a:r>
            <a:r>
              <a:rPr lang="ru-RU" sz="1200" b="1" u="sng" dirty="0">
                <a:latin typeface="+mj-lt"/>
              </a:rPr>
              <a:t>ГГ</a:t>
            </a:r>
            <a:r>
              <a:rPr lang="ru-RU" sz="1600" b="1" u="sng" dirty="0">
                <a:latin typeface="+mj-lt"/>
              </a:rPr>
              <a:t>.</a:t>
            </a:r>
            <a:endParaRPr lang="ru-RU" sz="1600" u="sng" dirty="0">
              <a:latin typeface="+mj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088499"/>
              </p:ext>
            </p:extLst>
          </p:nvPr>
        </p:nvGraphicFramePr>
        <p:xfrm>
          <a:off x="270933" y="1334866"/>
          <a:ext cx="6486075" cy="278178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5379766"/>
                <a:gridCol w="729158"/>
                <a:gridCol w="377151"/>
              </a:tblGrid>
              <a:tr h="307251"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Игерілмеудің негізгі</a:t>
                      </a:r>
                      <a:r>
                        <a:rPr lang="kk-KZ" sz="1000" u="none" strike="noStrike" baseline="0" dirty="0" smtClean="0">
                          <a:latin typeface="Arial" pitchFamily="34" charset="0"/>
                          <a:cs typeface="Arial" pitchFamily="34" charset="0"/>
                        </a:rPr>
                        <a:t> себептері</a:t>
                      </a:r>
                      <a:endParaRPr lang="ru-RU" sz="1000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b"/>
                      <a:r>
                        <a:rPr lang="ru-RU" sz="10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Основные </a:t>
                      </a:r>
                      <a:r>
                        <a:rPr lang="ru-RU" sz="1000" u="none" strike="noStrike" dirty="0">
                          <a:latin typeface="Arial" pitchFamily="34" charset="0"/>
                          <a:cs typeface="Arial" pitchFamily="34" charset="0"/>
                        </a:rPr>
                        <a:t>причины неисполнения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309">
                <a:tc>
                  <a:txBody>
                    <a:bodyPr/>
                    <a:lstStyle/>
                    <a:p>
                      <a:pPr algn="l" fontAlgn="b"/>
                      <a:r>
                        <a:rPr lang="kk-KZ" sz="1000" b="1" u="none" strike="noStrike" dirty="0" smtClean="0">
                          <a:latin typeface="Arial" pitchFamily="34" charset="0"/>
                          <a:cs typeface="Arial" pitchFamily="34" charset="0"/>
                        </a:rPr>
                        <a:t>Барлығы, оның ішінде:</a:t>
                      </a:r>
                      <a:endParaRPr lang="ru-RU" sz="1000" b="1" u="none" strike="noStrike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b"/>
                      <a:r>
                        <a:rPr lang="ru-RU" sz="1000" b="1" u="none" strike="noStrike" dirty="0" err="1" smtClean="0">
                          <a:latin typeface="Arial" pitchFamily="34" charset="0"/>
                          <a:cs typeface="Arial" pitchFamily="34" charset="0"/>
                        </a:rPr>
                        <a:t>ВСЕГО,в</a:t>
                      </a:r>
                      <a:r>
                        <a:rPr lang="ru-RU" sz="1000" b="1" u="none" strike="noStrike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b="1" u="none" strike="noStrike" dirty="0">
                          <a:latin typeface="Arial" pitchFamily="34" charset="0"/>
                          <a:cs typeface="Arial" pitchFamily="34" charset="0"/>
                        </a:rPr>
                        <a:t>том числе: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1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926,5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048">
                <a:tc>
                  <a:txBody>
                    <a:bodyPr/>
                    <a:lstStyle/>
                    <a:p>
                      <a:pPr marL="0" marR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1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Оның ішінде: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1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072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Үнемделген қаржы</a:t>
                      </a:r>
                    </a:p>
                    <a:p>
                      <a:pPr algn="l" fontAlgn="t"/>
                      <a:r>
                        <a:rPr lang="kk-KZ" sz="10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Экономия</a:t>
                      </a:r>
                      <a:r>
                        <a:rPr lang="kk-KZ" sz="10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по ФОТ ,АБП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299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Игерілмеген</a:t>
                      </a:r>
                      <a:r>
                        <a:rPr lang="kk-KZ" sz="10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қаржы көлемі:</a:t>
                      </a:r>
                    </a:p>
                    <a:p>
                      <a:pPr algn="l" fontAlgn="t"/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Объем неосвоенных бюджетных средств: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924,8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51">
                <a:tc>
                  <a:txBody>
                    <a:bodyPr/>
                    <a:lstStyle/>
                    <a:p>
                      <a:pPr algn="r" fontAlgn="t"/>
                      <a:r>
                        <a:rPr lang="kk-KZ" sz="1000" b="0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Оның ішінде: 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1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15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Облыстық бюджет қаражат есебінен 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Arial" pitchFamily="34" charset="0"/>
                          <a:cs typeface="Arial" pitchFamily="34" charset="0"/>
                        </a:rPr>
                        <a:t>За счет средств областного бюджета.</a:t>
                      </a: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303,6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251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kk-KZ" sz="10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бюджет қаражат есебінен </a:t>
                      </a:r>
                    </a:p>
                    <a:p>
                      <a:pPr algn="l" fontAlgn="t"/>
                      <a:r>
                        <a:rPr lang="kk-KZ" sz="10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За счет местного бюджета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621,2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034867" y="3581399"/>
            <a:ext cx="3683000" cy="4995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</a:t>
            </a:r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жж. ДИНАМИКАСЫ</a:t>
            </a:r>
            <a:endParaRPr lang="ru-RU" sz="12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</a:t>
            </a:r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гг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00" y="0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ҚОРҒАНЫС, ҚАУІПСІЗДІК ЖӘНЕ ЖАЛПЫ СИПАТТАҒЫ МЕМЛЕКЕТТІК ҚЫЗМЕТТЕР</a:t>
            </a:r>
            <a:endParaRPr lang="ru-RU" sz="20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20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ОБОРОНА, БЕЗОПАСНОСТЬ И ГОСУДАРСТВЕННЫЕ УСЛУГИ ОБЩЕГО ХАРАКТЕРА</a:t>
            </a:r>
            <a:endParaRPr lang="ru-RU" sz="20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557934" y="8085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млн.тенге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0837334" y="3949699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791" y="784755"/>
            <a:ext cx="1599142" cy="1998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173184" y="969840"/>
            <a:ext cx="5438900" cy="116955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ҚОРҒАНЫС/ОБОРОНА – 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38,2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млн.тенге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;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ОНЫҢ ІШІНДЕ/ИЗ НИХ 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i="1" dirty="0" smtClean="0">
                <a:latin typeface="Arial" pitchFamily="34" charset="0"/>
                <a:cs typeface="Arial" pitchFamily="34" charset="0"/>
              </a:rPr>
              <a:t>ӘСКЕРИ ҚАЖЕТТІЛІККЕ/НА ВОЕННЫЕ НУЖДЫ- </a:t>
            </a:r>
            <a:r>
              <a:rPr lang="kk-KZ" sz="1400" i="1" dirty="0" smtClean="0">
                <a:latin typeface="Arial" pitchFamily="34" charset="0"/>
                <a:cs typeface="Arial" pitchFamily="34" charset="0"/>
              </a:rPr>
              <a:t>11,4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smtClean="0">
                <a:latin typeface="Arial" pitchFamily="34" charset="0"/>
                <a:cs typeface="Arial" pitchFamily="34" charset="0"/>
              </a:rPr>
              <a:t>млн тенге.</a:t>
            </a:r>
          </a:p>
          <a:p>
            <a:r>
              <a:rPr lang="kk-KZ" sz="1400" i="1" dirty="0" smtClean="0">
                <a:latin typeface="Arial" pitchFamily="34" charset="0"/>
                <a:cs typeface="Arial" pitchFamily="34" charset="0"/>
              </a:rPr>
              <a:t>ОРГАНИЗАЦИЯ РАБОТЫ ПО ЧС </a:t>
            </a:r>
            <a:r>
              <a:rPr lang="kk-KZ" sz="1400" i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kk-KZ" sz="1400" i="1" dirty="0" smtClean="0">
                <a:latin typeface="Arial" pitchFamily="34" charset="0"/>
                <a:cs typeface="Arial" pitchFamily="34" charset="0"/>
              </a:rPr>
              <a:t>26,7</a:t>
            </a:r>
            <a:r>
              <a:rPr lang="kk-KZ" sz="1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1400" i="1" dirty="0" smtClean="0">
                <a:latin typeface="Arial" pitchFamily="34" charset="0"/>
                <a:cs typeface="Arial" pitchFamily="34" charset="0"/>
              </a:rPr>
              <a:t>млн.тенге.</a:t>
            </a:r>
            <a:endParaRPr lang="ru-RU" sz="14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46558"/>
            <a:ext cx="174307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173185" y="2724774"/>
            <a:ext cx="5438899" cy="212365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ЖАЛПЫ СИПАТТАҒЫ МЕМЛЕКЕТТІК ҚЫЗМЕТТЕР/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ГОСУДАРСТВЕННЫЕ УСЛУГИ ОБЩЕГО ХАРАКТЕРА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1634,1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млн </a:t>
            </a:r>
            <a:r>
              <a:rPr lang="ru-RU" sz="12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err="1">
                <a:latin typeface="Arial" pitchFamily="34" charset="0"/>
                <a:cs typeface="Arial" pitchFamily="34" charset="0"/>
              </a:rPr>
              <a:t>Ж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алпы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басқару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функцияларын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жүзеге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асыратын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өкілетті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атқарушы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және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басқа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да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органдардың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шығыстары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/ расходы представительных, исполнительных и других органов, выполняющие общие функции  государственного управления –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1035,5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млн. тенге.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140328331"/>
              </p:ext>
            </p:extLst>
          </p:nvPr>
        </p:nvGraphicFramePr>
        <p:xfrm>
          <a:off x="7797800" y="4232792"/>
          <a:ext cx="4292600" cy="2318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25936563"/>
              </p:ext>
            </p:extLst>
          </p:nvPr>
        </p:nvGraphicFramePr>
        <p:xfrm>
          <a:off x="8034867" y="982134"/>
          <a:ext cx="4006851" cy="252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8837785" y="148313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" y="6510866"/>
            <a:ext cx="610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800" dirty="0" smtClean="0">
                <a:latin typeface="Arial" pitchFamily="34" charset="0"/>
                <a:cs typeface="Arial" pitchFamily="34" charset="0"/>
              </a:rPr>
              <a:t>Аудан бюджеті шығыстарының функционалдық және кіші функционалдық топтары бойынша орындалысы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800" dirty="0" smtClean="0">
                <a:latin typeface="Arial" pitchFamily="34" charset="0"/>
                <a:cs typeface="Arial" pitchFamily="34" charset="0"/>
              </a:rPr>
              <a:t>Исполнение расходов бюджета </a:t>
            </a:r>
            <a:r>
              <a:rPr lang="kk-KZ" sz="800" dirty="0" smtClean="0">
                <a:latin typeface="Arial" pitchFamily="34" charset="0"/>
                <a:cs typeface="Arial" pitchFamily="34" charset="0"/>
              </a:rPr>
              <a:t>района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по функциональной и </a:t>
            </a:r>
            <a:r>
              <a:rPr lang="ru-RU" sz="800" dirty="0" err="1" smtClean="0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 подгруппе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 rot="991416">
            <a:off x="10070275" y="2231724"/>
            <a:ext cx="825210" cy="44301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chemeClr val="tx1"/>
                </a:solidFill>
                <a:latin typeface="Arial"/>
                <a:cs typeface="Arial"/>
              </a:rPr>
              <a:t>9</a:t>
            </a:r>
            <a:r>
              <a:rPr lang="kk-KZ" sz="1400" b="1" dirty="0" smtClean="0">
                <a:solidFill>
                  <a:schemeClr val="tx1"/>
                </a:solidFill>
                <a:latin typeface="Arial"/>
                <a:cs typeface="Arial"/>
              </a:rPr>
              <a:t>4,4</a:t>
            </a:r>
            <a:r>
              <a:rPr lang="ru-RU" sz="1400" b="1" kern="1200" dirty="0" smtClean="0">
                <a:solidFill>
                  <a:schemeClr val="tx1"/>
                </a:solidFill>
                <a:latin typeface="Arial"/>
                <a:cs typeface="Arial"/>
              </a:rPr>
              <a:t>%</a:t>
            </a:r>
            <a:endParaRPr lang="ru-RU" sz="1400" b="1" kern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3184" y="5176169"/>
            <a:ext cx="543889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k-KZ" sz="1200" dirty="0" smtClean="0">
                <a:latin typeface="Arial" pitchFamily="34" charset="0"/>
                <a:cs typeface="Arial" pitchFamily="34" charset="0"/>
              </a:rPr>
              <a:t>ҚОҒАМДЫҚ ТӘРТІП, ҚАУІПСІЗДІК/ОБЩЕСТВЕННЫЙ ПОРЯДОК, БЕЗОПАСНОСТЬ – </a:t>
            </a:r>
            <a:r>
              <a:rPr lang="kk-KZ" sz="1200" b="1" dirty="0" smtClean="0">
                <a:latin typeface="Arial" pitchFamily="34" charset="0"/>
                <a:cs typeface="Arial" pitchFamily="34" charset="0"/>
              </a:rPr>
              <a:t>10,8</a:t>
            </a:r>
            <a:r>
              <a:rPr lang="kk-KZ" sz="12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kk-KZ" sz="1200" b="1" dirty="0" smtClean="0">
                <a:latin typeface="Arial" pitchFamily="34" charset="0"/>
                <a:cs typeface="Arial" pitchFamily="34" charset="0"/>
              </a:rPr>
              <a:t>МЛН ТЕНГЕ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26" y="4441983"/>
            <a:ext cx="614872" cy="1935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65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 САЛА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СФЕРА  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034867" y="2980706"/>
            <a:ext cx="3683000" cy="73627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жж</a:t>
            </a:r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ДИНАМИКАСЫ</a:t>
            </a:r>
            <a:endParaRPr lang="ru-RU" sz="12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</a:t>
            </a:r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2022-2026 гг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504436785"/>
              </p:ext>
            </p:extLst>
          </p:nvPr>
        </p:nvGraphicFramePr>
        <p:xfrm>
          <a:off x="169333" y="914399"/>
          <a:ext cx="7231592" cy="5647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10955867" y="398039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6104904" y="932400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лн. тенге</a:t>
            </a:r>
            <a:endParaRPr lang="ru-RU" sz="11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800" dirty="0" smtClean="0">
                <a:latin typeface="Arial" pitchFamily="34" charset="0"/>
                <a:cs typeface="Arial" pitchFamily="34" charset="0"/>
              </a:rPr>
              <a:t>Аудан бюджеті шығыстарының функционалдық және кіші функционалдық топтары бойынша орындалысы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800" dirty="0" smtClean="0">
                <a:latin typeface="Arial" pitchFamily="34" charset="0"/>
                <a:cs typeface="Arial" pitchFamily="34" charset="0"/>
              </a:rPr>
              <a:t>Исполнение расходов бюджета </a:t>
            </a:r>
            <a:r>
              <a:rPr lang="kk-KZ" sz="800" dirty="0" smtClean="0">
                <a:latin typeface="Arial" pitchFamily="34" charset="0"/>
                <a:cs typeface="Arial" pitchFamily="34" charset="0"/>
              </a:rPr>
              <a:t>района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по функциональной и </a:t>
            </a:r>
            <a:r>
              <a:rPr lang="ru-RU" sz="800" dirty="0" err="1" smtClean="0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 подгруппе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879486903"/>
              </p:ext>
            </p:extLst>
          </p:nvPr>
        </p:nvGraphicFramePr>
        <p:xfrm>
          <a:off x="7730068" y="3716976"/>
          <a:ext cx="3987800" cy="2345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302127578"/>
              </p:ext>
            </p:extLst>
          </p:nvPr>
        </p:nvGraphicFramePr>
        <p:xfrm>
          <a:off x="7807257" y="1388641"/>
          <a:ext cx="3868277" cy="1746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TextBox 1"/>
          <p:cNvSpPr txBox="1"/>
          <p:nvPr/>
        </p:nvSpPr>
        <p:spPr>
          <a:xfrm>
            <a:off x="10557934" y="8085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smtClean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222504" y="148314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1120214">
            <a:off x="9764548" y="1931974"/>
            <a:ext cx="877338" cy="471397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chemeClr val="tx1"/>
                </a:solidFill>
                <a:latin typeface="Arial"/>
                <a:cs typeface="Arial"/>
              </a:rPr>
              <a:t>99,</a:t>
            </a:r>
            <a:r>
              <a:rPr lang="ru-RU" sz="1400" b="1" dirty="0" smtClean="0">
                <a:solidFill>
                  <a:schemeClr val="tx1"/>
                </a:solidFill>
                <a:latin typeface="Arial"/>
                <a:cs typeface="Arial"/>
              </a:rPr>
              <a:t>9</a:t>
            </a:r>
            <a:r>
              <a:rPr lang="ru-RU" sz="1400" b="1" kern="1200" dirty="0" smtClean="0">
                <a:solidFill>
                  <a:schemeClr val="tx1"/>
                </a:solidFill>
                <a:latin typeface="Arial"/>
                <a:cs typeface="Arial"/>
              </a:rPr>
              <a:t>%</a:t>
            </a:r>
            <a:endParaRPr lang="ru-RU" sz="1400" b="1" kern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04" y="-1382"/>
            <a:ext cx="12189600" cy="72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СЕКТОР</a:t>
            </a:r>
            <a:endParaRPr lang="ru-RU" sz="2400" b="1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РЕАЛЬНЫЙ СЕКТОР </a:t>
            </a:r>
            <a:endParaRPr lang="ru-RU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145867" y="3705102"/>
            <a:ext cx="3683000" cy="4213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2022-2025жж. ДИНАМИКАСЫ</a:t>
            </a:r>
            <a:endParaRPr lang="ru-RU" sz="1200" b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b="1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 ЗА 2022-2025гг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10879667" y="39835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smtClean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10557934" y="8085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smtClean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2055867865"/>
              </p:ext>
            </p:extLst>
          </p:nvPr>
        </p:nvGraphicFramePr>
        <p:xfrm>
          <a:off x="218015" y="929215"/>
          <a:ext cx="6230409" cy="5750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335757851"/>
              </p:ext>
            </p:extLst>
          </p:nvPr>
        </p:nvGraphicFramePr>
        <p:xfrm>
          <a:off x="6936671" y="4192058"/>
          <a:ext cx="4292600" cy="2318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5110692" y="1071033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100" b="1" u="sng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лн.теңге</a:t>
            </a:r>
            <a:endParaRPr lang="ru-RU" sz="11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345174908"/>
              </p:ext>
            </p:extLst>
          </p:nvPr>
        </p:nvGraphicFramePr>
        <p:xfrm>
          <a:off x="7385050" y="1089024"/>
          <a:ext cx="3856567" cy="252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7222504" y="148314"/>
            <a:ext cx="3230562" cy="420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600" y="6510866"/>
            <a:ext cx="610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800" dirty="0" smtClean="0">
                <a:latin typeface="Arial" pitchFamily="34" charset="0"/>
                <a:cs typeface="Arial" pitchFamily="34" charset="0"/>
              </a:rPr>
              <a:t>Аудан бюджеті шығыстарының функционалдық және кіші функционалдық топтары бойынша орындалысы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800" dirty="0" smtClean="0">
                <a:latin typeface="Arial" pitchFamily="34" charset="0"/>
                <a:cs typeface="Arial" pitchFamily="34" charset="0"/>
              </a:rPr>
              <a:t>Исполнение расходов бюджета </a:t>
            </a:r>
            <a:r>
              <a:rPr lang="kk-KZ" sz="800" dirty="0" smtClean="0">
                <a:latin typeface="Arial" pitchFamily="34" charset="0"/>
                <a:cs typeface="Arial" pitchFamily="34" charset="0"/>
              </a:rPr>
              <a:t>района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по функциональной и </a:t>
            </a:r>
            <a:r>
              <a:rPr lang="ru-RU" sz="800" dirty="0" err="1" smtClean="0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 подгруппе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 rot="1301878">
            <a:off x="9244498" y="1824194"/>
            <a:ext cx="850417" cy="44301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Arial"/>
                <a:cs typeface="Arial"/>
              </a:rPr>
              <a:t>76,6</a:t>
            </a:r>
            <a:r>
              <a:rPr lang="kk-KZ" sz="14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Arial"/>
                <a:cs typeface="Arial"/>
              </a:rPr>
              <a:t>%</a:t>
            </a:r>
            <a:endParaRPr lang="ru-RU" sz="1400" b="1" kern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864426" y="148312"/>
            <a:ext cx="8693507" cy="69461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БАСҚАЛАР</a:t>
            </a:r>
            <a:endParaRPr lang="ru-RU" sz="1600" b="1" dirty="0" smtClean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r>
              <a:rPr lang="ru-RU" sz="16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ПРОЧИЕ</a:t>
            </a:r>
            <a:endParaRPr lang="ru-RU" sz="16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557934" y="703730"/>
            <a:ext cx="1117600" cy="64952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7613695" y="3120570"/>
            <a:ext cx="1654483" cy="34438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u="sng" dirty="0" err="1" smtClean="0">
                <a:latin typeface="Arial" pitchFamily="34" charset="0"/>
                <a:cs typeface="Arial" pitchFamily="34" charset="0"/>
              </a:rPr>
              <a:t>млн.теңге</a:t>
            </a:r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79417" y="1077341"/>
            <a:ext cx="8978515" cy="196977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БАСҚАЛАР/ ПРОЧИЕ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192,5 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млн.тенге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r>
              <a:rPr lang="ru-RU" sz="1200" i="1" dirty="0">
                <a:latin typeface="Arial" pitchFamily="34" charset="0"/>
                <a:cs typeface="Arial" pitchFamily="34" charset="0"/>
              </a:rPr>
              <a:t>ОНЫҢ </a:t>
            </a:r>
            <a:r>
              <a:rPr lang="ru-RU" sz="1200" i="1" dirty="0" smtClean="0">
                <a:latin typeface="Arial" pitchFamily="34" charset="0"/>
                <a:cs typeface="Arial" pitchFamily="34" charset="0"/>
              </a:rPr>
              <a:t>ІШІНДЕ / ИЗ </a:t>
            </a:r>
            <a:r>
              <a:rPr lang="ru-RU" sz="1200" i="1" dirty="0">
                <a:latin typeface="Arial" pitchFamily="34" charset="0"/>
                <a:cs typeface="Arial" pitchFamily="34" charset="0"/>
              </a:rPr>
              <a:t>НИХ : </a:t>
            </a:r>
            <a:endParaRPr lang="ru-RU" sz="1200" i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kk-KZ" sz="1600" b="1" dirty="0" smtClean="0">
                <a:latin typeface="Arial" pitchFamily="34" charset="0"/>
                <a:cs typeface="Arial" pitchFamily="34" charset="0"/>
              </a:rPr>
              <a:t>153,6</a:t>
            </a:r>
            <a:r>
              <a:rPr lang="kk-KZ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1600" b="1" dirty="0" smtClean="0">
                <a:latin typeface="Arial" pitchFamily="34" charset="0"/>
                <a:cs typeface="Arial" pitchFamily="34" charset="0"/>
              </a:rPr>
              <a:t>млн тенге </a:t>
            </a:r>
            <a:r>
              <a:rPr lang="kk-KZ" sz="16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kk-KZ" sz="1600" b="1" dirty="0"/>
              <a:t>«Ауыл-Ел бесігі» арнайы жобасын іске асыру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/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Развитие социальный и инженерный инфраструктуры в сельских населенных пунктах в рамках проекта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Ауыл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Ел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бесігі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algn="just"/>
            <a:r>
              <a:rPr lang="kk-KZ" sz="1600" b="1" dirty="0" smtClean="0">
                <a:latin typeface="Arial" pitchFamily="34" charset="0"/>
                <a:cs typeface="Arial" pitchFamily="34" charset="0"/>
              </a:rPr>
              <a:t>0,0</a:t>
            </a:r>
            <a:r>
              <a:rPr lang="kk-KZ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1600" b="1" dirty="0" smtClean="0">
                <a:latin typeface="Arial" pitchFamily="34" charset="0"/>
                <a:cs typeface="Arial" pitchFamily="34" charset="0"/>
              </a:rPr>
              <a:t>млн.тенге </a:t>
            </a:r>
            <a:r>
              <a:rPr lang="kk-KZ" sz="16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kk-KZ" sz="1600" b="1" dirty="0"/>
              <a:t>Ауыл-Ел бесігі» арнайы жобасын іске асыру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Р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еализация мероприятий социальный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и инженерный инфраструктуры в сельских населенных пунктах в рамках проекта «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Ауыл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Ел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бесігі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231611814"/>
              </p:ext>
            </p:extLst>
          </p:nvPr>
        </p:nvGraphicFramePr>
        <p:xfrm>
          <a:off x="2468308" y="3307277"/>
          <a:ext cx="6151419" cy="2956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6020790" y="261257"/>
            <a:ext cx="3705101" cy="5816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" y="6510866"/>
            <a:ext cx="6104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800" dirty="0" smtClean="0">
                <a:latin typeface="Arial" pitchFamily="34" charset="0"/>
                <a:cs typeface="Arial" pitchFamily="34" charset="0"/>
              </a:rPr>
              <a:t>Аудан бюджеті шығыстарының функционалдық және кіші функционалдық топтары бойынша орындалысы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800" dirty="0" smtClean="0">
                <a:latin typeface="Arial" pitchFamily="34" charset="0"/>
                <a:cs typeface="Arial" pitchFamily="34" charset="0"/>
              </a:rPr>
              <a:t>Исполнение расходов бюджета </a:t>
            </a:r>
            <a:r>
              <a:rPr lang="kk-KZ" sz="800" dirty="0" smtClean="0">
                <a:latin typeface="Arial" pitchFamily="34" charset="0"/>
                <a:cs typeface="Arial" pitchFamily="34" charset="0"/>
              </a:rPr>
              <a:t>района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по функциональной и </a:t>
            </a:r>
            <a:r>
              <a:rPr lang="ru-RU" sz="800" dirty="0" err="1" smtClean="0">
                <a:latin typeface="Arial" pitchFamily="34" charset="0"/>
                <a:cs typeface="Arial" pitchFamily="34" charset="0"/>
              </a:rPr>
              <a:t>подфункциональной</a:t>
            </a:r>
            <a:r>
              <a:rPr lang="ru-RU" sz="800" dirty="0" smtClean="0">
                <a:latin typeface="Arial" pitchFamily="34" charset="0"/>
                <a:cs typeface="Arial" pitchFamily="34" charset="0"/>
              </a:rPr>
              <a:t>  подгруппе</a:t>
            </a:r>
            <a:endParaRPr lang="ru-RU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58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Интеграл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Интеграл">
    <a:majorFont>
      <a:latin typeface="Tw Cen MT Condensed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Интеграл">
    <a:majorFont>
      <a:latin typeface="Tw Cen MT Condensed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w Cen MT"/>
      <a:ea typeface=""/>
      <a:cs typeface=""/>
      <a:font script="Grek" typeface="Calibri"/>
      <a:font script="Cyrl" typeface="Calibri"/>
      <a:font script="Jpan" typeface="メイリオ"/>
      <a:font script="Hang" typeface="HY얕은샘물M"/>
      <a:font script="Hans" typeface="华文仿宋"/>
      <a:font script="Hant" typeface="微軟正黑體"/>
      <a:font script="Arab" typeface="Arial"/>
      <a:font script="Hebr" typeface="Levenim MT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Интеграл">
    <a:fillStyleLst>
      <a:solidFill>
        <a:schemeClr val="phClr"/>
      </a:solidFill>
      <a:gradFill rotWithShape="1">
        <a:gsLst>
          <a:gs pos="0">
            <a:schemeClr val="phClr">
              <a:tint val="83000"/>
              <a:satMod val="100000"/>
              <a:lumMod val="100000"/>
            </a:schemeClr>
          </a:gs>
          <a:gs pos="100000">
            <a:schemeClr val="phClr">
              <a:tint val="61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tint val="100000"/>
              <a:shade val="85000"/>
              <a:satMod val="100000"/>
              <a:lumMod val="100000"/>
            </a:schemeClr>
          </a:gs>
          <a:gs pos="100000">
            <a:schemeClr val="phClr">
              <a:tint val="90000"/>
              <a:shade val="100000"/>
              <a:satMod val="150000"/>
              <a:lum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12700" dir="5400000" algn="ctr" rotWithShape="0">
            <a:srgbClr val="000000">
              <a:alpha val="50000"/>
            </a:srgbClr>
          </a:outerShdw>
        </a:effectLst>
      </a:effectStyle>
      <a:effectStyle>
        <a:effectLst>
          <a:outerShdw blurRad="76200" dist="25400" dir="5400000" algn="ct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flat" dir="t">
            <a:rot lat="0" lon="0" rev="3600000"/>
          </a:lightRig>
        </a:scene3d>
        <a:sp3d contourW="12700" prstMaterial="flat">
          <a:bevelT w="38100" h="44450" prst="angle"/>
          <a:contourClr>
            <a:schemeClr val="phClr">
              <a:shade val="35000"/>
              <a:satMod val="160000"/>
            </a:schemeClr>
          </a:contourClr>
        </a:sp3d>
      </a:effectStyle>
    </a:effectStyleLst>
    <a:bgFillStyleLst>
      <a:solidFill>
        <a:schemeClr val="phClr"/>
      </a:solidFill>
      <a:solidFill>
        <a:schemeClr val="phClr">
          <a:tint val="95000"/>
          <a:shade val="85000"/>
          <a:satMod val="125000"/>
        </a:schemeClr>
      </a:solidFill>
      <a:blipFill rotWithShape="1">
        <a:blip xmlns:r="http://schemas.openxmlformats.org/officeDocument/2006/relationships" r:embed="rId1">
          <a:duotone>
            <a:schemeClr val="phClr">
              <a:tint val="95000"/>
              <a:shade val="74000"/>
              <a:satMod val="230000"/>
            </a:schemeClr>
            <a:schemeClr val="phClr">
              <a:tint val="92000"/>
              <a:shade val="69000"/>
              <a:satMod val="250000"/>
            </a:schemeClr>
          </a:duotone>
        </a:blip>
        <a:tile tx="0" ty="0" sx="40000" sy="4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17887</TotalTime>
  <Words>1462</Words>
  <Application>Microsoft Office PowerPoint</Application>
  <PresentationFormat>Произвольный</PresentationFormat>
  <Paragraphs>350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1_Интеграл</vt:lpstr>
      <vt:lpstr>Презентация PowerPoint</vt:lpstr>
      <vt:lpstr>Несиелерді Өтеу Погашение  займов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Алмагуль Кожбанова</dc:creator>
  <cp:lastModifiedBy>Мадияр</cp:lastModifiedBy>
  <cp:revision>2940</cp:revision>
  <cp:lastPrinted>2025-09-30T12:00:41Z</cp:lastPrinted>
  <dcterms:created xsi:type="dcterms:W3CDTF">2018-03-29T08:47:01Z</dcterms:created>
  <dcterms:modified xsi:type="dcterms:W3CDTF">2026-08-06T22:00:44Z</dcterms:modified>
</cp:coreProperties>
</file>