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4"/>
  </p:handoutMasterIdLst>
  <p:sldIdLst>
    <p:sldId id="259" r:id="rId2"/>
    <p:sldId id="261" r:id="rId3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#1" loCatId="process" qsTypeId="urn:microsoft.com/office/officeart/2005/8/quickstyle/3d6#1" qsCatId="3D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1BCADB52-3C80-4DDE-AA00-7493C628CCE0}">
      <dgm:prSet phldrT="[Текст]"/>
      <dgm:spPr/>
      <dgm:t>
        <a:bodyPr/>
        <a:lstStyle/>
        <a:p>
          <a:r>
            <a:rPr lang="ru-RU" dirty="0" err="1"/>
            <a:t>Түсім</a:t>
          </a:r>
          <a:endParaRPr lang="en-US" dirty="0"/>
        </a:p>
        <a:p>
          <a:r>
            <a:rPr lang="ru-RU" i="1" dirty="0"/>
            <a:t>72976,3 </a:t>
          </a:r>
          <a:r>
            <a:rPr lang="ru-RU" i="1" dirty="0" err="1"/>
            <a:t>мың.теңге</a:t>
          </a:r>
          <a:endParaRPr lang="ru-RU" dirty="0"/>
        </a:p>
      </dgm:t>
    </dgm:pt>
    <dgm:pt modelId="{DCD856F3-3648-4D18-9E43-A49ED358C82C}" type="parTrans" cxnId="{18DB43D4-E57C-45FB-AAE9-DB48CCC07C3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18DB43D4-E57C-45FB-AAE9-DB48CCC07C3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 phldr="0" custT="0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dirty="0" err="1">
              <a:solidFill>
                <a:schemeClr val="tx2">
                  <a:lumMod val="75000"/>
                </a:schemeClr>
              </a:solidFill>
            </a:rPr>
            <a:t>төлем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 6337,8 </a:t>
          </a:r>
          <a:r>
            <a:rPr lang="ru-RU" i="1" dirty="0" err="1"/>
            <a:t>мың.теңге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248D994A-F890-4E44-9CAB-DB00BE42ADD5}" type="parTrans" cxnId="{C2B80EF4-6319-40A6-8926-DA3A79637F82}">
      <dgm:prSet/>
      <dgm:spPr/>
      <dgm:t>
        <a:bodyPr/>
        <a:lstStyle/>
        <a:p>
          <a:endParaRPr lang="ru-RU"/>
        </a:p>
      </dgm:t>
    </dgm:pt>
    <dgm:pt modelId="{28E8E42B-CB4D-4918-9384-F5D19D547118}" type="sibTrans" cxnId="{C2B80EF4-6319-40A6-8926-DA3A79637F82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en-US" dirty="0" err="1"/>
            <a:t>Шығындар</a:t>
          </a:r>
          <a:r>
            <a:rPr lang="ru-RU" dirty="0"/>
            <a:t> 71260,4 </a:t>
          </a:r>
          <a:r>
            <a:rPr lang="ru-RU" i="1" dirty="0" err="1"/>
            <a:t>мың.теңге</a:t>
          </a:r>
          <a:endParaRPr lang="ru-RU" dirty="0"/>
        </a:p>
      </dgm:t>
    </dgm:pt>
    <dgm:pt modelId="{CFE61468-1AEE-4F39-9A2A-AFA7ABBC305E}" type="parTrans" cxnId="{0E8F9CE0-47DE-40E3-A137-F3A194BD0236}">
      <dgm:prSet/>
      <dgm:spPr/>
      <dgm:t>
        <a:bodyPr/>
        <a:lstStyle/>
        <a:p>
          <a:endParaRPr lang="ru-RU"/>
        </a:p>
      </dgm:t>
    </dgm:pt>
    <dgm:pt modelId="{67E34D62-A3D2-45C9-9709-069800EEC325}" type="sibTrans" cxnId="{0E8F9CE0-47DE-40E3-A137-F3A194BD0236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NeighborX="-44856" custLinFactNeighborY="686">
        <dgm:presLayoutVars>
          <dgm:bulletEnabled val="1"/>
        </dgm:presLayoutVars>
      </dgm:prSet>
      <dgm:spPr/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-4633" custLinFactNeighborY="0">
        <dgm:presLayoutVars>
          <dgm:bulletEnabled val="1"/>
        </dgm:presLayoutVars>
      </dgm:prSet>
      <dgm:spPr/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X="-4672" custLinFactNeighborX="-100000" custLinFactNeighborY="-883">
        <dgm:presLayoutVars>
          <dgm:bulletEnabled val="1"/>
        </dgm:presLayoutVars>
      </dgm:prSet>
      <dgm:spPr/>
    </dgm:pt>
  </dgm:ptLst>
  <dgm:cxnLst>
    <dgm:cxn modelId="{C895D56E-264F-45EB-A6CF-FA179FB53883}" type="presOf" srcId="{C13D7380-5C41-47B6-88CA-C46338293A08}" destId="{B7948204-05CF-42AA-92E0-7EBFE3E37489}" srcOrd="0" destOrd="0" presId="urn:microsoft.com/office/officeart/2005/8/layout/hProcess9#1"/>
    <dgm:cxn modelId="{F01E4A76-58EE-4C8A-B99C-B2F52BB1BCC5}" type="presOf" srcId="{1BCADB52-3C80-4DDE-AA00-7493C628CCE0}" destId="{94998ECC-1C06-4FB8-B1D2-3FF96530BC0B}" srcOrd="0" destOrd="0" presId="urn:microsoft.com/office/officeart/2005/8/layout/hProcess9#1"/>
    <dgm:cxn modelId="{3B5EB8B0-A711-482F-87EB-12BFA4E31010}" type="presOf" srcId="{E68E0715-B60E-4B3E-B64D-0915C6C6863F}" destId="{10CB45E8-E2B1-470F-BD31-507883A50E13}" srcOrd="0" destOrd="0" presId="urn:microsoft.com/office/officeart/2005/8/layout/hProcess9#1"/>
    <dgm:cxn modelId="{B7D787C0-C756-4774-BD51-10B097FC434B}" type="presOf" srcId="{8F78ED7F-1B33-49D1-AD13-14E9573CB8A6}" destId="{7A7068E3-381C-45E7-9CF4-24781F783586}" srcOrd="0" destOrd="0" presId="urn:microsoft.com/office/officeart/2005/8/layout/hProcess9#1"/>
    <dgm:cxn modelId="{18DB43D4-E57C-45FB-AAE9-DB48CCC07C36}" srcId="{E68E0715-B60E-4B3E-B64D-0915C6C6863F}" destId="{1BCADB52-3C80-4DDE-AA00-7493C628CCE0}" srcOrd="0" destOrd="0" parTransId="{DCD856F3-3648-4D18-9E43-A49ED358C82C}" sibTransId="{9490037B-C33F-4421-A53A-97E571B75B55}"/>
    <dgm:cxn modelId="{0E8F9CE0-47DE-40E3-A137-F3A194BD0236}" srcId="{E68E0715-B60E-4B3E-B64D-0915C6C6863F}" destId="{C13D7380-5C41-47B6-88CA-C46338293A08}" srcOrd="2" destOrd="0" parTransId="{CFE61468-1AEE-4F39-9A2A-AFA7ABBC305E}" sibTransId="{67E34D62-A3D2-45C9-9709-069800EEC325}"/>
    <dgm:cxn modelId="{C2B80EF4-6319-40A6-8926-DA3A79637F82}" srcId="{E68E0715-B60E-4B3E-B64D-0915C6C6863F}" destId="{8F78ED7F-1B33-49D1-AD13-14E9573CB8A6}" srcOrd="1" destOrd="0" parTransId="{248D994A-F890-4E44-9CAB-DB00BE42ADD5}" sibTransId="{28E8E42B-CB4D-4918-9384-F5D19D547118}"/>
    <dgm:cxn modelId="{6301CAB3-EB8F-4DFD-BE0F-0B16F80CBAA0}" type="presParOf" srcId="{10CB45E8-E2B1-470F-BD31-507883A50E13}" destId="{A6D933C2-8539-4736-A15F-8A343C91B3B7}" srcOrd="0" destOrd="0" presId="urn:microsoft.com/office/officeart/2005/8/layout/hProcess9#1"/>
    <dgm:cxn modelId="{2196D874-432F-4821-90B5-CE5128677DDE}" type="presParOf" srcId="{10CB45E8-E2B1-470F-BD31-507883A50E13}" destId="{AA8CC410-84D7-4A79-A3CD-9991FF279F47}" srcOrd="1" destOrd="0" presId="urn:microsoft.com/office/officeart/2005/8/layout/hProcess9#1"/>
    <dgm:cxn modelId="{9E06D2B6-D89D-4800-A980-DA17F92912E3}" type="presParOf" srcId="{AA8CC410-84D7-4A79-A3CD-9991FF279F47}" destId="{94998ECC-1C06-4FB8-B1D2-3FF96530BC0B}" srcOrd="0" destOrd="0" presId="urn:microsoft.com/office/officeart/2005/8/layout/hProcess9#1"/>
    <dgm:cxn modelId="{29BE2A3C-80F8-42B0-AACB-FC92F726D34A}" type="presParOf" srcId="{AA8CC410-84D7-4A79-A3CD-9991FF279F47}" destId="{839878D3-4D96-4CB2-86F5-064A80067891}" srcOrd="1" destOrd="0" presId="urn:microsoft.com/office/officeart/2005/8/layout/hProcess9#1"/>
    <dgm:cxn modelId="{9C7A32B3-1EA3-42C1-BB64-6D5F491358CF}" type="presParOf" srcId="{AA8CC410-84D7-4A79-A3CD-9991FF279F47}" destId="{7A7068E3-381C-45E7-9CF4-24781F783586}" srcOrd="2" destOrd="0" presId="urn:microsoft.com/office/officeart/2005/8/layout/hProcess9#1"/>
    <dgm:cxn modelId="{D27DB782-8DA2-45A5-873B-067554E6AC1D}" type="presParOf" srcId="{AA8CC410-84D7-4A79-A3CD-9991FF279F47}" destId="{3BC23EB7-02D7-4DD6-BE56-598398F9A4DD}" srcOrd="3" destOrd="0" presId="urn:microsoft.com/office/officeart/2005/8/layout/hProcess9#1"/>
    <dgm:cxn modelId="{B43A357B-7981-4822-BAE9-EA74EF08C722}" type="presParOf" srcId="{AA8CC410-84D7-4A79-A3CD-9991FF279F47}" destId="{B7948204-05CF-42AA-92E0-7EBFE3E37489}" srcOrd="4" destOrd="0" presId="urn:microsoft.com/office/officeart/2005/8/layout/hProcess9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#2" loCatId="process" qsTypeId="urn:microsoft.com/office/officeart/2005/8/quickstyle/3d6#2" qsCatId="3D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1BCADB52-3C80-4DDE-AA00-7493C628CCE0}">
      <dgm:prSet phldrT="[Текст]"/>
      <dgm:spPr/>
      <dgm:t>
        <a:bodyPr/>
        <a:lstStyle/>
        <a:p>
          <a:r>
            <a:rPr lang="en-US" dirty="0"/>
            <a:t>Түсім</a:t>
          </a:r>
        </a:p>
        <a:p>
          <a:r>
            <a:rPr lang="ru-RU" dirty="0"/>
            <a:t>135526,4 </a:t>
          </a:r>
          <a:r>
            <a:rPr lang="ru-RU" i="1" dirty="0" err="1"/>
            <a:t>мың.теңге</a:t>
          </a:r>
          <a:endParaRPr lang="ru-RU" dirty="0"/>
        </a:p>
      </dgm:t>
    </dgm:pt>
    <dgm:pt modelId="{DCD856F3-3648-4D18-9E43-A49ED358C82C}" type="parTrans" cxnId="{195025AA-44DC-4501-AC55-8954DEA423DE}">
      <dgm:prSet/>
      <dgm:spPr/>
      <dgm:t>
        <a:bodyPr/>
        <a:lstStyle/>
        <a:p>
          <a:endParaRPr lang="ru-RU"/>
        </a:p>
      </dgm:t>
    </dgm:pt>
    <dgm:pt modelId="{9490037B-C33F-4421-A53A-97E571B75B55}" type="sibTrans" cxnId="{195025AA-44DC-4501-AC55-8954DEA423DE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 phldr="0" custT="0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dirty="0" err="1">
              <a:solidFill>
                <a:schemeClr val="tx2">
                  <a:lumMod val="75000"/>
                </a:schemeClr>
              </a:solidFill>
            </a:rPr>
            <a:t>төлем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6956,2 </a:t>
          </a:r>
          <a:r>
            <a:rPr lang="ru-RU" i="1" dirty="0" err="1"/>
            <a:t>мың.теңге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248D994A-F890-4E44-9CAB-DB00BE42ADD5}" type="parTrans" cxnId="{3D323E1F-A588-4D9E-B9F6-251CE77BF06A}">
      <dgm:prSet/>
      <dgm:spPr/>
      <dgm:t>
        <a:bodyPr/>
        <a:lstStyle/>
        <a:p>
          <a:endParaRPr lang="ru-RU"/>
        </a:p>
      </dgm:t>
    </dgm:pt>
    <dgm:pt modelId="{28E8E42B-CB4D-4918-9384-F5D19D547118}" type="sibTrans" cxnId="{3D323E1F-A588-4D9E-B9F6-251CE77BF06A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en-US" dirty="0" err="1"/>
            <a:t>Шығындар</a:t>
          </a:r>
          <a:endParaRPr lang="ru-RU" dirty="0"/>
        </a:p>
        <a:p>
          <a:r>
            <a:rPr lang="ru-RU" i="1" dirty="0"/>
            <a:t>133331,3 </a:t>
          </a:r>
          <a:r>
            <a:rPr lang="ru-RU" i="1" dirty="0" err="1"/>
            <a:t>мың.теңге</a:t>
          </a:r>
          <a:endParaRPr lang="ru-RU" dirty="0"/>
        </a:p>
      </dgm:t>
    </dgm:pt>
    <dgm:pt modelId="{CFE61468-1AEE-4F39-9A2A-AFA7ABBC305E}" type="parTrans" cxnId="{9EA061A0-7546-4E18-8A68-878A7E71351D}">
      <dgm:prSet/>
      <dgm:spPr/>
      <dgm:t>
        <a:bodyPr/>
        <a:lstStyle/>
        <a:p>
          <a:endParaRPr lang="ru-RU"/>
        </a:p>
      </dgm:t>
    </dgm:pt>
    <dgm:pt modelId="{67E34D62-A3D2-45C9-9709-069800EEC325}" type="sibTrans" cxnId="{9EA061A0-7546-4E18-8A68-878A7E71351D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 custLinFactNeighborX="4622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NeighborX="-58841" custLinFactNeighborY="2315">
        <dgm:presLayoutVars>
          <dgm:bulletEnabled val="1"/>
        </dgm:presLayoutVars>
      </dgm:prSet>
      <dgm:spPr/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>
        <dgm:presLayoutVars>
          <dgm:bulletEnabled val="1"/>
        </dgm:presLayoutVars>
      </dgm:prSet>
      <dgm:spPr/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X="644" custLinFactNeighborX="100000" custLinFactNeighborY="211">
        <dgm:presLayoutVars>
          <dgm:bulletEnabled val="1"/>
        </dgm:presLayoutVars>
      </dgm:prSet>
      <dgm:spPr/>
    </dgm:pt>
  </dgm:ptLst>
  <dgm:cxnLst>
    <dgm:cxn modelId="{3D323E1F-A588-4D9E-B9F6-251CE77BF06A}" srcId="{E68E0715-B60E-4B3E-B64D-0915C6C6863F}" destId="{8F78ED7F-1B33-49D1-AD13-14E9573CB8A6}" srcOrd="1" destOrd="0" parTransId="{248D994A-F890-4E44-9CAB-DB00BE42ADD5}" sibTransId="{28E8E42B-CB4D-4918-9384-F5D19D547118}"/>
    <dgm:cxn modelId="{432C2664-8E48-4ACE-B3A3-99752FCC6E4B}" type="presOf" srcId="{C13D7380-5C41-47B6-88CA-C46338293A08}" destId="{B7948204-05CF-42AA-92E0-7EBFE3E37489}" srcOrd="0" destOrd="0" presId="urn:microsoft.com/office/officeart/2005/8/layout/hProcess9#2"/>
    <dgm:cxn modelId="{B512AB4C-154D-4905-A8C8-EA0A54EF385F}" type="presOf" srcId="{8F78ED7F-1B33-49D1-AD13-14E9573CB8A6}" destId="{7A7068E3-381C-45E7-9CF4-24781F783586}" srcOrd="0" destOrd="0" presId="urn:microsoft.com/office/officeart/2005/8/layout/hProcess9#2"/>
    <dgm:cxn modelId="{D8CD5F6D-6CE3-41B3-9768-FA6A3F939D79}" type="presOf" srcId="{1BCADB52-3C80-4DDE-AA00-7493C628CCE0}" destId="{94998ECC-1C06-4FB8-B1D2-3FF96530BC0B}" srcOrd="0" destOrd="0" presId="urn:microsoft.com/office/officeart/2005/8/layout/hProcess9#2"/>
    <dgm:cxn modelId="{9EA061A0-7546-4E18-8A68-878A7E71351D}" srcId="{E68E0715-B60E-4B3E-B64D-0915C6C6863F}" destId="{C13D7380-5C41-47B6-88CA-C46338293A08}" srcOrd="2" destOrd="0" parTransId="{CFE61468-1AEE-4F39-9A2A-AFA7ABBC305E}" sibTransId="{67E34D62-A3D2-45C9-9709-069800EEC325}"/>
    <dgm:cxn modelId="{195025AA-44DC-4501-AC55-8954DEA423DE}" srcId="{E68E0715-B60E-4B3E-B64D-0915C6C6863F}" destId="{1BCADB52-3C80-4DDE-AA00-7493C628CCE0}" srcOrd="0" destOrd="0" parTransId="{DCD856F3-3648-4D18-9E43-A49ED358C82C}" sibTransId="{9490037B-C33F-4421-A53A-97E571B75B55}"/>
    <dgm:cxn modelId="{3013B1E5-3A3E-4001-9259-365204D2948D}" type="presOf" srcId="{E68E0715-B60E-4B3E-B64D-0915C6C6863F}" destId="{10CB45E8-E2B1-470F-BD31-507883A50E13}" srcOrd="0" destOrd="0" presId="urn:microsoft.com/office/officeart/2005/8/layout/hProcess9#2"/>
    <dgm:cxn modelId="{92177910-68AB-4F4E-B5CE-02F70DF78311}" type="presParOf" srcId="{10CB45E8-E2B1-470F-BD31-507883A50E13}" destId="{A6D933C2-8539-4736-A15F-8A343C91B3B7}" srcOrd="0" destOrd="0" presId="urn:microsoft.com/office/officeart/2005/8/layout/hProcess9#2"/>
    <dgm:cxn modelId="{E3BD150F-8657-4C55-AE93-5AE2B263624E}" type="presParOf" srcId="{10CB45E8-E2B1-470F-BD31-507883A50E13}" destId="{AA8CC410-84D7-4A79-A3CD-9991FF279F47}" srcOrd="1" destOrd="0" presId="urn:microsoft.com/office/officeart/2005/8/layout/hProcess9#2"/>
    <dgm:cxn modelId="{CB96769D-DEDB-451C-BBC7-029B9C480AAD}" type="presParOf" srcId="{AA8CC410-84D7-4A79-A3CD-9991FF279F47}" destId="{94998ECC-1C06-4FB8-B1D2-3FF96530BC0B}" srcOrd="0" destOrd="0" presId="urn:microsoft.com/office/officeart/2005/8/layout/hProcess9#2"/>
    <dgm:cxn modelId="{305F68CA-940C-4CEF-B786-7515F514C007}" type="presParOf" srcId="{AA8CC410-84D7-4A79-A3CD-9991FF279F47}" destId="{839878D3-4D96-4CB2-86F5-064A80067891}" srcOrd="1" destOrd="0" presId="urn:microsoft.com/office/officeart/2005/8/layout/hProcess9#2"/>
    <dgm:cxn modelId="{CBABA0D1-F121-433E-B0E8-4C81140898CB}" type="presParOf" srcId="{AA8CC410-84D7-4A79-A3CD-9991FF279F47}" destId="{7A7068E3-381C-45E7-9CF4-24781F783586}" srcOrd="2" destOrd="0" presId="urn:microsoft.com/office/officeart/2005/8/layout/hProcess9#2"/>
    <dgm:cxn modelId="{FFD493E1-31A7-41EB-89B6-890F3B1764FE}" type="presParOf" srcId="{AA8CC410-84D7-4A79-A3CD-9991FF279F47}" destId="{3BC23EB7-02D7-4DD6-BE56-598398F9A4DD}" srcOrd="3" destOrd="0" presId="urn:microsoft.com/office/officeart/2005/8/layout/hProcess9#2"/>
    <dgm:cxn modelId="{DECC1819-3544-4AEB-BFB1-2B484BD977A2}" type="presParOf" srcId="{AA8CC410-84D7-4A79-A3CD-9991FF279F47}" destId="{B7948204-05CF-42AA-92E0-7EBFE3E37489}" srcOrd="4" destOrd="0" presId="urn:microsoft.com/office/officeart/2005/8/layout/hProcess9#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68945" y="0"/>
          <a:ext cx="6448046" cy="36004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202233" y="1089999"/>
          <a:ext cx="2275781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 err="1"/>
            <a:t>Түсім</a:t>
          </a:r>
          <a:endParaRPr lang="en-US" sz="2300" kern="1200" dirty="0"/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i="1" kern="1200" dirty="0"/>
            <a:t>72976,3 </a:t>
          </a:r>
          <a:r>
            <a:rPr lang="ru-RU" sz="2300" i="1" kern="1200" dirty="0" err="1"/>
            <a:t>мың.теңге</a:t>
          </a:r>
          <a:endParaRPr lang="ru-RU" sz="2300" kern="1200" dirty="0"/>
        </a:p>
      </dsp:txBody>
      <dsp:txXfrm>
        <a:off x="272536" y="1160302"/>
        <a:ext cx="2135175" cy="1299554"/>
      </dsp:txXfrm>
    </dsp:sp>
    <dsp:sp modelId="{7A7068E3-381C-45E7-9CF4-24781F783586}">
      <dsp:nvSpPr>
        <dsp:cNvPr id="0" name=""/>
        <dsp:cNvSpPr/>
      </dsp:nvSpPr>
      <dsp:spPr>
        <a:xfrm>
          <a:off x="2649414" y="1080119"/>
          <a:ext cx="2275781" cy="1440160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sz="2300" kern="1200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sz="2300" kern="1200" dirty="0" err="1">
              <a:solidFill>
                <a:schemeClr val="tx2">
                  <a:lumMod val="75000"/>
                </a:schemeClr>
              </a:solidFill>
            </a:rPr>
            <a:t>төлем</a:t>
          </a:r>
          <a:r>
            <a:rPr lang="ru-RU" sz="2300" kern="1200" dirty="0">
              <a:solidFill>
                <a:schemeClr val="tx2">
                  <a:lumMod val="75000"/>
                </a:schemeClr>
              </a:solidFill>
            </a:rPr>
            <a:t>  6337,8 </a:t>
          </a:r>
          <a:r>
            <a:rPr lang="ru-RU" sz="2300" i="1" kern="1200" dirty="0" err="1"/>
            <a:t>мың.теңге</a:t>
          </a:r>
          <a:endParaRPr lang="ru-RU" sz="23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719717" y="1150422"/>
        <a:ext cx="2135175" cy="1299554"/>
      </dsp:txXfrm>
    </dsp:sp>
    <dsp:sp modelId="{B7948204-05CF-42AA-92E0-7EBFE3E37489}">
      <dsp:nvSpPr>
        <dsp:cNvPr id="0" name=""/>
        <dsp:cNvSpPr/>
      </dsp:nvSpPr>
      <dsp:spPr>
        <a:xfrm>
          <a:off x="4824534" y="1067403"/>
          <a:ext cx="2275781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Шығындар</a:t>
          </a:r>
          <a:r>
            <a:rPr lang="ru-RU" sz="2300" kern="1200" dirty="0"/>
            <a:t> 71260,4 </a:t>
          </a:r>
          <a:r>
            <a:rPr lang="ru-RU" sz="2300" i="1" kern="1200" dirty="0" err="1"/>
            <a:t>мың.теңге</a:t>
          </a:r>
          <a:endParaRPr lang="ru-RU" sz="2300" kern="1200" dirty="0"/>
        </a:p>
      </dsp:txBody>
      <dsp:txXfrm>
        <a:off x="4894837" y="1137706"/>
        <a:ext cx="2135175" cy="12995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888794" y="0"/>
          <a:ext cx="6610334" cy="372541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189798" y="1152122"/>
          <a:ext cx="2333059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Түсім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135526,4 </a:t>
          </a:r>
          <a:r>
            <a:rPr lang="ru-RU" sz="2400" i="1" kern="1200" dirty="0" err="1"/>
            <a:t>мың.теңге</a:t>
          </a:r>
          <a:endParaRPr lang="ru-RU" sz="2400" kern="1200" dirty="0"/>
        </a:p>
      </dsp:txBody>
      <dsp:txXfrm>
        <a:off x="262542" y="1224866"/>
        <a:ext cx="2187571" cy="1344678"/>
      </dsp:txXfrm>
    </dsp:sp>
    <dsp:sp modelId="{7A7068E3-381C-45E7-9CF4-24781F783586}">
      <dsp:nvSpPr>
        <dsp:cNvPr id="0" name=""/>
        <dsp:cNvSpPr/>
      </dsp:nvSpPr>
      <dsp:spPr>
        <a:xfrm>
          <a:off x="2721902" y="1117624"/>
          <a:ext cx="2333059" cy="1490166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sz="2400" kern="1200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sz="2400" kern="1200" dirty="0" err="1">
              <a:solidFill>
                <a:schemeClr val="tx2">
                  <a:lumMod val="75000"/>
                </a:schemeClr>
              </a:solidFill>
            </a:rPr>
            <a:t>төлем</a:t>
          </a:r>
          <a:r>
            <a:rPr lang="ru-RU" sz="2400" kern="1200" dirty="0">
              <a:solidFill>
                <a:schemeClr val="tx2">
                  <a:lumMod val="75000"/>
                </a:schemeClr>
              </a:solidFill>
            </a:rPr>
            <a:t> 6956,2 </a:t>
          </a:r>
          <a:r>
            <a:rPr lang="ru-RU" sz="2400" i="1" kern="1200" dirty="0" err="1"/>
            <a:t>мың.теңге</a:t>
          </a:r>
          <a:endParaRPr lang="ru-RU" sz="24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794646" y="1190368"/>
        <a:ext cx="2187571" cy="1344678"/>
      </dsp:txXfrm>
    </dsp:sp>
    <dsp:sp modelId="{B7948204-05CF-42AA-92E0-7EBFE3E37489}">
      <dsp:nvSpPr>
        <dsp:cNvPr id="0" name=""/>
        <dsp:cNvSpPr/>
      </dsp:nvSpPr>
      <dsp:spPr>
        <a:xfrm>
          <a:off x="5320608" y="1120769"/>
          <a:ext cx="2333059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Шығындар</a:t>
          </a:r>
          <a:endParaRPr lang="ru-RU" sz="2400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i="1" kern="1200" dirty="0"/>
            <a:t>133331,3 </a:t>
          </a:r>
          <a:r>
            <a:rPr lang="ru-RU" sz="2400" i="1" kern="1200" dirty="0" err="1"/>
            <a:t>мың.теңге</a:t>
          </a:r>
          <a:endParaRPr lang="ru-RU" sz="2400" kern="1200" dirty="0"/>
        </a:p>
      </dsp:txBody>
      <dsp:txXfrm>
        <a:off x="5393352" y="1193513"/>
        <a:ext cx="2187571" cy="1344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#1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#2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#1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#2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728" y="1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F1A54-E219-4D8A-ACAD-2C59CE781029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959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728" y="9428959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6DA1E-390C-433A-B01A-F4EF802D20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663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A263E-C3CC-4BA7-ADE7-AA90223842B2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818895178"/>
              </p:ext>
            </p:extLst>
          </p:nvPr>
        </p:nvGraphicFramePr>
        <p:xfrm>
          <a:off x="1331639" y="476672"/>
          <a:ext cx="7585937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197374" y="188640"/>
            <a:ext cx="67574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u="sng" dirty="0" err="1"/>
              <a:t>Веденов</a:t>
            </a:r>
            <a:r>
              <a:rPr lang="ru-RU" sz="2800" b="1" u="sng" dirty="0"/>
              <a:t> </a:t>
            </a:r>
            <a:r>
              <a:rPr lang="en-US" sz="2800" b="1" u="sng" dirty="0" err="1"/>
              <a:t>округінің</a:t>
            </a:r>
            <a:r>
              <a:rPr lang="ru-RU" sz="2800" b="1" u="sng" dirty="0"/>
              <a:t> </a:t>
            </a:r>
            <a:r>
              <a:rPr lang="ru-RU" sz="2800" b="1" u="sng" dirty="0" err="1"/>
              <a:t>бюджетінің</a:t>
            </a:r>
            <a:r>
              <a:rPr lang="ru-RU" sz="2800" b="1" u="sng" dirty="0"/>
              <a:t> </a:t>
            </a:r>
            <a:r>
              <a:rPr lang="ru-RU" sz="2800" b="1" u="sng" dirty="0" err="1"/>
              <a:t>атқарылуы</a:t>
            </a:r>
            <a:endParaRPr lang="ru-RU" sz="2800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7596336" y="836712"/>
            <a:ext cx="1303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err="1"/>
              <a:t>мың.теңге</a:t>
            </a:r>
            <a:endParaRPr lang="ru-RU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4221088"/>
            <a:ext cx="143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01.09.2026 </a:t>
            </a:r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551" y="1340768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01.09.2025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768611535"/>
              </p:ext>
            </p:extLst>
          </p:nvPr>
        </p:nvGraphicFramePr>
        <p:xfrm>
          <a:off x="1187624" y="3284984"/>
          <a:ext cx="7776864" cy="3725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1 (граница и черта) 3"/>
          <p:cNvSpPr/>
          <p:nvPr/>
        </p:nvSpPr>
        <p:spPr>
          <a:xfrm>
            <a:off x="4343819" y="633697"/>
            <a:ext cx="4248472" cy="612648"/>
          </a:xfrm>
          <a:prstGeom prst="accentBorderCallout1">
            <a:avLst>
              <a:gd name="adj1" fmla="val 18750"/>
              <a:gd name="adj2" fmla="val -8333"/>
              <a:gd name="adj3" fmla="val 270393"/>
              <a:gd name="adj4" fmla="val -6114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процесс 4"/>
          <p:cNvSpPr/>
          <p:nvPr/>
        </p:nvSpPr>
        <p:spPr>
          <a:xfrm>
            <a:off x="539552" y="692696"/>
            <a:ext cx="1224136" cy="5832648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16200000">
            <a:off x="-1606967" y="2880520"/>
            <a:ext cx="561662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/>
              <a:t>Аудан</a:t>
            </a:r>
            <a:r>
              <a:rPr lang="ru-RU" sz="2800" dirty="0"/>
              <a:t> </a:t>
            </a:r>
            <a:r>
              <a:rPr lang="ru-RU" sz="2800" dirty="0" err="1"/>
              <a:t>бюджетінің</a:t>
            </a:r>
            <a:r>
              <a:rPr lang="ru-RU" sz="2800" dirty="0"/>
              <a:t> </a:t>
            </a:r>
            <a:r>
              <a:rPr lang="ru-RU" sz="2800" dirty="0" err="1"/>
              <a:t>түсімдері</a:t>
            </a:r>
            <a:r>
              <a:rPr lang="ru-RU" sz="2800" dirty="0"/>
              <a:t>    </a:t>
            </a:r>
            <a:r>
              <a:rPr lang="ru-RU" sz="2800" b="1" dirty="0"/>
              <a:t>135526,4  </a:t>
            </a:r>
            <a:r>
              <a:rPr lang="ru-RU" sz="2800" i="1" dirty="0" err="1"/>
              <a:t>мың.теңге</a:t>
            </a:r>
            <a:endParaRPr lang="ru-RU" sz="2800" i="1" dirty="0"/>
          </a:p>
          <a:p>
            <a:pPr algn="ctr"/>
            <a:endParaRPr lang="ru-RU" sz="2800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757788"/>
            <a:ext cx="36504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Кірістер</a:t>
            </a:r>
            <a:r>
              <a:rPr lang="ru-RU" dirty="0"/>
              <a:t> </a:t>
            </a:r>
            <a:r>
              <a:rPr lang="ru-RU" b="1" dirty="0"/>
              <a:t>135526,4 </a:t>
            </a:r>
            <a:r>
              <a:rPr lang="ru-RU" i="1" dirty="0" err="1"/>
              <a:t>мың.теңге</a:t>
            </a:r>
            <a:endParaRPr lang="ru-RU" i="1" dirty="0"/>
          </a:p>
          <a:p>
            <a:endParaRPr lang="ru-RU" i="1" dirty="0"/>
          </a:p>
        </p:txBody>
      </p:sp>
      <p:sp>
        <p:nvSpPr>
          <p:cNvPr id="9" name="Выноска 1 (граница и черта) 8"/>
          <p:cNvSpPr/>
          <p:nvPr/>
        </p:nvSpPr>
        <p:spPr>
          <a:xfrm>
            <a:off x="4263143" y="4646413"/>
            <a:ext cx="4248472" cy="643800"/>
          </a:xfrm>
          <a:prstGeom prst="accentBorderCallout1">
            <a:avLst>
              <a:gd name="adj1" fmla="val 18750"/>
              <a:gd name="adj2" fmla="val -8333"/>
              <a:gd name="adj3" fmla="val -233578"/>
              <a:gd name="adj4" fmla="val -5908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343819" y="4675337"/>
            <a:ext cx="41526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dirty="0" err="1"/>
              <a:t>Бюджеттік</a:t>
            </a:r>
            <a:r>
              <a:rPr lang="ru-RU" dirty="0"/>
              <a:t> </a:t>
            </a:r>
            <a:r>
              <a:rPr lang="ru-RU" dirty="0" err="1"/>
              <a:t>кредиттерді</a:t>
            </a:r>
            <a:r>
              <a:rPr lang="ru-RU" dirty="0"/>
              <a:t> </a:t>
            </a:r>
            <a:r>
              <a:rPr lang="ru-RU" dirty="0" err="1"/>
              <a:t>өтеу</a:t>
            </a:r>
            <a:endParaRPr lang="ru-RU" dirty="0"/>
          </a:p>
          <a:p>
            <a:pPr algn="ctr"/>
            <a:r>
              <a:rPr lang="ru-RU" b="1" dirty="0"/>
              <a:t>0,0 </a:t>
            </a:r>
            <a:r>
              <a:rPr lang="ru-RU" i="1" dirty="0" err="1"/>
              <a:t>мың.теңге</a:t>
            </a:r>
            <a:endParaRPr lang="ru-RU" i="1" dirty="0"/>
          </a:p>
          <a:p>
            <a:pPr algn="ctr"/>
            <a:endParaRPr lang="ru-RU" dirty="0"/>
          </a:p>
        </p:txBody>
      </p:sp>
      <p:sp>
        <p:nvSpPr>
          <p:cNvPr id="12" name="Выноска 1 (граница и черта) 11"/>
          <p:cNvSpPr/>
          <p:nvPr/>
        </p:nvSpPr>
        <p:spPr>
          <a:xfrm>
            <a:off x="4263143" y="5361832"/>
            <a:ext cx="4248472" cy="613081"/>
          </a:xfrm>
          <a:prstGeom prst="accentBorderCallout1">
            <a:avLst>
              <a:gd name="adj1" fmla="val 18750"/>
              <a:gd name="adj2" fmla="val -8333"/>
              <a:gd name="adj3" fmla="val -261168"/>
              <a:gd name="adj4" fmla="val -5937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175956" y="5290213"/>
            <a:ext cx="4320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Қаржы</a:t>
            </a:r>
            <a:r>
              <a:rPr lang="ru-RU" dirty="0"/>
              <a:t> </a:t>
            </a:r>
            <a:r>
              <a:rPr lang="ru-RU" dirty="0" err="1"/>
              <a:t>активтерін</a:t>
            </a:r>
            <a:r>
              <a:rPr lang="ru-RU" dirty="0"/>
              <a:t> </a:t>
            </a:r>
            <a:r>
              <a:rPr lang="ru-RU" dirty="0" err="1"/>
              <a:t>сатудан</a:t>
            </a:r>
            <a:r>
              <a:rPr lang="ru-RU" dirty="0"/>
              <a:t> </a:t>
            </a:r>
            <a:r>
              <a:rPr lang="ru-RU" dirty="0" err="1"/>
              <a:t>түсетін</a:t>
            </a:r>
            <a:r>
              <a:rPr lang="ru-RU" dirty="0"/>
              <a:t> </a:t>
            </a:r>
            <a:r>
              <a:rPr lang="ru-RU" dirty="0" err="1"/>
              <a:t>түсімдер</a:t>
            </a:r>
            <a:r>
              <a:rPr lang="ru-RU" dirty="0"/>
              <a:t> </a:t>
            </a:r>
            <a:r>
              <a:rPr lang="ru-RU" b="1" dirty="0"/>
              <a:t>0,0 </a:t>
            </a:r>
            <a:r>
              <a:rPr lang="ru-RU" i="1" dirty="0" err="1"/>
              <a:t>мың.теңге</a:t>
            </a:r>
            <a:endParaRPr lang="ru-RU" i="1" dirty="0"/>
          </a:p>
          <a:p>
            <a:pPr algn="ctr"/>
            <a:endParaRPr lang="ru-RU" dirty="0"/>
          </a:p>
        </p:txBody>
      </p:sp>
      <p:sp>
        <p:nvSpPr>
          <p:cNvPr id="20" name="Выноска 2 (граница и черта) 19"/>
          <p:cNvSpPr/>
          <p:nvPr/>
        </p:nvSpPr>
        <p:spPr>
          <a:xfrm>
            <a:off x="5364088" y="3699595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97718"/>
              <a:gd name="adj6" fmla="val -2322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Выноска 2 (граница и черта) 20"/>
          <p:cNvSpPr/>
          <p:nvPr/>
        </p:nvSpPr>
        <p:spPr>
          <a:xfrm>
            <a:off x="5364088" y="1517551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41358"/>
              <a:gd name="adj6" fmla="val -22959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Выноска 2 (граница и черта) 21"/>
          <p:cNvSpPr/>
          <p:nvPr/>
        </p:nvSpPr>
        <p:spPr>
          <a:xfrm>
            <a:off x="5364088" y="2244950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Выноска 2 (граница и черта) 22"/>
          <p:cNvSpPr/>
          <p:nvPr/>
        </p:nvSpPr>
        <p:spPr>
          <a:xfrm>
            <a:off x="5364088" y="2960369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5451485" y="2982585"/>
            <a:ext cx="31683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err="1"/>
              <a:t>Негізгі</a:t>
            </a:r>
            <a:r>
              <a:rPr lang="ru-RU" sz="1400" i="1" dirty="0"/>
              <a:t> </a:t>
            </a:r>
            <a:r>
              <a:rPr lang="ru-RU" sz="1400" i="1" dirty="0" err="1"/>
              <a:t>капиталды</a:t>
            </a:r>
            <a:r>
              <a:rPr lang="ru-RU" sz="1400" i="1" dirty="0"/>
              <a:t> </a:t>
            </a:r>
            <a:r>
              <a:rPr lang="ru-RU" sz="1400" i="1" dirty="0" err="1"/>
              <a:t>сатудан</a:t>
            </a:r>
            <a:r>
              <a:rPr lang="ru-RU" sz="1400" i="1" dirty="0"/>
              <a:t> </a:t>
            </a:r>
            <a:r>
              <a:rPr lang="ru-RU" sz="1400" i="1" dirty="0" err="1"/>
              <a:t>түсетін</a:t>
            </a:r>
            <a:r>
              <a:rPr lang="ru-RU" sz="1400" i="1" dirty="0"/>
              <a:t> </a:t>
            </a:r>
            <a:r>
              <a:rPr lang="ru-RU" sz="1400" i="1" dirty="0" err="1"/>
              <a:t>түсімдер</a:t>
            </a:r>
            <a:r>
              <a:rPr lang="en-US" sz="1400" i="1" dirty="0"/>
              <a:t> </a:t>
            </a:r>
            <a:r>
              <a:rPr lang="ru-RU" sz="1400" b="1" i="1" dirty="0"/>
              <a:t>0,0 </a:t>
            </a:r>
            <a:r>
              <a:rPr lang="ru-RU" sz="1400" i="1" dirty="0" err="1"/>
              <a:t>мың.теңге</a:t>
            </a:r>
            <a:endParaRPr lang="ru-RU" sz="1400" i="1" dirty="0"/>
          </a:p>
          <a:p>
            <a:endParaRPr lang="ru-RU" sz="1400" i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472100" y="2262505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 </a:t>
            </a:r>
            <a:r>
              <a:rPr lang="ru-RU" sz="1400" i="1" dirty="0"/>
              <a:t> </a:t>
            </a:r>
            <a:r>
              <a:rPr lang="ru-RU" sz="1400" i="1" dirty="0" err="1"/>
              <a:t>Салықтық</a:t>
            </a:r>
            <a:r>
              <a:rPr lang="ru-RU" sz="1400" i="1" dirty="0"/>
              <a:t> </a:t>
            </a:r>
            <a:r>
              <a:rPr lang="ru-RU" sz="1400" i="1" dirty="0" err="1"/>
              <a:t>емес</a:t>
            </a:r>
            <a:r>
              <a:rPr lang="ru-RU" sz="1400" i="1" dirty="0"/>
              <a:t> </a:t>
            </a:r>
            <a:r>
              <a:rPr lang="ru-RU" sz="1400" i="1" dirty="0" err="1"/>
              <a:t>түсімдер</a:t>
            </a:r>
            <a:endParaRPr lang="ru-RU" sz="1400" i="1" dirty="0"/>
          </a:p>
          <a:p>
            <a:r>
              <a:rPr lang="ru-RU" sz="1400" b="1" i="1" dirty="0"/>
              <a:t>0. </a:t>
            </a:r>
            <a:r>
              <a:rPr lang="ru-RU" sz="1400" i="1" dirty="0" err="1"/>
              <a:t>теңге</a:t>
            </a:r>
            <a:r>
              <a:rPr lang="ru-RU" sz="1400" i="1" dirty="0"/>
              <a:t>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436096" y="1526916"/>
            <a:ext cx="30963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err="1"/>
              <a:t>Салық</a:t>
            </a:r>
            <a:r>
              <a:rPr lang="ru-RU" sz="1400" i="1" dirty="0"/>
              <a:t> </a:t>
            </a:r>
            <a:r>
              <a:rPr lang="ru-RU" sz="1400" i="1" dirty="0" err="1"/>
              <a:t>түсімдері</a:t>
            </a:r>
            <a:r>
              <a:rPr lang="en-US" sz="1400" i="1" dirty="0"/>
              <a:t> </a:t>
            </a:r>
            <a:endParaRPr lang="ru-RU" sz="1400" i="1" dirty="0"/>
          </a:p>
          <a:p>
            <a:r>
              <a:rPr lang="ru-RU" sz="1400" b="1" i="1" dirty="0"/>
              <a:t>6956,2 </a:t>
            </a:r>
            <a:r>
              <a:rPr lang="ru-RU" sz="1400" i="1" dirty="0" err="1"/>
              <a:t>мың.теңге</a:t>
            </a:r>
            <a:endParaRPr lang="ru-RU" sz="1400" i="1" dirty="0"/>
          </a:p>
          <a:p>
            <a:r>
              <a:rPr lang="ru-RU" sz="1400" i="1" dirty="0"/>
              <a:t>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476381" y="3727848"/>
            <a:ext cx="2244076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/>
              <a:t> </a:t>
            </a:r>
            <a:r>
              <a:rPr lang="ru-RU" sz="1400" i="1" dirty="0" err="1"/>
              <a:t>Трансферттер</a:t>
            </a:r>
            <a:r>
              <a:rPr lang="ru-RU" sz="1400" i="1" dirty="0"/>
              <a:t> </a:t>
            </a:r>
            <a:r>
              <a:rPr lang="ru-RU" sz="1400" i="1" dirty="0" err="1"/>
              <a:t>түсімдері</a:t>
            </a:r>
            <a:endParaRPr lang="ru-RU" sz="1400" i="1" dirty="0"/>
          </a:p>
          <a:p>
            <a:r>
              <a:rPr lang="ru-RU" sz="1400" b="1" i="1" dirty="0"/>
              <a:t>128567,2 </a:t>
            </a:r>
            <a:r>
              <a:rPr lang="ru-RU" sz="1400" i="1" dirty="0" err="1"/>
              <a:t>мың.теңге</a:t>
            </a:r>
            <a:endParaRPr lang="ru-RU" sz="1400" i="1" dirty="0"/>
          </a:p>
          <a:p>
            <a:endParaRPr lang="ru-RU" sz="1400" i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133419" y="134016"/>
            <a:ext cx="6774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/>
              <a:t>2026 </a:t>
            </a:r>
            <a:r>
              <a:rPr lang="ru-RU" b="1" u="sng" dirty="0" err="1"/>
              <a:t>жылғы</a:t>
            </a:r>
            <a:r>
              <a:rPr lang="ru-RU" b="1" u="sng" dirty="0"/>
              <a:t> 01.09. </a:t>
            </a:r>
            <a:r>
              <a:rPr lang="ru-RU" b="1" u="sng" dirty="0" err="1"/>
              <a:t>жағдай</a:t>
            </a:r>
            <a:r>
              <a:rPr lang="ru-RU" b="1" u="sng" dirty="0"/>
              <a:t> </a:t>
            </a:r>
            <a:r>
              <a:rPr lang="ru-RU" b="1" u="sng" dirty="0" err="1"/>
              <a:t>бойынша</a:t>
            </a:r>
            <a:r>
              <a:rPr lang="ru-RU" b="1" u="sng" dirty="0"/>
              <a:t> </a:t>
            </a:r>
            <a:r>
              <a:rPr lang="ru-RU" b="1" u="sng" dirty="0" err="1"/>
              <a:t>аудан</a:t>
            </a:r>
            <a:r>
              <a:rPr lang="ru-RU" b="1" u="sng" dirty="0"/>
              <a:t> </a:t>
            </a:r>
            <a:r>
              <a:rPr lang="ru-RU" b="1" u="sng" dirty="0" err="1"/>
              <a:t>бюджетінің</a:t>
            </a:r>
            <a:r>
              <a:rPr lang="ru-RU" b="1" u="sng" dirty="0"/>
              <a:t> </a:t>
            </a:r>
            <a:r>
              <a:rPr lang="ru-RU" b="1" u="sng" dirty="0" err="1"/>
              <a:t>түсімдері</a:t>
            </a:r>
            <a:r>
              <a:rPr lang="ru-RU" b="1" u="sng" dirty="0"/>
              <a:t> </a:t>
            </a:r>
          </a:p>
        </p:txBody>
      </p:sp>
      <p:sp>
        <p:nvSpPr>
          <p:cNvPr id="19" name="Выноска 1 (граница и черта) 18"/>
          <p:cNvSpPr/>
          <p:nvPr/>
        </p:nvSpPr>
        <p:spPr>
          <a:xfrm>
            <a:off x="4263143" y="6046532"/>
            <a:ext cx="4248472" cy="667174"/>
          </a:xfrm>
          <a:prstGeom prst="accentBorderCallout1">
            <a:avLst>
              <a:gd name="adj1" fmla="val 18750"/>
              <a:gd name="adj2" fmla="val -8333"/>
              <a:gd name="adj3" fmla="val -274221"/>
              <a:gd name="adj4" fmla="val -5928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err="1"/>
              <a:t>Қарыздардың</a:t>
            </a:r>
            <a:r>
              <a:rPr lang="ru-RU" b="1" dirty="0"/>
              <a:t> </a:t>
            </a:r>
            <a:r>
              <a:rPr lang="ru-RU" b="1" dirty="0" err="1"/>
              <a:t>түсуі</a:t>
            </a:r>
            <a:r>
              <a:rPr lang="ru-RU" b="1" dirty="0"/>
              <a:t> 0,0 </a:t>
            </a:r>
            <a:r>
              <a:rPr lang="ru-RU" i="1" dirty="0" err="1"/>
              <a:t>мың.теңге</a:t>
            </a:r>
            <a:endParaRPr lang="ru-RU" i="1" dirty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119</Words>
  <Application>Microsoft Office PowerPoint</Application>
  <PresentationFormat>Экран (4:3)</PresentationFormat>
  <Paragraphs>28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Calibri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Asus</cp:lastModifiedBy>
  <cp:revision>209</cp:revision>
  <cp:lastPrinted>2022-01-06T04:08:00Z</cp:lastPrinted>
  <dcterms:created xsi:type="dcterms:W3CDTF">2017-09-08T10:51:00Z</dcterms:created>
  <dcterms:modified xsi:type="dcterms:W3CDTF">2026-09-07T08:52:17Z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4C7F95A3E2F54F498E238A145CF968E0_12</vt:lpwstr>
  </property>
  <property fmtid="{D5CDD505-2E9C-101B-9397-08002B2CF9AE}" pid="3" name="KSOProductBuildVer">
    <vt:lpwstr>1049-12.2.0.13489</vt:lpwstr>
  </property>
</Properties>
</file>