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6" r:id="rId2"/>
    <p:sldId id="265" r:id="rId3"/>
    <p:sldId id="257" r:id="rId4"/>
    <p:sldId id="258" r:id="rId5"/>
    <p:sldId id="260" r:id="rId6"/>
    <p:sldId id="264" r:id="rId7"/>
    <p:sldId id="26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1176" autoAdjust="0"/>
    <p:restoredTop sz="94662" autoAdjust="0"/>
  </p:normalViewPr>
  <p:slideViewPr>
    <p:cSldViewPr snapToGrid="0">
      <p:cViewPr varScale="1">
        <p:scale>
          <a:sx n="110" d="100"/>
          <a:sy n="110" d="100"/>
        </p:scale>
        <p:origin x="-348" y="-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7FF526-E3BE-48D4-A189-90B24027ACF6}" type="datetimeFigureOut">
              <a:rPr lang="ru-RU" smtClean="0"/>
              <a:pPr/>
              <a:t>03.09.2026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C0851-4E61-433E-9735-1DC6AE40F3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4829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C0851-4E61-433E-9735-1DC6AE40F32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62853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4" y="584124"/>
            <a:ext cx="10229325" cy="3329581"/>
          </a:xfrm>
        </p:spPr>
        <p:txBody>
          <a:bodyPr/>
          <a:lstStyle/>
          <a:p>
            <a:pPr algn="ctr"/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2026-2028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Ақсу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қаласының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дене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шынықтыру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спорт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бөлімі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" ММ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азаматтық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1436" y="5266365"/>
            <a:ext cx="8825658" cy="861420"/>
          </a:xfrm>
        </p:spPr>
        <p:txBody>
          <a:bodyPr/>
          <a:lstStyle/>
          <a:p>
            <a:endParaRPr lang="ru-RU" dirty="0"/>
          </a:p>
          <a:p>
            <a:pPr algn="ctr"/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Нақтыланған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БЮДЖЕТ</a:t>
            </a:r>
          </a:p>
        </p:txBody>
      </p:sp>
    </p:spTree>
    <p:extLst>
      <p:ext uri="{BB962C8B-B14F-4D97-AF65-F5344CB8AC3E}">
        <p14:creationId xmlns="" xmlns:p14="http://schemas.microsoft.com/office/powerpoint/2010/main" val="1783202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2730" y="3279998"/>
            <a:ext cx="11237976" cy="634804"/>
          </a:xfrm>
        </p:spPr>
        <p:txBody>
          <a:bodyPr/>
          <a:lstStyle/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Сіздің назарыңызға "Ақсу қаласының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2026-2028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жылдарға арналған бюджеті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Ақсу қалалық мәслихатының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жылғы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17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желтоқсандағы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№245/43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шешіміне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өзгерістер енгізу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Ақсу қалалық мәслихатының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жылғы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27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тамызда</a:t>
            </a:r>
            <a:r>
              <a:rPr lang="kk-K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ғы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№290/53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шешімімен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бекітілген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Ақсу қаласының дене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шынықтыру және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спорт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бөлімі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"ММ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нақтыланған азаматтық бюджеті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ұсынылды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46111" y="210312"/>
            <a:ext cx="9404723" cy="8656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Құрметті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қала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тұрғындары</a:t>
            </a: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!</a:t>
            </a:r>
            <a:endParaRPr kumimoji="0" lang="ru-RU" sz="7200" b="0" i="0" u="none" strike="noStrike" kern="1200" cap="none" spc="0" normalizeH="0" baseline="0" noProof="0" dirty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8404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3180" y="411892"/>
            <a:ext cx="11237976" cy="5741773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Мемлекеттік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органның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негізгі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функциялары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2200" dirty="0">
                <a:latin typeface="Arial" pitchFamily="34" charset="0"/>
                <a:cs typeface="Arial" pitchFamily="34" charset="0"/>
              </a:rPr>
              <a:t>өзіне жүктелген функцияларды барынша тиімді орындауға қол жеткізу үшін дене шынықтыру және спорт бөлімінің қызметін қамтамасыз ету;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dirty="0" err="1">
                <a:latin typeface="Arial" pitchFamily="34" charset="0"/>
                <a:cs typeface="Arial" pitchFamily="34" charset="0"/>
              </a:rPr>
              <a:t>мәдени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мұраның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құрамдас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бөлігі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ретінде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бұқаралық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спорт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түрлері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мен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ұлттық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спорт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түрлерін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дамыту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. Дене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шынықтырумен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спортпен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оның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ішінде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ұлттық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спорт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түрлерімен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айналысатындардың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санын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ұлғайту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үшін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жағдайлар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жасау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;</a:t>
            </a:r>
            <a:r>
              <a:rPr lang="kk-KZ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latin typeface="Arial" pitchFamily="34" charset="0"/>
                <a:cs typeface="Arial" pitchFamily="34" charset="0"/>
              </a:rPr>
            </a:br>
            <a:r>
              <a:rPr lang="ru-RU" sz="2200" dirty="0" err="1">
                <a:latin typeface="Arial" pitchFamily="34" charset="0"/>
                <a:cs typeface="Arial" pitchFamily="34" charset="0"/>
              </a:rPr>
              <a:t>денсаулықты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нығайту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дене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белсенділігін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арттыру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халықты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салауатты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өмір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салтына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баулу,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үздік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спортшылар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мен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командаларды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анықтау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, спорт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түрлері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қаланың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құрама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командаларын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қалыптастыру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Қалалық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спорттық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іс-шараларды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өткізуге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жағдай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жасау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; </a:t>
            </a:r>
            <a:br>
              <a:rPr lang="ru-RU" sz="2200" dirty="0"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latin typeface="Arial" pitchFamily="34" charset="0"/>
                <a:cs typeface="Arial" pitchFamily="34" charset="0"/>
              </a:rPr>
            </a:br>
            <a:r>
              <a:rPr lang="kk-KZ" sz="2200" dirty="0">
                <a:latin typeface="Arial" pitchFamily="34" charset="0"/>
                <a:cs typeface="Arial" pitchFamily="34" charset="0"/>
              </a:rPr>
              <a:t>спортшылардың жарыстарда сапалы дайындығы мен табысты өнер көрсетуі үшін жағдай жасау. Спорт түрлері бойынша қаланың құрама командаларының облыстық жарыстарға қатысуы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88708" y="2481195"/>
            <a:ext cx="350377" cy="2649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106165" y="5228507"/>
            <a:ext cx="350377" cy="2649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138510" y="1477654"/>
            <a:ext cx="350377" cy="27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88708" y="3710689"/>
            <a:ext cx="350377" cy="2649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95420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543" y="272003"/>
            <a:ext cx="9951394" cy="970155"/>
          </a:xfrm>
        </p:spPr>
        <p:txBody>
          <a:bodyPr/>
          <a:lstStyle/>
          <a:p>
            <a:pPr algn="ct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Мемлекеттік орган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іске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асыратын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бағдарламалар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004101475"/>
              </p:ext>
            </p:extLst>
          </p:nvPr>
        </p:nvGraphicFramePr>
        <p:xfrm>
          <a:off x="-3" y="1242158"/>
          <a:ext cx="11118276" cy="1866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54942">
                  <a:extLst>
                    <a:ext uri="{9D8B030D-6E8A-4147-A177-3AD203B41FA5}">
                      <a16:colId xmlns="" xmlns:a16="http://schemas.microsoft.com/office/drawing/2014/main" val="2759906187"/>
                    </a:ext>
                  </a:extLst>
                </a:gridCol>
                <a:gridCol w="2038243">
                  <a:extLst>
                    <a:ext uri="{9D8B030D-6E8A-4147-A177-3AD203B41FA5}">
                      <a16:colId xmlns="" xmlns:a16="http://schemas.microsoft.com/office/drawing/2014/main" val="2022952019"/>
                    </a:ext>
                  </a:extLst>
                </a:gridCol>
                <a:gridCol w="1172052">
                  <a:extLst>
                    <a:ext uri="{9D8B030D-6E8A-4147-A177-3AD203B41FA5}">
                      <a16:colId xmlns="" xmlns:a16="http://schemas.microsoft.com/office/drawing/2014/main" val="315522756"/>
                    </a:ext>
                  </a:extLst>
                </a:gridCol>
                <a:gridCol w="1117333">
                  <a:extLst>
                    <a:ext uri="{9D8B030D-6E8A-4147-A177-3AD203B41FA5}">
                      <a16:colId xmlns="" xmlns:a16="http://schemas.microsoft.com/office/drawing/2014/main" val="1952753865"/>
                    </a:ext>
                  </a:extLst>
                </a:gridCol>
                <a:gridCol w="1035706">
                  <a:extLst>
                    <a:ext uri="{9D8B030D-6E8A-4147-A177-3AD203B41FA5}">
                      <a16:colId xmlns="" xmlns:a16="http://schemas.microsoft.com/office/drawing/2014/main" val="2622163997"/>
                    </a:ext>
                  </a:extLst>
                </a:gridCol>
              </a:tblGrid>
              <a:tr h="375279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бағдарламаның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ru-RU" sz="1600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ru-RU" sz="16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001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Нақтыланған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Жоспар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37435801"/>
                  </a:ext>
                </a:extLst>
              </a:tr>
              <a:tr h="4072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73614508"/>
                  </a:ext>
                </a:extLst>
              </a:tr>
              <a:tr h="615737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ru-RU" sz="16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 </a:t>
                      </a:r>
                      <a:r>
                        <a:rPr lang="ru-RU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деңгейде</a:t>
                      </a: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дене</a:t>
                      </a: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шынықтыру</a:t>
                      </a: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саласындағы</a:t>
                      </a: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саясатты</a:t>
                      </a: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іске</a:t>
                      </a: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асыру</a:t>
                      </a: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жөніндегі</a:t>
                      </a: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қызметтер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30745,0</a:t>
                      </a:r>
                      <a:endParaRPr lang="ru-RU" sz="16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48076,0</a:t>
                      </a:r>
                      <a:endParaRPr lang="ru-RU" sz="16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30197,0</a:t>
                      </a:r>
                      <a:endParaRPr lang="ru-RU" sz="16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32717,</a:t>
                      </a:r>
                      <a:endParaRPr lang="ru-RU" sz="16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231437261"/>
                  </a:ext>
                </a:extLst>
              </a:tr>
              <a:tr h="427839">
                <a:tc>
                  <a:txBody>
                    <a:bodyPr/>
                    <a:lstStyle/>
                    <a:p>
                      <a:r>
                        <a:rPr lang="ru-RU" sz="1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 бюджет </a:t>
                      </a:r>
                      <a:r>
                        <a:rPr lang="ru-RU" sz="16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қаражаты</a:t>
                      </a:r>
                      <a:r>
                        <a:rPr lang="ru-RU" sz="1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endParaRPr lang="ru-RU" sz="16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30745,0</a:t>
                      </a:r>
                      <a:endParaRPr lang="ru-RU" sz="16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48076,0</a:t>
                      </a:r>
                      <a:endParaRPr lang="ru-RU" sz="16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30197,0</a:t>
                      </a:r>
                      <a:endParaRPr lang="ru-RU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32717,</a:t>
                      </a:r>
                      <a:endParaRPr lang="ru-RU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87303102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000117" y="821475"/>
            <a:ext cx="3191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млн. тенге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3" y="3478684"/>
            <a:ext cx="121920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бағдарламаның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мақсаты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спорт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саласында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жергілікті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деңгейде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саясатты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іске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асыру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бағдарламаның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міндеті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өзіне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жүктелмеген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функцияларды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барынша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тиімді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орындауға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қол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жеткізу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қаланың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дене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шынықтыру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спорт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бөлімінің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қызметін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қамтамасыз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ету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152326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946727780"/>
              </p:ext>
            </p:extLst>
          </p:nvPr>
        </p:nvGraphicFramePr>
        <p:xfrm>
          <a:off x="0" y="946339"/>
          <a:ext cx="11118273" cy="1859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0309">
                  <a:extLst>
                    <a:ext uri="{9D8B030D-6E8A-4147-A177-3AD203B41FA5}">
                      <a16:colId xmlns="" xmlns:a16="http://schemas.microsoft.com/office/drawing/2014/main" val="2759906187"/>
                    </a:ext>
                  </a:extLst>
                </a:gridCol>
                <a:gridCol w="1943100">
                  <a:extLst>
                    <a:ext uri="{9D8B030D-6E8A-4147-A177-3AD203B41FA5}">
                      <a16:colId xmlns="" xmlns:a16="http://schemas.microsoft.com/office/drawing/2014/main" val="2682096006"/>
                    </a:ext>
                  </a:extLst>
                </a:gridCol>
                <a:gridCol w="1226127">
                  <a:extLst>
                    <a:ext uri="{9D8B030D-6E8A-4147-A177-3AD203B41FA5}">
                      <a16:colId xmlns="" xmlns:a16="http://schemas.microsoft.com/office/drawing/2014/main" val="315522756"/>
                    </a:ext>
                  </a:extLst>
                </a:gridCol>
                <a:gridCol w="1205346">
                  <a:extLst>
                    <a:ext uri="{9D8B030D-6E8A-4147-A177-3AD203B41FA5}">
                      <a16:colId xmlns="" xmlns:a16="http://schemas.microsoft.com/office/drawing/2014/main" val="1952753865"/>
                    </a:ext>
                  </a:extLst>
                </a:gridCol>
                <a:gridCol w="1153391">
                  <a:extLst>
                    <a:ext uri="{9D8B030D-6E8A-4147-A177-3AD203B41FA5}">
                      <a16:colId xmlns="" xmlns:a16="http://schemas.microsoft.com/office/drawing/2014/main" val="2622163997"/>
                    </a:ext>
                  </a:extLst>
                </a:gridCol>
              </a:tblGrid>
              <a:tr h="335183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бағдарламаның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600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ru-RU" sz="16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005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Нақтыланған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Жоспар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37435801"/>
                  </a:ext>
                </a:extLst>
              </a:tr>
              <a:tr h="5027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73614508"/>
                  </a:ext>
                </a:extLst>
              </a:tr>
              <a:tr h="565847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ru-RU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Бұқаралық</a:t>
                      </a: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спортты</a:t>
                      </a: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ұлттық</a:t>
                      </a: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спорт </a:t>
                      </a:r>
                      <a:r>
                        <a:rPr lang="ru-RU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түрлерін</a:t>
                      </a:r>
                      <a:r>
                        <a:rPr lang="ru-RU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дамыту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11009,0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i="1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17773,0</a:t>
                      </a:r>
                      <a:endParaRPr lang="ru-RU" sz="1600" b="1" i="1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i="1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17273,0</a:t>
                      </a:r>
                      <a:endParaRPr lang="ru-RU" sz="1600" b="1" i="1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i="1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19718,0</a:t>
                      </a:r>
                      <a:endParaRPr lang="ru-RU" sz="1600" b="1" i="1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00019599"/>
                  </a:ext>
                </a:extLst>
              </a:tr>
              <a:tr h="44203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 бюджет </a:t>
                      </a:r>
                      <a:r>
                        <a:rPr lang="ru-RU" sz="16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қаражаты</a:t>
                      </a:r>
                      <a:r>
                        <a:rPr lang="ru-RU" sz="1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endParaRPr lang="ru-RU" sz="16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11009,0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i="1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17773,0</a:t>
                      </a:r>
                      <a:endParaRPr lang="ru-RU" sz="1600" b="0" i="1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i="1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17273,0</a:t>
                      </a:r>
                      <a:endParaRPr lang="ru-RU" sz="1600" b="0" i="1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0" i="1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19718,0</a:t>
                      </a:r>
                      <a:endParaRPr lang="ru-RU" sz="1600" b="0" i="1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5549924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290219" y="598513"/>
            <a:ext cx="1718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тыс. тенге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-3" y="2865112"/>
            <a:ext cx="1219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ru-RU" sz="16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16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Бюджеттік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бағдарламаның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мақсаты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аудан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тұрғындарының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санын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бұқаралық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ұлттық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спорт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түрлерін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ұлғайту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0"/>
              </a:spcAft>
            </a:pPr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16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Бюджеттік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бағдарламаның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міндеті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жаппай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спорттық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іс-шараларды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уақтылы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өткізу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Спорт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ұлттық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спорт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түрлері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3" name="Объект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262076307"/>
              </p:ext>
            </p:extLst>
          </p:nvPr>
        </p:nvGraphicFramePr>
        <p:xfrm>
          <a:off x="-3" y="4600821"/>
          <a:ext cx="11159839" cy="1658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1485">
                  <a:extLst>
                    <a:ext uri="{9D8B030D-6E8A-4147-A177-3AD203B41FA5}">
                      <a16:colId xmlns="" xmlns:a16="http://schemas.microsoft.com/office/drawing/2014/main" val="2759906187"/>
                    </a:ext>
                  </a:extLst>
                </a:gridCol>
                <a:gridCol w="862445">
                  <a:extLst>
                    <a:ext uri="{9D8B030D-6E8A-4147-A177-3AD203B41FA5}">
                      <a16:colId xmlns="" xmlns:a16="http://schemas.microsoft.com/office/drawing/2014/main" val="2814276094"/>
                    </a:ext>
                  </a:extLst>
                </a:gridCol>
                <a:gridCol w="1070264">
                  <a:extLst>
                    <a:ext uri="{9D8B030D-6E8A-4147-A177-3AD203B41FA5}">
                      <a16:colId xmlns="" xmlns:a16="http://schemas.microsoft.com/office/drawing/2014/main" val="3111674266"/>
                    </a:ext>
                  </a:extLst>
                </a:gridCol>
                <a:gridCol w="1205345">
                  <a:extLst>
                    <a:ext uri="{9D8B030D-6E8A-4147-A177-3AD203B41FA5}">
                      <a16:colId xmlns="" xmlns:a16="http://schemas.microsoft.com/office/drawing/2014/main" val="315522756"/>
                    </a:ext>
                  </a:extLst>
                </a:gridCol>
                <a:gridCol w="1287327">
                  <a:extLst>
                    <a:ext uri="{9D8B030D-6E8A-4147-A177-3AD203B41FA5}">
                      <a16:colId xmlns="" xmlns:a16="http://schemas.microsoft.com/office/drawing/2014/main" val="1952753865"/>
                    </a:ext>
                  </a:extLst>
                </a:gridCol>
                <a:gridCol w="1112973">
                  <a:extLst>
                    <a:ext uri="{9D8B030D-6E8A-4147-A177-3AD203B41FA5}">
                      <a16:colId xmlns="" xmlns:a16="http://schemas.microsoft.com/office/drawing/2014/main" val="2622163997"/>
                    </a:ext>
                  </a:extLst>
                </a:gridCol>
              </a:tblGrid>
              <a:tr h="277745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Тікелей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нәтиже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көрсеткіштері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374358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73614508"/>
                  </a:ext>
                </a:extLst>
              </a:tr>
              <a:tr h="988106"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kk-KZ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Бұқаралық және ұлттық спорт түрлерімен айналысатын тұрғындардың саны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адам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14100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14200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14200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14200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="" xmlns:a16="http://schemas.microsoft.com/office/drawing/2014/main" val="3231437261"/>
                  </a:ext>
                </a:extLst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78659" y="78543"/>
            <a:ext cx="9951394" cy="8718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Мемлекеттік орган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іске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асыратын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бағдарламалар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2231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61166483"/>
              </p:ext>
            </p:extLst>
          </p:nvPr>
        </p:nvGraphicFramePr>
        <p:xfrm>
          <a:off x="-6" y="838712"/>
          <a:ext cx="11128670" cy="1870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98133">
                  <a:extLst>
                    <a:ext uri="{9D8B030D-6E8A-4147-A177-3AD203B41FA5}">
                      <a16:colId xmlns="" xmlns:a16="http://schemas.microsoft.com/office/drawing/2014/main" val="2759906187"/>
                    </a:ext>
                  </a:extLst>
                </a:gridCol>
                <a:gridCol w="1928965">
                  <a:extLst>
                    <a:ext uri="{9D8B030D-6E8A-4147-A177-3AD203B41FA5}">
                      <a16:colId xmlns="" xmlns:a16="http://schemas.microsoft.com/office/drawing/2014/main" val="3503324586"/>
                    </a:ext>
                  </a:extLst>
                </a:gridCol>
                <a:gridCol w="1053226">
                  <a:extLst>
                    <a:ext uri="{9D8B030D-6E8A-4147-A177-3AD203B41FA5}">
                      <a16:colId xmlns="" xmlns:a16="http://schemas.microsoft.com/office/drawing/2014/main" val="315522756"/>
                    </a:ext>
                  </a:extLst>
                </a:gridCol>
                <a:gridCol w="1174173">
                  <a:extLst>
                    <a:ext uri="{9D8B030D-6E8A-4147-A177-3AD203B41FA5}">
                      <a16:colId xmlns="" xmlns:a16="http://schemas.microsoft.com/office/drawing/2014/main" val="1952753865"/>
                    </a:ext>
                  </a:extLst>
                </a:gridCol>
                <a:gridCol w="1174173">
                  <a:extLst>
                    <a:ext uri="{9D8B030D-6E8A-4147-A177-3AD203B41FA5}">
                      <a16:colId xmlns="" xmlns:a16="http://schemas.microsoft.com/office/drawing/2014/main" val="2622163997"/>
                    </a:ext>
                  </a:extLst>
                </a:gridCol>
              </a:tblGrid>
              <a:tr h="326502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бағдарламаның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600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ru-RU" sz="16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006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Нақтыланған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Жоспар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37435801"/>
                  </a:ext>
                </a:extLst>
              </a:tr>
              <a:tr h="519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latin typeface="Arial" pitchFamily="34" charset="0"/>
                          <a:cs typeface="Arial" pitchFamily="34" charset="0"/>
                        </a:rPr>
                        <a:t>2026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2027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latin typeface="Arial" pitchFamily="34" charset="0"/>
                          <a:cs typeface="Arial" pitchFamily="34" charset="0"/>
                        </a:rPr>
                        <a:t>2028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73614508"/>
                  </a:ext>
                </a:extLst>
              </a:tr>
              <a:tr h="512025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r>
                        <a:rPr lang="ru-RU" sz="1600" b="1" baseline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Аудандық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облыстық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маңызы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бар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қала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)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деңгейде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спорттық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жарыстар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өткізу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24909,0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 smtClean="0">
                          <a:latin typeface="Arial" pitchFamily="34" charset="0"/>
                          <a:cs typeface="Arial" pitchFamily="34" charset="0"/>
                        </a:rPr>
                        <a:t>29526,0</a:t>
                      </a:r>
                      <a:endParaRPr lang="ru-RU" sz="1600" b="1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30932,0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32739,0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705246476"/>
                  </a:ext>
                </a:extLst>
              </a:tr>
              <a:tr h="4365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dirty="0">
                          <a:latin typeface="Arial" pitchFamily="34" charset="0"/>
                          <a:cs typeface="Arial" pitchFamily="34" charset="0"/>
                        </a:rPr>
                        <a:t>Жергілікті бюджет </a:t>
                      </a:r>
                      <a:r>
                        <a:rPr lang="ru-RU" sz="1600" i="1" dirty="0" err="1">
                          <a:latin typeface="Arial" pitchFamily="34" charset="0"/>
                          <a:cs typeface="Arial" pitchFamily="34" charset="0"/>
                        </a:rPr>
                        <a:t>қаражаты</a:t>
                      </a:r>
                      <a:r>
                        <a:rPr lang="ru-RU" sz="1600" i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i="1" dirty="0" err="1">
                          <a:latin typeface="Arial" pitchFamily="34" charset="0"/>
                          <a:cs typeface="Arial" pitchFamily="34" charset="0"/>
                        </a:rPr>
                        <a:t>есебінен</a:t>
                      </a:r>
                      <a:endParaRPr lang="ru-RU" sz="16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24909,0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smtClean="0">
                          <a:latin typeface="Arial" pitchFamily="34" charset="0"/>
                          <a:cs typeface="Arial" pitchFamily="34" charset="0"/>
                        </a:rPr>
                        <a:t>29526,0</a:t>
                      </a:r>
                      <a:endParaRPr lang="ru-RU" sz="1600" b="1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1" dirty="0">
                          <a:latin typeface="Arial" pitchFamily="34" charset="0"/>
                          <a:cs typeface="Arial" pitchFamily="34" charset="0"/>
                        </a:rPr>
                        <a:t>30932,0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1" dirty="0">
                          <a:latin typeface="Arial" pitchFamily="34" charset="0"/>
                          <a:cs typeface="Arial" pitchFamily="34" charset="0"/>
                        </a:rPr>
                        <a:t>32739,0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006287790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-6" y="2709388"/>
            <a:ext cx="121919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endParaRPr lang="ru-RU" sz="16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16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Бюджеттік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бағдарламаның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мақсаты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денсаулықты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нығайту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дене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белсенділігін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арттыру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таныстыру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халықтың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салауатты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өмір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салтын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ұстануы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спорт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түрлері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бойынша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қаланың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үздік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спортшылары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мен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командаларын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анықтау</a:t>
            </a:r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endParaRPr lang="ru-RU" sz="16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16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Бюджеттік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бағдарламаның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түпкілікті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нәтижелері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аудандық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деңгейде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спорттық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жарыстар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өткізу</a:t>
            </a:r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облыстық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маңызы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бар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қалалар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деңгейінде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621604577"/>
              </p:ext>
            </p:extLst>
          </p:nvPr>
        </p:nvGraphicFramePr>
        <p:xfrm>
          <a:off x="-6" y="4580064"/>
          <a:ext cx="11106689" cy="1658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08524">
                  <a:extLst>
                    <a:ext uri="{9D8B030D-6E8A-4147-A177-3AD203B41FA5}">
                      <a16:colId xmlns="" xmlns:a16="http://schemas.microsoft.com/office/drawing/2014/main" val="2759906187"/>
                    </a:ext>
                  </a:extLst>
                </a:gridCol>
                <a:gridCol w="904009">
                  <a:extLst>
                    <a:ext uri="{9D8B030D-6E8A-4147-A177-3AD203B41FA5}">
                      <a16:colId xmlns="" xmlns:a16="http://schemas.microsoft.com/office/drawing/2014/main" val="2814276094"/>
                    </a:ext>
                  </a:extLst>
                </a:gridCol>
                <a:gridCol w="976746">
                  <a:extLst>
                    <a:ext uri="{9D8B030D-6E8A-4147-A177-3AD203B41FA5}">
                      <a16:colId xmlns="" xmlns:a16="http://schemas.microsoft.com/office/drawing/2014/main" val="3111674266"/>
                    </a:ext>
                  </a:extLst>
                </a:gridCol>
                <a:gridCol w="1101436">
                  <a:extLst>
                    <a:ext uri="{9D8B030D-6E8A-4147-A177-3AD203B41FA5}">
                      <a16:colId xmlns="" xmlns:a16="http://schemas.microsoft.com/office/drawing/2014/main" val="315522756"/>
                    </a:ext>
                  </a:extLst>
                </a:gridCol>
                <a:gridCol w="1127870">
                  <a:extLst>
                    <a:ext uri="{9D8B030D-6E8A-4147-A177-3AD203B41FA5}">
                      <a16:colId xmlns="" xmlns:a16="http://schemas.microsoft.com/office/drawing/2014/main" val="1952753865"/>
                    </a:ext>
                  </a:extLst>
                </a:gridCol>
                <a:gridCol w="1188104">
                  <a:extLst>
                    <a:ext uri="{9D8B030D-6E8A-4147-A177-3AD203B41FA5}">
                      <a16:colId xmlns="" xmlns:a16="http://schemas.microsoft.com/office/drawing/2014/main" val="2622163997"/>
                    </a:ext>
                  </a:extLst>
                </a:gridCol>
              </a:tblGrid>
              <a:tr h="288230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Тікелей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нәтиже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көрсеткіштері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37435801"/>
                  </a:ext>
                </a:extLst>
              </a:tr>
              <a:tr h="3273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73614508"/>
                  </a:ext>
                </a:extLst>
              </a:tr>
              <a:tr h="988382"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kk-KZ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Дене шынықтыру және спортпен шұғылданатын тұрғындардың жалақысының өсуі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39,5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40,5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="" xmlns:a16="http://schemas.microsoft.com/office/drawing/2014/main" val="3231437261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0" y="-33121"/>
            <a:ext cx="9951394" cy="8718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Мемлекеттік орган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іске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асыратын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бағдарламалар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172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63026377"/>
              </p:ext>
            </p:extLst>
          </p:nvPr>
        </p:nvGraphicFramePr>
        <p:xfrm>
          <a:off x="0" y="838711"/>
          <a:ext cx="11106684" cy="2326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2264">
                  <a:extLst>
                    <a:ext uri="{9D8B030D-6E8A-4147-A177-3AD203B41FA5}">
                      <a16:colId xmlns="" xmlns:a16="http://schemas.microsoft.com/office/drawing/2014/main" val="2759906187"/>
                    </a:ext>
                  </a:extLst>
                </a:gridCol>
                <a:gridCol w="2036618">
                  <a:extLst>
                    <a:ext uri="{9D8B030D-6E8A-4147-A177-3AD203B41FA5}">
                      <a16:colId xmlns="" xmlns:a16="http://schemas.microsoft.com/office/drawing/2014/main" val="3503324586"/>
                    </a:ext>
                  </a:extLst>
                </a:gridCol>
                <a:gridCol w="1122218">
                  <a:extLst>
                    <a:ext uri="{9D8B030D-6E8A-4147-A177-3AD203B41FA5}">
                      <a16:colId xmlns="" xmlns:a16="http://schemas.microsoft.com/office/drawing/2014/main" val="315522756"/>
                    </a:ext>
                  </a:extLst>
                </a:gridCol>
                <a:gridCol w="1135972">
                  <a:extLst>
                    <a:ext uri="{9D8B030D-6E8A-4147-A177-3AD203B41FA5}">
                      <a16:colId xmlns="" xmlns:a16="http://schemas.microsoft.com/office/drawing/2014/main" val="1952753865"/>
                    </a:ext>
                  </a:extLst>
                </a:gridCol>
                <a:gridCol w="1169612">
                  <a:extLst>
                    <a:ext uri="{9D8B030D-6E8A-4147-A177-3AD203B41FA5}">
                      <a16:colId xmlns="" xmlns:a16="http://schemas.microsoft.com/office/drawing/2014/main" val="2622163997"/>
                    </a:ext>
                  </a:extLst>
                </a:gridCol>
              </a:tblGrid>
              <a:tr h="326502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бағдарламаның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600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ru-RU" sz="16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007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Нақтыланған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Жоспар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37435801"/>
                  </a:ext>
                </a:extLst>
              </a:tr>
              <a:tr h="4471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latin typeface="Arial" pitchFamily="34" charset="0"/>
                          <a:cs typeface="Arial" pitchFamily="34" charset="0"/>
                        </a:rPr>
                        <a:t>2026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2027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latin typeface="Arial" pitchFamily="34" charset="0"/>
                          <a:cs typeface="Arial" pitchFamily="34" charset="0"/>
                        </a:rPr>
                        <a:t>2028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73614508"/>
                  </a:ext>
                </a:extLst>
              </a:tr>
              <a:tr h="512025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4.</a:t>
                      </a:r>
                      <a:r>
                        <a:rPr lang="ru-RU" sz="1600" b="1" baseline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Әр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түрлі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спорт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түрлері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бойынша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ауданның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облыстық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маңызы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бар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қаланың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)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құрама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командаларының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мүшелерін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облыстық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жарыстарға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дайындау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latin typeface="Arial" pitchFamily="34" charset="0"/>
                          <a:cs typeface="Arial" pitchFamily="34" charset="0"/>
                        </a:rPr>
                        <a:t>қатысу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11405,0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latin typeface="Arial" pitchFamily="34" charset="0"/>
                          <a:cs typeface="Arial" pitchFamily="34" charset="0"/>
                        </a:rPr>
                        <a:t>12720,0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13356,0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13356,0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705246476"/>
                  </a:ext>
                </a:extLst>
              </a:tr>
              <a:tr h="4365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dirty="0">
                          <a:latin typeface="Arial" pitchFamily="34" charset="0"/>
                          <a:cs typeface="Arial" pitchFamily="34" charset="0"/>
                        </a:rPr>
                        <a:t>Жергілікті бюджет </a:t>
                      </a:r>
                      <a:r>
                        <a:rPr lang="ru-RU" sz="1600" i="1" dirty="0" err="1">
                          <a:latin typeface="Arial" pitchFamily="34" charset="0"/>
                          <a:cs typeface="Arial" pitchFamily="34" charset="0"/>
                        </a:rPr>
                        <a:t>қаражаты</a:t>
                      </a:r>
                      <a:r>
                        <a:rPr lang="ru-RU" sz="1600" i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i="1" dirty="0" err="1">
                          <a:latin typeface="Arial" pitchFamily="34" charset="0"/>
                          <a:cs typeface="Arial" pitchFamily="34" charset="0"/>
                        </a:rPr>
                        <a:t>есебінен</a:t>
                      </a:r>
                      <a:endParaRPr lang="ru-RU" sz="16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11405,0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1" dirty="0">
                          <a:latin typeface="Arial" pitchFamily="34" charset="0"/>
                          <a:cs typeface="Arial" pitchFamily="34" charset="0"/>
                        </a:rPr>
                        <a:t>12720,0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1" dirty="0">
                          <a:latin typeface="Arial" pitchFamily="34" charset="0"/>
                          <a:cs typeface="Arial" pitchFamily="34" charset="0"/>
                        </a:rPr>
                        <a:t>13356,0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dirty="0">
                          <a:latin typeface="Arial" pitchFamily="34" charset="0"/>
                          <a:cs typeface="Arial" pitchFamily="34" charset="0"/>
                        </a:rPr>
                        <a:t>13356,0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006287790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" y="3300103"/>
            <a:ext cx="121919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Бюджеттік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бағдарламаның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мақсаты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қала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ауылдық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аймақ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спортшыларын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спорт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түрлері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бойынша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даярлау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жарыстарға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(ОЖЖ)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қатысуға</a:t>
            </a:r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endParaRPr lang="ru-RU" sz="16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16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Бюджеттік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бағдарламаның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түпкілікті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нәтижелері</a:t>
            </a:r>
            <a:r>
              <a:rPr lang="ru-RU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құрама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командалар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мүшелерінің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облыстық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спортқа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қатысуы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іс-шаралар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749501398"/>
              </p:ext>
            </p:extLst>
          </p:nvPr>
        </p:nvGraphicFramePr>
        <p:xfrm>
          <a:off x="0" y="4758624"/>
          <a:ext cx="11106689" cy="1658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3833">
                  <a:extLst>
                    <a:ext uri="{9D8B030D-6E8A-4147-A177-3AD203B41FA5}">
                      <a16:colId xmlns="" xmlns:a16="http://schemas.microsoft.com/office/drawing/2014/main" val="2759906187"/>
                    </a:ext>
                  </a:extLst>
                </a:gridCol>
                <a:gridCol w="1007918">
                  <a:extLst>
                    <a:ext uri="{9D8B030D-6E8A-4147-A177-3AD203B41FA5}">
                      <a16:colId xmlns="" xmlns:a16="http://schemas.microsoft.com/office/drawing/2014/main" val="2814276094"/>
                    </a:ext>
                  </a:extLst>
                </a:gridCol>
                <a:gridCol w="976746">
                  <a:extLst>
                    <a:ext uri="{9D8B030D-6E8A-4147-A177-3AD203B41FA5}">
                      <a16:colId xmlns="" xmlns:a16="http://schemas.microsoft.com/office/drawing/2014/main" val="3111674266"/>
                    </a:ext>
                  </a:extLst>
                </a:gridCol>
                <a:gridCol w="1153391">
                  <a:extLst>
                    <a:ext uri="{9D8B030D-6E8A-4147-A177-3AD203B41FA5}">
                      <a16:colId xmlns="" xmlns:a16="http://schemas.microsoft.com/office/drawing/2014/main" val="315522756"/>
                    </a:ext>
                  </a:extLst>
                </a:gridCol>
                <a:gridCol w="1096697">
                  <a:extLst>
                    <a:ext uri="{9D8B030D-6E8A-4147-A177-3AD203B41FA5}">
                      <a16:colId xmlns="" xmlns:a16="http://schemas.microsoft.com/office/drawing/2014/main" val="1952753865"/>
                    </a:ext>
                  </a:extLst>
                </a:gridCol>
                <a:gridCol w="1188104">
                  <a:extLst>
                    <a:ext uri="{9D8B030D-6E8A-4147-A177-3AD203B41FA5}">
                      <a16:colId xmlns="" xmlns:a16="http://schemas.microsoft.com/office/drawing/2014/main" val="2622163997"/>
                    </a:ext>
                  </a:extLst>
                </a:gridCol>
              </a:tblGrid>
              <a:tr h="319403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Тікелей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нәтиже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көрсеткіштері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37435801"/>
                  </a:ext>
                </a:extLst>
              </a:tr>
              <a:tr h="3273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73614508"/>
                  </a:ext>
                </a:extLst>
              </a:tr>
              <a:tr h="988382"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kk-KZ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Құрама командалар мүшелерінің облыстық спорттық іс шараларға қатысу саны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адам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1200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1200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1200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1200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="" xmlns:a16="http://schemas.microsoft.com/office/drawing/2014/main" val="3231437261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0" y="-33121"/>
            <a:ext cx="9951394" cy="8718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Бюджетные программы, реализуемые                      </a:t>
            </a:r>
          </a:p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государственным органом</a:t>
            </a:r>
          </a:p>
        </p:txBody>
      </p:sp>
    </p:spTree>
    <p:extLst>
      <p:ext uri="{BB962C8B-B14F-4D97-AF65-F5344CB8AC3E}">
        <p14:creationId xmlns="" xmlns:p14="http://schemas.microsoft.com/office/powerpoint/2010/main" val="39671723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1146</TotalTime>
  <Words>382</Words>
  <Application>Microsoft Office PowerPoint</Application>
  <PresentationFormat>Произвольный</PresentationFormat>
  <Paragraphs>144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Ион</vt:lpstr>
      <vt:lpstr>2026-2028 жылдарға арналған  "Ақсу қаласының дене шынықтыру және спорт бөлімі" ММ азаматтық бюджеті</vt:lpstr>
      <vt:lpstr>         Сіздің назарыңызға "Ақсу қаласының 2026-2028 жылдарға арналған бюджеті туралы" Ақсу қалалық мәслихатының 2025 жылғы 17 желтоқсандағы №245/43 шешіміне өзгерістер енгізу туралы "Ақсу қалалық мәслихатының 2026 жылғы 27 тамыздағы №290/53 шешімімен бекітілген "Ақсу қаласының дене шынықтыру және спорт бөлімі"ММ нақтыланған азаматтық бюджеті ұсынылды</vt:lpstr>
      <vt:lpstr>Мемлекеттік органның негізгі функциялары:  өзіне жүктелген функцияларды барынша тиімді орындауға қол жеткізу үшін дене шынықтыру және спорт бөлімінің қызметін қамтамасыз ету;   мәдени мұраның құрамдас бөлігі ретінде бұқаралық спорт түрлері мен ұлттық спорт түрлерін дамыту. Дене шынықтырумен және спортпен, оның ішінде ұлттық спорт түрлерімен айналысатындардың санын ұлғайту үшін жағдайлар жасау;   денсаулықты нығайту, дене белсенділігін арттыру, халықты салауатты өмір салтына баулу, үздік спортшылар мен командаларды анықтау, спорт түрлері бойынша қаланың құрама командаларын қалыптастыру. Қалалық спорттық іс-шараларды өткізуге жағдай жасау;   спортшылардың жарыстарда сапалы дайындығы мен табысты өнер көрсетуі үшін жағдай жасау. Спорт түрлері бойынша қаланың құрама командаларының облыстық жарыстарға қатысуы.  </vt:lpstr>
      <vt:lpstr>Мемлекеттік орган іске асыратын бюджеттік бағдарламалар</vt:lpstr>
      <vt:lpstr>Слайд 5</vt:lpstr>
      <vt:lpstr>Слайд 6</vt:lpstr>
      <vt:lpstr>Слайд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                              ГУ «Отдел экономики и бюджетного планирования              города Аксу»</dc:title>
  <dc:creator>Lunara</dc:creator>
  <cp:lastModifiedBy>111</cp:lastModifiedBy>
  <cp:revision>159</cp:revision>
  <dcterms:created xsi:type="dcterms:W3CDTF">2019-11-13T03:03:50Z</dcterms:created>
  <dcterms:modified xsi:type="dcterms:W3CDTF">2026-09-03T10:18:02Z</dcterms:modified>
</cp:coreProperties>
</file>