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86" r:id="rId1"/>
  </p:sldMasterIdLst>
  <p:notesMasterIdLst>
    <p:notesMasterId r:id="rId22"/>
  </p:notesMasterIdLst>
  <p:handoutMasterIdLst>
    <p:handoutMasterId r:id="rId23"/>
  </p:handoutMasterIdLst>
  <p:sldIdLst>
    <p:sldId id="448" r:id="rId2"/>
    <p:sldId id="449" r:id="rId3"/>
    <p:sldId id="450" r:id="rId4"/>
    <p:sldId id="486" r:id="rId5"/>
    <p:sldId id="494" r:id="rId6"/>
    <p:sldId id="451" r:id="rId7"/>
    <p:sldId id="452" r:id="rId8"/>
    <p:sldId id="457" r:id="rId9"/>
    <p:sldId id="488" r:id="rId10"/>
    <p:sldId id="501" r:id="rId11"/>
    <p:sldId id="502" r:id="rId12"/>
    <p:sldId id="511" r:id="rId13"/>
    <p:sldId id="468" r:id="rId14"/>
    <p:sldId id="473" r:id="rId15"/>
    <p:sldId id="470" r:id="rId16"/>
    <p:sldId id="475" r:id="rId17"/>
    <p:sldId id="467" r:id="rId18"/>
    <p:sldId id="474" r:id="rId19"/>
    <p:sldId id="480" r:id="rId20"/>
    <p:sldId id="484" r:id="rId21"/>
  </p:sldIdLst>
  <p:sldSz cx="9361488" cy="6858000"/>
  <p:notesSz cx="6834188" cy="99790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28AE6"/>
    <a:srgbClr val="FFFF66"/>
    <a:srgbClr val="FF66CC"/>
    <a:srgbClr val="FF3300"/>
    <a:srgbClr val="996600"/>
    <a:srgbClr val="159FFD"/>
    <a:srgbClr val="0088A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53" autoAdjust="0"/>
    <p:restoredTop sz="92362" autoAdjust="0"/>
  </p:normalViewPr>
  <p:slideViewPr>
    <p:cSldViewPr>
      <p:cViewPr varScale="1">
        <p:scale>
          <a:sx n="115" d="100"/>
          <a:sy n="115" d="100"/>
        </p:scale>
        <p:origin x="-1428" y="-114"/>
      </p:cViewPr>
      <p:guideLst>
        <p:guide orient="horz" pos="2160"/>
        <p:guide pos="29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5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t" anchorCtr="0" compatLnSpc="1">
            <a:prstTxWarp prst="textNoShape">
              <a:avLst/>
            </a:prstTxWarp>
          </a:bodyPr>
          <a:lstStyle>
            <a:lvl1pPr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1913" y="0"/>
            <a:ext cx="29606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t" anchorCtr="0" compatLnSpc="1">
            <a:prstTxWarp prst="textNoShape">
              <a:avLst/>
            </a:prstTxWarp>
          </a:bodyPr>
          <a:lstStyle>
            <a:lvl1pPr algn="r"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3A997CC-AF31-41BF-AB9B-ADE8758C7F90}" type="datetime1">
              <a:rPr lang="ru-RU"/>
              <a:pPr>
                <a:defRPr/>
              </a:pPr>
              <a:t>05.09.2026</a:t>
            </a:fld>
            <a:endParaRPr lang="ru-RU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80550"/>
            <a:ext cx="29606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b" anchorCtr="0" compatLnSpc="1">
            <a:prstTxWarp prst="textNoShape">
              <a:avLst/>
            </a:prstTxWarp>
          </a:bodyPr>
          <a:lstStyle>
            <a:lvl1pPr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1913" y="9480550"/>
            <a:ext cx="29606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b" anchorCtr="0" compatLnSpc="1">
            <a:prstTxWarp prst="textNoShape">
              <a:avLst/>
            </a:prstTxWarp>
          </a:bodyPr>
          <a:lstStyle>
            <a:lvl1pPr algn="r"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57E4164-18EF-4FF6-8E18-AA58FAEA03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t" anchorCtr="0" compatLnSpc="1">
            <a:prstTxWarp prst="textNoShape">
              <a:avLst/>
            </a:prstTxWarp>
          </a:bodyPr>
          <a:lstStyle>
            <a:lvl1pPr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t" anchorCtr="0" compatLnSpc="1">
            <a:prstTxWarp prst="textNoShape">
              <a:avLst/>
            </a:prstTxWarp>
          </a:bodyPr>
          <a:lstStyle>
            <a:lvl1pPr algn="r"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1CC986D-AE9D-4F14-89C2-3E48A0B4C016}" type="datetime1">
              <a:rPr lang="ru-RU"/>
              <a:pPr>
                <a:defRPr/>
              </a:pPr>
              <a:t>05.09.2026</a:t>
            </a:fld>
            <a:endParaRPr lang="ru-RU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746125"/>
            <a:ext cx="5113338" cy="3744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2625" y="4738688"/>
            <a:ext cx="5468938" cy="449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80550"/>
            <a:ext cx="29606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b" anchorCtr="0" compatLnSpc="1">
            <a:prstTxWarp prst="textNoShape">
              <a:avLst/>
            </a:prstTxWarp>
          </a:bodyPr>
          <a:lstStyle>
            <a:lvl1pPr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80550"/>
            <a:ext cx="29606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b" anchorCtr="0" compatLnSpc="1">
            <a:prstTxWarp prst="textNoShape">
              <a:avLst/>
            </a:prstTxWarp>
          </a:bodyPr>
          <a:lstStyle>
            <a:lvl1pPr algn="r" defTabSz="91949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CD75314-BA13-495E-88C8-22A6A2BA48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 defTabSz="919163">
              <a:defRPr/>
            </a:pPr>
            <a:fld id="{E32DDBF4-D62D-4D3C-AADB-A146FFF5CDE0}" type="datetime1">
              <a:rPr lang="ru-RU" smtClean="0"/>
              <a:pPr defTabSz="919163">
                <a:defRPr/>
              </a:pPr>
              <a:t>05.09.2026</a:t>
            </a:fld>
            <a:endParaRPr lang="ru-RU" smtClean="0"/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19163">
              <a:defRPr/>
            </a:pPr>
            <a:fld id="{B2DCB88D-658F-4B6D-B9F1-1AD578847B4B}" type="slidenum">
              <a:rPr lang="ru-RU" smtClean="0"/>
              <a:pPr defTabSz="919163">
                <a:defRPr/>
              </a:pPr>
              <a:t>0</a:t>
            </a:fld>
            <a:endParaRPr lang="ru-RU" smtClean="0"/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5188" y="747713"/>
            <a:ext cx="5108575" cy="3741737"/>
          </a:xfrm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740275"/>
            <a:ext cx="5011738" cy="4491038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23888" y="1219200"/>
            <a:ext cx="8113712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028825" y="3962400"/>
            <a:ext cx="6665913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2109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36625" y="1524000"/>
            <a:ext cx="7804150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28825" y="3962400"/>
            <a:ext cx="6708775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C86CA-C4FA-4697-97A2-C07A904848BE}" type="datetime8">
              <a:rPr lang="ru-RU"/>
              <a:pPr>
                <a:defRPr/>
              </a:pPr>
              <a:t>05.09.2026 16:28</a:t>
            </a:fld>
            <a:endParaRPr lang="ru-R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98813" y="6243638"/>
            <a:ext cx="29638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8775" y="6243638"/>
            <a:ext cx="2184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17260-38D7-4787-B700-AB6E6E6221E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F86FA-7322-4631-B8D8-33E3186210ED}" type="datetime8">
              <a:rPr lang="ru-RU"/>
              <a:pPr>
                <a:defRPr/>
              </a:pPr>
              <a:t>05.09.2026 16:28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933DA-2A90-4141-9FB3-27DAB8FA1A9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775" y="4406900"/>
            <a:ext cx="795655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9775" y="2906713"/>
            <a:ext cx="79565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1B6BA-90E1-48E5-B8A2-6D767CA7C0FD}" type="datetime8">
              <a:rPr lang="ru-RU"/>
              <a:pPr>
                <a:defRPr/>
              </a:pPr>
              <a:t>05.09.2026 16:28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14320-F229-454F-A97B-A8E915A0308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600200"/>
            <a:ext cx="4135437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6150" y="1600200"/>
            <a:ext cx="4137025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2D336-ABC2-48CD-9059-36372C0D781A}" type="datetime8">
              <a:rPr lang="ru-RU"/>
              <a:pPr>
                <a:defRPr/>
              </a:pPr>
              <a:t>05.09.2026 16:28</a:t>
            </a:fld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4C3EF-27FE-47BD-9D18-FFAD8028F10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42486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13" y="1535113"/>
            <a:ext cx="4135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313" y="2174875"/>
            <a:ext cx="4135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56150" y="1535113"/>
            <a:ext cx="41370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56150" y="2174875"/>
            <a:ext cx="41370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52392-1864-4010-B79A-9752945A1279}" type="datetime8">
              <a:rPr lang="ru-RU"/>
              <a:pPr>
                <a:defRPr/>
              </a:pPr>
              <a:t>05.09.2026 16:28</a:t>
            </a:fld>
            <a:endParaRPr lang="ru-R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90859-EBDD-4BBE-B571-A4E3FE373A9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A9CAD-4A94-4471-AAA2-09BBBCC2E71E}" type="datetime8">
              <a:rPr lang="ru-RU"/>
              <a:pPr>
                <a:defRPr/>
              </a:pPr>
              <a:t>05.09.2026 16:28</a:t>
            </a:fld>
            <a:endParaRPr lang="ru-R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5410B-C74A-4220-A343-1B2925C6207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2C577-8A63-46F2-871A-D2F0E08E46B9}" type="datetime8">
              <a:rPr lang="ru-RU"/>
              <a:pPr>
                <a:defRPr/>
              </a:pPr>
              <a:t>05.09.2026 16:28</a:t>
            </a:fld>
            <a:endParaRPr lang="ru-R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F2C4B-E6D4-48BA-B8F5-E1D08772BB2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73050"/>
            <a:ext cx="30797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60775" y="273050"/>
            <a:ext cx="5232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8313" y="1435100"/>
            <a:ext cx="30797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56D38-C472-4888-BFD2-22A78FC05200}" type="datetime8">
              <a:rPr lang="ru-RU"/>
              <a:pPr>
                <a:defRPr/>
              </a:pPr>
              <a:t>05.09.2026 16:28</a:t>
            </a:fld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E099F-B9A1-4A1A-9435-2E0E976F965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150" y="4800600"/>
            <a:ext cx="56165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35150" y="612775"/>
            <a:ext cx="561657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35150" y="5367338"/>
            <a:ext cx="56165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32D00-E71E-4B17-8EC5-1F8B2C5E858B}" type="datetime8">
              <a:rPr lang="ru-RU"/>
              <a:pPr>
                <a:defRPr/>
              </a:pPr>
              <a:t>05.09.2026 16:28</a:t>
            </a:fld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055CC-A779-4E74-8AF9-161D7C02915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BFBA4-C30A-40A2-B2EF-AB9236C1F2CF}" type="datetime8">
              <a:rPr lang="ru-RU"/>
              <a:pPr>
                <a:defRPr/>
              </a:pPr>
              <a:t>05.09.2026 16:28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CD85D-5863-481F-84E4-8D1974A716F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8150" y="277813"/>
            <a:ext cx="2105025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277813"/>
            <a:ext cx="6167437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57C5F-93F6-4A0A-9EEB-754F8C3DC0DF}" type="datetime8">
              <a:rPr lang="ru-RU"/>
              <a:pPr>
                <a:defRPr/>
              </a:pPr>
              <a:t>05.09.2026 16:28</a:t>
            </a:fld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24B28-6AA9-48D6-8787-BB0D1AF738E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075" y="457200"/>
            <a:ext cx="8425339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68075" y="1981200"/>
            <a:ext cx="8425339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37C83-A225-4560-BC75-F40D609B7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075" y="457200"/>
            <a:ext cx="8425339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074" y="1981200"/>
            <a:ext cx="4134657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8757" y="1981200"/>
            <a:ext cx="4134657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DEC4C-0F99-48EB-941B-C318FE51B3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77813"/>
            <a:ext cx="8424862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00200"/>
            <a:ext cx="8424862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6243638"/>
            <a:ext cx="218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+mj-lt"/>
                <a:cs typeface="+mn-cs"/>
              </a:defRPr>
            </a:lvl1pPr>
          </a:lstStyle>
          <a:p>
            <a:pPr>
              <a:defRPr/>
            </a:pPr>
            <a:fld id="{699BC7AA-1A21-4FF6-859A-0EA50AD9128F}" type="datetime8">
              <a:rPr lang="ru-RU"/>
              <a:pPr>
                <a:defRPr/>
              </a:pPr>
              <a:t>05.09.2026 16:28</a:t>
            </a:fld>
            <a:endParaRPr lang="ru-RU" altLang="en-US"/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98813" y="6248400"/>
            <a:ext cx="2963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2099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77088" y="6524625"/>
            <a:ext cx="21844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+mj-lt"/>
                <a:cs typeface="+mn-cs"/>
              </a:defRPr>
            </a:lvl1pPr>
          </a:lstStyle>
          <a:p>
            <a:pPr>
              <a:defRPr/>
            </a:pPr>
            <a:fld id="{9ED9F110-F37D-44E3-A2ED-E3274D9FACA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sp>
        <p:nvSpPr>
          <p:cNvPr id="209927" name="Freeform 7"/>
          <p:cNvSpPr>
            <a:spLocks noChangeArrowheads="1"/>
          </p:cNvSpPr>
          <p:nvPr/>
        </p:nvSpPr>
        <p:spPr bwMode="auto">
          <a:xfrm>
            <a:off x="390525" y="228600"/>
            <a:ext cx="8424863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57150" cap="flat" cmpd="sng">
            <a:solidFill>
              <a:srgbClr val="99663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209928" name="Line 8"/>
          <p:cNvSpPr>
            <a:spLocks noChangeShapeType="1"/>
          </p:cNvSpPr>
          <p:nvPr/>
        </p:nvSpPr>
        <p:spPr bwMode="auto">
          <a:xfrm>
            <a:off x="468313" y="6172200"/>
            <a:ext cx="8424862" cy="0"/>
          </a:xfrm>
          <a:prstGeom prst="line">
            <a:avLst/>
          </a:prstGeom>
          <a:noFill/>
          <a:ln w="57150">
            <a:solidFill>
              <a:srgbClr val="996633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33" r:id="rId1"/>
    <p:sldLayoutId id="2147485423" r:id="rId2"/>
    <p:sldLayoutId id="2147485424" r:id="rId3"/>
    <p:sldLayoutId id="2147485425" r:id="rId4"/>
    <p:sldLayoutId id="2147485426" r:id="rId5"/>
    <p:sldLayoutId id="2147485427" r:id="rId6"/>
    <p:sldLayoutId id="2147485428" r:id="rId7"/>
    <p:sldLayoutId id="2147485429" r:id="rId8"/>
    <p:sldLayoutId id="2147485430" r:id="rId9"/>
    <p:sldLayoutId id="2147485431" r:id="rId10"/>
    <p:sldLayoutId id="2147485432" r:id="rId11"/>
    <p:sldLayoutId id="2147485434" r:id="rId12"/>
    <p:sldLayoutId id="214748543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3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4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5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6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1571625"/>
            <a:ext cx="8281988" cy="32258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</a:rPr>
              <a:t> 2026-2028</a:t>
            </a:r>
            <a:r>
              <a:rPr lang="en-US" sz="6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</a:rPr>
              <a:t>                 </a:t>
            </a:r>
            <a:r>
              <a:rPr lang="kk-KZ" sz="6000" b="1" dirty="0" smtClean="0">
                <a:solidFill>
                  <a:schemeClr val="accent6">
                    <a:lumMod val="75000"/>
                  </a:schemeClr>
                </a:solidFill>
              </a:rPr>
              <a:t>жылдарға арналған  Азаматтық Бюджет</a:t>
            </a:r>
            <a:endParaRPr lang="ru-RU" sz="60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468313" y="3429000"/>
            <a:ext cx="8424862" cy="30908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pPr algn="ctr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kumimoji="1"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277813"/>
            <a:ext cx="8716962" cy="1139825"/>
          </a:xfrm>
        </p:spPr>
        <p:txBody>
          <a:bodyPr/>
          <a:lstStyle/>
          <a:p>
            <a:pPr algn="ctr" eaLnBrk="1" hangingPunct="1">
              <a:defRPr/>
            </a:pPr>
            <a:r>
              <a:rPr lang="kk-KZ" sz="3800" b="1" dirty="0" smtClean="0">
                <a:solidFill>
                  <a:schemeClr val="accent6">
                    <a:lumMod val="75000"/>
                  </a:schemeClr>
                </a:solidFill>
              </a:rPr>
              <a:t>Құрметті сайтқа қатысушылар</a:t>
            </a:r>
            <a:r>
              <a:rPr lang="ru-RU" sz="3800" b="1" dirty="0" smtClean="0">
                <a:solidFill>
                  <a:schemeClr val="accent6">
                    <a:lumMod val="75000"/>
                  </a:schemeClr>
                </a:solidFill>
              </a:rPr>
              <a:t>!</a:t>
            </a:r>
            <a:endParaRPr lang="ru-RU" sz="380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68313" y="1285875"/>
            <a:ext cx="8424862" cy="4230688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ru-RU" sz="1600" dirty="0" smtClean="0"/>
              <a:t>		</a:t>
            </a:r>
            <a:r>
              <a:rPr lang="ru-RU" sz="2000" dirty="0" err="1" smtClean="0"/>
              <a:t>Сіздердің</a:t>
            </a:r>
            <a:r>
              <a:rPr lang="ru-RU" sz="2000" dirty="0" smtClean="0"/>
              <a:t> </a:t>
            </a:r>
            <a:r>
              <a:rPr lang="ru-RU" sz="2000" dirty="0" err="1" smtClean="0"/>
              <a:t>назарлары</a:t>
            </a:r>
            <a:r>
              <a:rPr lang="kk-KZ" sz="2000" dirty="0" smtClean="0"/>
              <a:t>ң</a:t>
            </a:r>
            <a:r>
              <a:rPr lang="ru-RU" sz="2000" dirty="0" err="1" smtClean="0"/>
              <a:t>ызға </a:t>
            </a:r>
            <a:r>
              <a:rPr lang="ru-RU" sz="2000" dirty="0" smtClean="0"/>
              <a:t>2026-2028 </a:t>
            </a:r>
            <a:r>
              <a:rPr lang="ru-RU" sz="2000" dirty="0" err="1" smtClean="0"/>
              <a:t>жылдарға арналған азаматтық </a:t>
            </a:r>
            <a:r>
              <a:rPr lang="ru-RU" sz="2000" dirty="0" smtClean="0"/>
              <a:t>бюджет </a:t>
            </a:r>
            <a:r>
              <a:rPr lang="ru-RU" sz="2000" dirty="0" err="1" smtClean="0"/>
              <a:t>ұсынылып отыр</a:t>
            </a:r>
            <a:r>
              <a:rPr lang="ru-RU" sz="2000" dirty="0" smtClean="0"/>
              <a:t>, </a:t>
            </a:r>
            <a:r>
              <a:rPr lang="ru-RU" sz="2000" dirty="0" err="1" smtClean="0"/>
              <a:t>онда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Балқаш қаласы бюджетінің негізгі</a:t>
            </a:r>
            <a:r>
              <a:rPr lang="ru-RU" sz="2000" dirty="0" smtClean="0"/>
              <a:t> </a:t>
            </a:r>
            <a:r>
              <a:rPr lang="ru-RU" sz="2000" dirty="0" err="1" smtClean="0"/>
              <a:t>көрсеткіштері </a:t>
            </a:r>
            <a:r>
              <a:rPr lang="ru-RU" sz="2000" dirty="0" smtClean="0"/>
              <a:t>мен </a:t>
            </a:r>
            <a:r>
              <a:rPr lang="ru-RU" sz="2000" dirty="0" err="1" smtClean="0"/>
              <a:t>бюджеттік</a:t>
            </a:r>
            <a:r>
              <a:rPr lang="ru-RU" sz="2000" dirty="0" smtClean="0"/>
              <a:t> </a:t>
            </a:r>
            <a:r>
              <a:rPr lang="ru-RU" sz="2000" dirty="0" err="1" smtClean="0"/>
              <a:t>қаражаттардың шығындалу бағыты және оның параметірлерінің құрылу туралы</a:t>
            </a:r>
            <a:r>
              <a:rPr lang="ru-RU" sz="2000" dirty="0" smtClean="0"/>
              <a:t> </a:t>
            </a:r>
            <a:r>
              <a:rPr lang="ru-RU" sz="2000" dirty="0" err="1" smtClean="0"/>
              <a:t>ақпарат көрсетілген</a:t>
            </a:r>
            <a:r>
              <a:rPr lang="ru-RU" sz="2000" dirty="0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ru-RU" sz="1600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/>
              <a:t>      	</a:t>
            </a:r>
            <a:r>
              <a:rPr lang="ru-RU" sz="1600" dirty="0" err="1" smtClean="0"/>
              <a:t>Аталған</a:t>
            </a:r>
            <a:r>
              <a:rPr lang="ru-RU" sz="1600" dirty="0" smtClean="0"/>
              <a:t> </a:t>
            </a:r>
            <a:r>
              <a:rPr lang="ru-RU" sz="1600" dirty="0" err="1" smtClean="0"/>
              <a:t>құжат</a:t>
            </a:r>
            <a:r>
              <a:rPr lang="ru-RU" sz="1600" dirty="0" smtClean="0"/>
              <a:t> </a:t>
            </a:r>
            <a:r>
              <a:rPr lang="ru-RU" sz="1600" dirty="0" err="1" smtClean="0"/>
              <a:t>келесідей</a:t>
            </a:r>
            <a:r>
              <a:rPr lang="ru-RU" sz="1600" dirty="0" smtClean="0"/>
              <a:t> </a:t>
            </a:r>
            <a:r>
              <a:rPr lang="ru-RU" sz="1600" dirty="0" err="1" smtClean="0"/>
              <a:t>бөлімнен</a:t>
            </a:r>
            <a:r>
              <a:rPr lang="ru-RU" sz="1600" dirty="0" smtClean="0"/>
              <a:t> </a:t>
            </a:r>
            <a:r>
              <a:rPr lang="ru-RU" sz="1600" dirty="0" err="1" smtClean="0"/>
              <a:t>тұрады</a:t>
            </a:r>
            <a:r>
              <a:rPr lang="ru-RU" sz="1600" dirty="0" smtClean="0"/>
              <a:t>: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/>
              <a:t>     - </a:t>
            </a:r>
            <a:r>
              <a:rPr lang="ru-RU" sz="1600" dirty="0" err="1" smtClean="0"/>
              <a:t>қаланың</a:t>
            </a:r>
            <a:r>
              <a:rPr lang="ru-RU" sz="1600" dirty="0" smtClean="0"/>
              <a:t> </a:t>
            </a:r>
            <a:r>
              <a:rPr lang="ru-RU" sz="1600" dirty="0" err="1" smtClean="0"/>
              <a:t>әлеуметтік</a:t>
            </a:r>
            <a:r>
              <a:rPr lang="ru-RU" sz="1600" dirty="0" smtClean="0"/>
              <a:t> –</a:t>
            </a:r>
            <a:r>
              <a:rPr lang="ru-RU" sz="1600" dirty="0" err="1" smtClean="0"/>
              <a:t>экономикалық</a:t>
            </a:r>
            <a:r>
              <a:rPr lang="ru-RU" sz="1600" dirty="0" smtClean="0"/>
              <a:t> </a:t>
            </a:r>
            <a:r>
              <a:rPr lang="ru-RU" sz="1600" dirty="0" err="1" smtClean="0"/>
              <a:t>дамуының</a:t>
            </a:r>
            <a:r>
              <a:rPr lang="ru-RU" sz="1600" dirty="0" smtClean="0"/>
              <a:t>  </a:t>
            </a:r>
            <a:r>
              <a:rPr lang="ru-RU" sz="1600" dirty="0" err="1" smtClean="0"/>
              <a:t>негізгі</a:t>
            </a:r>
            <a:r>
              <a:rPr lang="ru-RU" sz="1600" dirty="0" smtClean="0"/>
              <a:t> </a:t>
            </a:r>
            <a:r>
              <a:rPr lang="ru-RU" sz="1600" dirty="0" err="1" smtClean="0"/>
              <a:t>көрсеткіштері</a:t>
            </a:r>
            <a:r>
              <a:rPr lang="ru-RU" sz="1600" dirty="0" smtClean="0"/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/>
              <a:t>     - </a:t>
            </a:r>
            <a:r>
              <a:rPr lang="ru-RU" sz="1600" dirty="0" err="1" smtClean="0"/>
              <a:t>қалалық</a:t>
            </a:r>
            <a:r>
              <a:rPr lang="ru-RU" sz="1600" dirty="0" smtClean="0"/>
              <a:t> </a:t>
            </a:r>
            <a:r>
              <a:rPr lang="ru-RU" sz="1600" dirty="0" err="1" smtClean="0"/>
              <a:t>бюджетке</a:t>
            </a:r>
            <a:r>
              <a:rPr lang="ru-RU" sz="1600" dirty="0" smtClean="0"/>
              <a:t> </a:t>
            </a:r>
            <a:r>
              <a:rPr lang="ru-RU" sz="1600" dirty="0" err="1" smtClean="0"/>
              <a:t>түсетін</a:t>
            </a:r>
            <a:r>
              <a:rPr lang="ru-RU" sz="1600" dirty="0" smtClean="0"/>
              <a:t> </a:t>
            </a:r>
            <a:r>
              <a:rPr lang="ru-RU" sz="1600" dirty="0" err="1" smtClean="0"/>
              <a:t>түсімдер</a:t>
            </a:r>
            <a:r>
              <a:rPr lang="ru-RU" sz="1600" dirty="0" smtClean="0"/>
              <a:t> </a:t>
            </a:r>
            <a:r>
              <a:rPr lang="ru-RU" sz="1600" dirty="0" err="1" smtClean="0"/>
              <a:t>және</a:t>
            </a:r>
            <a:r>
              <a:rPr lang="ru-RU" sz="1600" dirty="0" smtClean="0"/>
              <a:t> </a:t>
            </a:r>
            <a:r>
              <a:rPr lang="ru-RU" sz="1600" dirty="0" err="1" smtClean="0"/>
              <a:t>шығындар</a:t>
            </a:r>
            <a:r>
              <a:rPr lang="ru-RU" sz="1600" dirty="0" smtClean="0"/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/>
              <a:t>     - </a:t>
            </a:r>
            <a:r>
              <a:rPr lang="ru-RU" sz="1600" dirty="0" err="1" smtClean="0"/>
              <a:t>қалалық</a:t>
            </a:r>
            <a:r>
              <a:rPr lang="ru-RU" sz="1600" dirty="0" smtClean="0"/>
              <a:t> </a:t>
            </a:r>
            <a:r>
              <a:rPr lang="ru-RU" sz="1600" dirty="0" err="1" smtClean="0"/>
              <a:t>бюджеттің</a:t>
            </a:r>
            <a:r>
              <a:rPr lang="ru-RU" sz="1600" dirty="0" smtClean="0"/>
              <a:t> </a:t>
            </a:r>
            <a:r>
              <a:rPr lang="ru-RU" sz="1600" dirty="0" err="1" smtClean="0"/>
              <a:t>орындалуы</a:t>
            </a:r>
            <a:r>
              <a:rPr lang="ru-RU" sz="1600" dirty="0" smtClean="0"/>
              <a:t> </a:t>
            </a:r>
            <a:r>
              <a:rPr lang="ru-RU" sz="1600" dirty="0" err="1" smtClean="0"/>
              <a:t>туралы</a:t>
            </a:r>
            <a:r>
              <a:rPr lang="ru-RU" sz="1600" dirty="0" smtClean="0"/>
              <a:t> </a:t>
            </a:r>
            <a:r>
              <a:rPr lang="ru-RU" sz="1600" dirty="0" err="1" smtClean="0"/>
              <a:t>есеп</a:t>
            </a:r>
            <a:r>
              <a:rPr lang="ru-RU" sz="1600" dirty="0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ru-RU" sz="1600" dirty="0" smtClean="0"/>
          </a:p>
          <a:p>
            <a:pPr algn="just" eaLnBrk="1" hangingPunct="1">
              <a:buFont typeface="Wingdings" pitchFamily="2" charset="2"/>
              <a:buNone/>
            </a:pPr>
            <a:r>
              <a:rPr lang="ru-RU" sz="1600" dirty="0" smtClean="0"/>
              <a:t>    		2026-2028 </a:t>
            </a:r>
            <a:r>
              <a:rPr lang="ru-RU" sz="1600" dirty="0" err="1" smtClean="0"/>
              <a:t>жылдарға арналған қалалық </a:t>
            </a:r>
            <a:r>
              <a:rPr lang="ru-RU" sz="1600" dirty="0" smtClean="0"/>
              <a:t>бюджет 2025 </a:t>
            </a:r>
            <a:r>
              <a:rPr lang="ru-RU" sz="1600" dirty="0" err="1" smtClean="0"/>
              <a:t>жылдың</a:t>
            </a:r>
            <a:r>
              <a:rPr lang="ru-RU" sz="1600" dirty="0" smtClean="0"/>
              <a:t> </a:t>
            </a:r>
            <a:r>
              <a:rPr lang="en-US" sz="1600" dirty="0" smtClean="0"/>
              <a:t>       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ru-RU" sz="1600" dirty="0" smtClean="0"/>
              <a:t>23 </a:t>
            </a:r>
            <a:r>
              <a:rPr lang="ru-RU" sz="1600" dirty="0" err="1" smtClean="0"/>
              <a:t>желтоқсанында  Балқаш қалалық мәслихатының </a:t>
            </a:r>
            <a:r>
              <a:rPr lang="ru-RU" sz="1600" dirty="0" smtClean="0"/>
              <a:t>№26/209 </a:t>
            </a:r>
            <a:r>
              <a:rPr lang="ru-RU" sz="1600" dirty="0" err="1" smtClean="0"/>
              <a:t>шешімімен</a:t>
            </a:r>
            <a:r>
              <a:rPr lang="ru-RU" sz="1600" dirty="0" smtClean="0"/>
              <a:t> </a:t>
            </a:r>
            <a:r>
              <a:rPr lang="ru-RU" sz="1600" dirty="0" err="1" smtClean="0"/>
              <a:t>бекітілген</a:t>
            </a:r>
            <a:r>
              <a:rPr lang="ru-RU" sz="1600" i="1" dirty="0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400" i="1" dirty="0" smtClean="0"/>
              <a:t/>
            </a:r>
            <a:br>
              <a:rPr lang="ru-RU" sz="1400" i="1" dirty="0" smtClean="0"/>
            </a:br>
            <a:endParaRPr lang="ru-RU" sz="1400" i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7E18F4-715B-4832-ABC4-77C2B64685E4}" type="slidenum">
              <a:rPr lang="ru-RU" altLang="en-US">
                <a:latin typeface="+mn-lt"/>
              </a:rPr>
              <a:pPr>
                <a:defRPr/>
              </a:pPr>
              <a:t>1</a:t>
            </a:fld>
            <a:endParaRPr lang="ru-RU" altLang="en-US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2272" y="5445224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US" sz="1600" b="0" i="1" dirty="0" smtClean="0"/>
              <a:t>20</a:t>
            </a:r>
            <a:r>
              <a:rPr lang="ru-RU" sz="1600" b="0" i="1" dirty="0" smtClean="0"/>
              <a:t>26</a:t>
            </a:r>
            <a:r>
              <a:rPr lang="en-US" sz="1600" b="0" i="1" dirty="0" smtClean="0"/>
              <a:t> </a:t>
            </a:r>
            <a:r>
              <a:rPr lang="kk-KZ" sz="1600" b="0" i="1" dirty="0" smtClean="0"/>
              <a:t>жылғы </a:t>
            </a:r>
            <a:r>
              <a:rPr lang="kk-KZ" sz="1600" b="0" i="1" dirty="0" smtClean="0"/>
              <a:t>12 тамыз</a:t>
            </a:r>
            <a:r>
              <a:rPr lang="kk-KZ" sz="1600" b="0" i="1" dirty="0" smtClean="0"/>
              <a:t>дағы </a:t>
            </a:r>
            <a:r>
              <a:rPr lang="ru-RU" sz="1600" b="0" i="1" dirty="0" smtClean="0"/>
              <a:t>№</a:t>
            </a:r>
            <a:r>
              <a:rPr lang="ru-RU" sz="1600" b="0" i="1" dirty="0" smtClean="0"/>
              <a:t>33/262 </a:t>
            </a:r>
            <a:r>
              <a:rPr lang="kk-KZ" sz="1600" b="0" i="1" dirty="0" smtClean="0"/>
              <a:t>Балқаш қалалық мәслихатының шешімімен өзгерістер </a:t>
            </a:r>
            <a:r>
              <a:rPr lang="kk-KZ" sz="1600" b="0" i="1" dirty="0" smtClean="0"/>
              <a:t>енгізілді</a:t>
            </a:r>
            <a:r>
              <a:rPr lang="kk-KZ" sz="1600" b="0" i="1" dirty="0" smtClean="0"/>
              <a:t>.</a:t>
            </a:r>
            <a:endParaRPr lang="ru-RU" sz="16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2400" b="1" dirty="0" smtClean="0"/>
              <a:t>2026-2028 </a:t>
            </a:r>
            <a:r>
              <a:rPr lang="ru-RU" sz="2400" b="1" dirty="0" err="1" smtClean="0"/>
              <a:t>жылдарға арналған қаланың әлеуметтік-экономикалық дамуының негізгі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көрсеткіштері</a:t>
            </a:r>
            <a:endParaRPr lang="ru-RU" sz="2400" b="1" dirty="0" smtClean="0">
              <a:latin typeface="+mn-lt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465138" y="1571625"/>
          <a:ext cx="8430448" cy="4929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"/>
                <a:gridCol w="3929090"/>
                <a:gridCol w="1072334"/>
                <a:gridCol w="1000132"/>
                <a:gridCol w="1000132"/>
                <a:gridCol w="1000132"/>
              </a:tblGrid>
              <a:tr h="9574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Көрсеткіштердің атауы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368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/>
                </a:tc>
              </a:tr>
              <a:tr h="7703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Өнеркәсіп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өнімінің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көлемі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млн.теңге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2000" b="0" i="0" u="none" strike="noStrike" dirty="0" smtClean="0">
                          <a:latin typeface="Times New Roman"/>
                        </a:rPr>
                        <a:t>1089107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2000" b="0" i="0" u="none" strike="noStrike" dirty="0" smtClean="0">
                          <a:latin typeface="Times New Roman"/>
                        </a:rPr>
                        <a:t>1100000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2000" b="0" i="0" u="none" strike="noStrike" dirty="0" smtClean="0">
                          <a:latin typeface="Times New Roman"/>
                        </a:rPr>
                        <a:t>1210000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2000" b="0" i="0" u="none" strike="noStrike" dirty="0" smtClean="0">
                          <a:latin typeface="Times New Roman"/>
                        </a:rPr>
                        <a:t>1331000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6803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 smtClean="0">
                          <a:latin typeface="Times New Roman"/>
                        </a:rPr>
                        <a:t>Өнеркәсіп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өнімінің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көлемі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,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халық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санына</a:t>
                      </a:r>
                      <a:r>
                        <a:rPr lang="ru-RU" sz="2000" b="0" i="0" u="none" strike="noStrike" dirty="0" smtClean="0">
                          <a:latin typeface="Times New Roman"/>
                        </a:rPr>
                        <a:t>, </a:t>
                      </a:r>
                      <a:r>
                        <a:rPr lang="ru-RU" sz="2000" b="0" i="0" u="none" strike="noStrike" dirty="0" err="1" smtClean="0">
                          <a:latin typeface="Times New Roman"/>
                        </a:rPr>
                        <a:t>мың.теңге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1418,1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1428,5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1569,4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1724,1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019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 smtClean="0">
                          <a:latin typeface="Times New Roman"/>
                        </a:rPr>
                        <a:t>Халық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саны</a:t>
                      </a:r>
                      <a:r>
                        <a:rPr lang="ru-RU" sz="2000" b="0" i="0" u="none" strike="noStrike" dirty="0" smtClean="0">
                          <a:latin typeface="Times New Roman"/>
                        </a:rPr>
                        <a:t>, </a:t>
                      </a:r>
                      <a:r>
                        <a:rPr lang="ru-RU" sz="2000" b="0" i="0" u="none" strike="noStrike" dirty="0" err="1" smtClean="0">
                          <a:latin typeface="Times New Roman"/>
                        </a:rPr>
                        <a:t>мың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адам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76,8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77,0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77,1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77,2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089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 smtClean="0">
                          <a:latin typeface="Times New Roman"/>
                        </a:rPr>
                        <a:t>Жұмыссыздық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деңгейі</a:t>
                      </a:r>
                      <a:r>
                        <a:rPr lang="ru-RU" sz="2000" b="0" i="0" u="none" strike="noStrike" dirty="0" smtClean="0">
                          <a:latin typeface="Times New Roman"/>
                        </a:rPr>
                        <a:t>, %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4,4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 smtClean="0">
                          <a:latin typeface="Times New Roman"/>
                        </a:rPr>
                        <a:t>4,2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 smtClean="0">
                          <a:latin typeface="Times New Roman"/>
                        </a:rPr>
                        <a:t>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 smtClean="0"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/>
                </a:tc>
              </a:tr>
              <a:tr h="6615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err="1" smtClean="0">
                          <a:latin typeface="Times New Roman"/>
                        </a:rPr>
                        <a:t>Айлық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есептік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2000" b="0" i="0" u="none" strike="noStrike" baseline="0" dirty="0" err="1" smtClean="0">
                          <a:latin typeface="Times New Roman"/>
                        </a:rPr>
                        <a:t>көрсеткіш</a:t>
                      </a:r>
                      <a:r>
                        <a:rPr lang="ru-RU" sz="2000" b="0" i="0" u="none" strike="noStrike" baseline="0" dirty="0" smtClean="0">
                          <a:latin typeface="Times New Roman"/>
                        </a:rPr>
                        <a:t> </a:t>
                      </a:r>
                    </a:p>
                    <a:p>
                      <a:pPr algn="l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(АЕК), </a:t>
                      </a:r>
                      <a:r>
                        <a:rPr lang="ru-RU" sz="2000" b="0" i="0" u="none" strike="noStrike" dirty="0" err="1" smtClean="0">
                          <a:latin typeface="Times New Roman"/>
                        </a:rPr>
                        <a:t>теңге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3932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4325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4355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4573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6803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i="0" u="none" strike="noStrike" dirty="0" smtClean="0">
                          <a:latin typeface="Times New Roman"/>
                        </a:rPr>
                        <a:t>Ең төмен</a:t>
                      </a:r>
                      <a:r>
                        <a:rPr lang="kk-KZ" sz="2000" b="0" i="0" u="none" strike="noStrike" baseline="0" dirty="0" smtClean="0">
                          <a:latin typeface="Times New Roman"/>
                        </a:rPr>
                        <a:t> жалақы мөлшері</a:t>
                      </a:r>
                    </a:p>
                    <a:p>
                      <a:pPr algn="l" fontAlgn="b"/>
                      <a:endParaRPr lang="kk-KZ" sz="2000" b="0" i="0" u="none" strike="noStrike" baseline="0" dirty="0" smtClean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85000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85000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85000</a:t>
                      </a:r>
                      <a:endParaRPr lang="ru-RU" sz="20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latin typeface="Times New Roman"/>
                        </a:rPr>
                        <a:t>85000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46F3D7-718C-4192-8C93-43E9A7B027BA}" type="slidenum">
              <a:rPr lang="ru-RU" altLang="en-US" smtClean="0">
                <a:latin typeface="+mn-lt"/>
              </a:rPr>
              <a:pPr>
                <a:defRPr/>
              </a:pPr>
              <a:t>2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>
          <a:xfrm>
            <a:off x="219075" y="428625"/>
            <a:ext cx="8923338" cy="714375"/>
          </a:xfrm>
        </p:spPr>
        <p:txBody>
          <a:bodyPr/>
          <a:lstStyle/>
          <a:p>
            <a:pPr algn="ctr" fontAlgn="b"/>
            <a:r>
              <a:rPr lang="ru-RU" sz="2400" b="1" dirty="0" smtClean="0">
                <a:solidFill>
                  <a:srgbClr val="002060"/>
                </a:solidFill>
              </a:rPr>
              <a:t>2025-2028 </a:t>
            </a:r>
            <a:r>
              <a:rPr lang="ru-RU" sz="2400" b="1" dirty="0" err="1" smtClean="0">
                <a:solidFill>
                  <a:srgbClr val="002060"/>
                </a:solidFill>
              </a:rPr>
              <a:t>жылдарға арналған Балқаш қаласының өнеркәсіп өнімі көлемінің динамикасы</a:t>
            </a:r>
            <a:r>
              <a:rPr lang="ru-RU" sz="2400" b="1" dirty="0" smtClean="0">
                <a:solidFill>
                  <a:srgbClr val="002060"/>
                </a:solidFill>
              </a:rPr>
              <a:t>(</a:t>
            </a:r>
            <a:r>
              <a:rPr lang="ru-RU" sz="2400" b="1" dirty="0" err="1" smtClean="0">
                <a:solidFill>
                  <a:srgbClr val="002060"/>
                </a:solidFill>
              </a:rPr>
              <a:t>жұмыстар </a:t>
            </a:r>
            <a:r>
              <a:rPr lang="ru-RU" sz="2400" b="1" dirty="0" smtClean="0">
                <a:solidFill>
                  <a:srgbClr val="002060"/>
                </a:solidFill>
              </a:rPr>
              <a:t>мен </a:t>
            </a:r>
            <a:r>
              <a:rPr lang="ru-RU" sz="2400" b="1" dirty="0" err="1" smtClean="0">
                <a:solidFill>
                  <a:srgbClr val="002060"/>
                </a:solidFill>
              </a:rPr>
              <a:t>қызметтер</a:t>
            </a:r>
            <a:r>
              <a:rPr lang="ru-RU" sz="2400" b="1" dirty="0" smtClean="0">
                <a:solidFill>
                  <a:srgbClr val="002060"/>
                </a:solidFill>
              </a:rPr>
              <a:t>).</a:t>
            </a:r>
            <a:endParaRPr lang="kk-KZ" sz="2400" dirty="0" smtClean="0">
              <a:latin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E04BF6-3075-4626-98C4-516059A647F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graphicFrame>
        <p:nvGraphicFramePr>
          <p:cNvPr id="1026" name="Диаграмма 4"/>
          <p:cNvGraphicFramePr>
            <a:graphicFrameLocks/>
          </p:cNvGraphicFramePr>
          <p:nvPr/>
        </p:nvGraphicFramePr>
        <p:xfrm>
          <a:off x="238125" y="1298575"/>
          <a:ext cx="8742363" cy="4913313"/>
        </p:xfrm>
        <a:graphic>
          <a:graphicData uri="http://schemas.openxmlformats.org/presentationml/2006/ole">
            <p:oleObj spid="_x0000_s1026" name="Worksheet" r:id="rId3" imgW="8743988" imgH="4914798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90062" y="228600"/>
            <a:ext cx="8581364" cy="865188"/>
          </a:xfrm>
        </p:spPr>
        <p:txBody>
          <a:bodyPr/>
          <a:lstStyle/>
          <a:p>
            <a:pPr algn="ctr" eaLnBrk="1" hangingPunct="1"/>
            <a:r>
              <a:rPr lang="ru-RU" altLang="ru-RU" sz="2400" b="1" dirty="0" smtClean="0">
                <a:solidFill>
                  <a:srgbClr val="002060"/>
                </a:solidFill>
                <a:effectLst/>
              </a:rPr>
              <a:t>2026-2028 </a:t>
            </a:r>
            <a:r>
              <a:rPr lang="ru-RU" altLang="ru-RU" sz="2400" b="1" dirty="0" err="1" smtClean="0">
                <a:solidFill>
                  <a:srgbClr val="002060"/>
                </a:solidFill>
                <a:effectLst/>
              </a:rPr>
              <a:t>жылдарға арналған </a:t>
            </a:r>
            <a:r>
              <a:rPr lang="ru-RU" altLang="ru-RU" sz="2400" b="1" dirty="0" smtClean="0">
                <a:solidFill>
                  <a:srgbClr val="002060"/>
                </a:solidFill>
                <a:effectLst/>
              </a:rPr>
              <a:t/>
            </a:r>
            <a:br>
              <a:rPr lang="ru-RU" altLang="ru-RU" sz="2400" b="1" dirty="0" smtClean="0">
                <a:solidFill>
                  <a:srgbClr val="002060"/>
                </a:solidFill>
                <a:effectLst/>
              </a:rPr>
            </a:br>
            <a:r>
              <a:rPr lang="ru-RU" altLang="ru-RU" sz="2400" b="1" dirty="0" err="1" smtClean="0">
                <a:solidFill>
                  <a:srgbClr val="002060"/>
                </a:solidFill>
              </a:rPr>
              <a:t>қалалық</a:t>
            </a:r>
            <a:r>
              <a:rPr lang="ru-RU" altLang="ru-RU" sz="2400" b="1" dirty="0" err="1" smtClean="0">
                <a:solidFill>
                  <a:srgbClr val="002060"/>
                </a:solidFill>
                <a:effectLst/>
              </a:rPr>
              <a:t> бюджеттің құрылымы</a:t>
            </a:r>
            <a:endParaRPr lang="ru-RU" altLang="ru-RU" sz="2400" b="1" dirty="0" smtClean="0">
              <a:solidFill>
                <a:srgbClr val="002060"/>
              </a:solidFill>
              <a:effectLst/>
            </a:endParaRPr>
          </a:p>
        </p:txBody>
      </p:sp>
      <p:graphicFrame>
        <p:nvGraphicFramePr>
          <p:cNvPr id="6" name="Group 123"/>
          <p:cNvGraphicFramePr>
            <a:graphicFrameLocks noGrp="1"/>
          </p:cNvGraphicFramePr>
          <p:nvPr>
            <p:ph idx="1"/>
          </p:nvPr>
        </p:nvGraphicFramePr>
        <p:xfrm>
          <a:off x="156025" y="1295400"/>
          <a:ext cx="8971426" cy="3860800"/>
        </p:xfrm>
        <a:graphic>
          <a:graphicData uri="http://schemas.openxmlformats.org/drawingml/2006/table">
            <a:tbl>
              <a:tblPr/>
              <a:tblGrid>
                <a:gridCol w="49927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042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262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481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61391"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млн.теңге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3615" marR="93615" marT="45667" marB="45667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76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Атауы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2026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2027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2028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42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7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Кірістер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23 424,0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19718,1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21629,4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7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Шығындар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26 163,6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19718,1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21629,4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97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Таза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кредиттеу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61009619"/>
                  </a:ext>
                </a:extLst>
              </a:tr>
              <a:tr h="579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Қаржы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активтерімен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операциялар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бойынша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сальдо</a:t>
                      </a: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28007999"/>
                  </a:ext>
                </a:extLst>
              </a:tr>
              <a:tr h="397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Бюджет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тапшылығы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-2 </a:t>
                      </a: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739,6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07527530"/>
                  </a:ext>
                </a:extLst>
              </a:tr>
              <a:tr h="397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Бюджет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тапшылығын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қаржыландыру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</a:t>
                      </a: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739,6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3615" marR="93615" marT="45667" marB="4566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3964783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138" y="188913"/>
            <a:ext cx="8424862" cy="719137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/>
              <a:t>2026-2028 </a:t>
            </a:r>
            <a:r>
              <a:rPr lang="ru-RU" sz="2400" b="1" dirty="0" err="1" smtClean="0"/>
              <a:t>жылдарғы қалалық бюджетке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түсетін түсімдер құрылымы</a:t>
            </a:r>
            <a:endParaRPr lang="ru-RU" sz="1800" b="1" i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144463" y="1125538"/>
          <a:ext cx="9073009" cy="544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/>
                <a:gridCol w="1163798"/>
                <a:gridCol w="1220247"/>
                <a:gridCol w="1143981"/>
                <a:gridCol w="1296511"/>
              </a:tblGrid>
              <a:tr h="554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2408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/>
                </a:tc>
              </a:tr>
              <a:tr h="350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-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31011,3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26714,8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19718,1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21629,4</a:t>
                      </a:r>
                    </a:p>
                  </a:txBody>
                  <a:tcPr horzOverflow="overflow"/>
                </a:tc>
              </a:tr>
              <a:tr h="350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321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Салықтық түсімдер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11318,0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16842,5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18509,5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20342,1</a:t>
                      </a:r>
                    </a:p>
                  </a:txBody>
                  <a:tcPr horzOverflow="overflow"/>
                </a:tc>
              </a:tr>
              <a:tr h="321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Салықтық емес түсімдер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331,7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281,2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300,9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321,9</a:t>
                      </a:r>
                    </a:p>
                  </a:txBody>
                  <a:tcPr horzOverflow="overflow"/>
                </a:tc>
              </a:tr>
              <a:tr h="383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Негізгі капиталды сатудан түскен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770,7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666,4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907,7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965,4</a:t>
                      </a:r>
                    </a:p>
                  </a:txBody>
                  <a:tcPr horzOverflow="overflow"/>
                </a:tc>
              </a:tr>
              <a:tr h="321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Трансферттік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15992,0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5633,9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321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субвенция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4453,8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5546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Жоғары тұрған  бюджеттен түсетін трансферттер</a:t>
                      </a:r>
                      <a:endParaRPr kumimoji="0" lang="ru-RU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11538,2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5633,9</a:t>
                      </a:r>
                      <a:endParaRPr kumimoji="0" lang="ru-RU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3322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 несиені өтеу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7,7</a:t>
                      </a:r>
                      <a:endParaRPr lang="ru-RU" sz="1600" dirty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 horzOverflow="overflow"/>
                </a:tc>
              </a:tr>
              <a:tr h="3322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Мемлекеттің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қаржы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активтерін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сатудан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түсетін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</a:t>
                      </a:r>
                      <a:endParaRPr lang="ru-RU" sz="1600" dirty="0"/>
                    </a:p>
                  </a:txBody>
                  <a:tcPr horzOverflow="overflow"/>
                </a:tc>
              </a:tr>
              <a:tr h="321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Қарыздар түсімі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1269,0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2943,7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3545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  қаражаттарының бос қалдықтары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1322,2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347,1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4B6795-C2C0-4BD4-BBE8-8A1BF1377A19}" type="slidenum">
              <a:rPr lang="ru-RU" altLang="en-US" smtClean="0">
                <a:latin typeface="+mn-lt"/>
              </a:rPr>
              <a:pPr>
                <a:defRPr/>
              </a:pPr>
              <a:t>5</a:t>
            </a:fld>
            <a:endParaRPr lang="ru-RU" altLang="en-US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32700" y="765175"/>
            <a:ext cx="1338263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i="1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млн.те</a:t>
            </a:r>
            <a:r>
              <a:rPr lang="kk-KZ" sz="1600" i="1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ң</a:t>
            </a:r>
            <a:r>
              <a:rPr lang="ru-RU" sz="1600" i="1" dirty="0" err="1">
                <a:solidFill>
                  <a:schemeClr val="accent6">
                    <a:lumMod val="75000"/>
                  </a:schemeClr>
                </a:solidFill>
                <a:cs typeface="+mn-cs"/>
              </a:rPr>
              <a:t>ге</a:t>
            </a:r>
            <a:r>
              <a:rPr lang="ru-RU" sz="1600" i="1" dirty="0">
                <a:solidFill>
                  <a:schemeClr val="accent6">
                    <a:lumMod val="75000"/>
                  </a:schemeClr>
                </a:solidFill>
                <a:cs typeface="+mn-cs"/>
              </a:rPr>
              <a:t> </a:t>
            </a:r>
            <a:endParaRPr lang="ru-RU" sz="1600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138" y="44450"/>
            <a:ext cx="8424862" cy="500063"/>
          </a:xfrm>
        </p:spPr>
        <p:txBody>
          <a:bodyPr/>
          <a:lstStyle/>
          <a:p>
            <a:pPr algn="ctr">
              <a:defRPr/>
            </a:pPr>
            <a:r>
              <a:rPr lang="kk-KZ" sz="2400" b="1" dirty="0" smtClean="0"/>
              <a:t>Қалалық бюджеттің шығындары</a:t>
            </a:r>
            <a:endParaRPr lang="ru-RU" sz="2400" b="1" dirty="0" smtClean="0">
              <a:latin typeface="+mn-lt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216248" y="476671"/>
          <a:ext cx="9073009" cy="6034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4117"/>
                <a:gridCol w="899723"/>
                <a:gridCol w="899723"/>
                <a:gridCol w="899723"/>
                <a:gridCol w="899723"/>
              </a:tblGrid>
              <a:tr h="4266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284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-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31011,3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26714,8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19718,1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21629,4</a:t>
                      </a:r>
                    </a:p>
                  </a:txBody>
                  <a:tcPr horzOverflow="overflow"/>
                </a:tc>
              </a:tr>
              <a:tr h="2275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284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30653,5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26163,6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19718,1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21629,4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Жалпы сипаттағы мемлекеттік қызметтер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1800,2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1477,4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1020,9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1072,0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Қорғаныс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86,1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206,0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204,8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215,1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Қоғамдық тәртіп, қауіпсіздік және т.б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119,6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3,0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197,4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207,3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Білім беру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Денсаулық сақтау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 көмек және әлеуметтік қамтамасыз ету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1498,6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1737,1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1523,5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1599,6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Тұрғын-үй коммуналдық шаруашылық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17330,1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15442,5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7252,9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7670,2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Мәдениет, спорт, туризм және ақпараттық кеңістік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2227,0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2387,7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2149,8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2256,8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Ауыл, су, орман, балық шаруашылығы және т.б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114,9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136,1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106,1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111,4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Өнеркәсіп, сәулет, құрылыс қызметі және т.б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176,6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182,7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191,8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Көлік және коммуникация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5481,7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2048,2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3866,0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4093,8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Басқалар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277,3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321,5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345,9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364,6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Борышқа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қызмет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көрсету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138,1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391,1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375,4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375,4</a:t>
                      </a:r>
                    </a:p>
                  </a:txBody>
                  <a:tcPr horzOverflow="overflow"/>
                </a:tc>
              </a:tr>
              <a:tr h="255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Трансферттер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1380,8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1836,5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2492,7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3471,4</a:t>
                      </a:r>
                    </a:p>
                  </a:txBody>
                  <a:tcPr horzOverflow="overflow"/>
                </a:tc>
              </a:tr>
              <a:tr h="284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Қаржы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активтерін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сатып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алу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284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несиелер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  <a:tr h="284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Қарыздарды өтеу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357,8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551,2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3151AA-B2D5-4130-AC42-D830BF365050}" type="slidenum">
              <a:rPr lang="ru-RU" altLang="en-US" smtClean="0">
                <a:latin typeface="+mn-lt"/>
              </a:rPr>
              <a:pPr>
                <a:defRPr/>
              </a:pPr>
              <a:t>6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277813"/>
            <a:ext cx="8859837" cy="936625"/>
          </a:xfrm>
        </p:spPr>
        <p:txBody>
          <a:bodyPr/>
          <a:lstStyle/>
          <a:p>
            <a:pPr algn="ctr">
              <a:defRPr/>
            </a:pPr>
            <a:r>
              <a:rPr lang="ru-RU" sz="2400" b="1" dirty="0" smtClean="0"/>
              <a:t>2025-2028 </a:t>
            </a:r>
            <a:r>
              <a:rPr lang="ru-RU" sz="2400" b="1" dirty="0" err="1" smtClean="0"/>
              <a:t>жылдарға арналған Балқаш қаласы бюджеті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шығындарының динамикасы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трансферттер</a:t>
            </a:r>
            <a:r>
              <a:rPr lang="ru-RU" sz="2400" b="1" dirty="0" smtClean="0"/>
              <a:t> мен </a:t>
            </a:r>
            <a:r>
              <a:rPr lang="ru-RU" sz="2400" b="1" dirty="0" err="1" smtClean="0"/>
              <a:t>кредиттерді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есепке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алмағанда</a:t>
            </a:r>
            <a:r>
              <a:rPr lang="ru-RU" sz="2400" b="1" dirty="0" smtClean="0"/>
              <a:t>)</a:t>
            </a:r>
            <a:endParaRPr lang="ru-RU" sz="1600" i="1" dirty="0" smtClean="0"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46DC0-7096-47D9-B3DF-F354306148DF}" type="slidenum">
              <a:rPr lang="ru-RU" altLang="en-US" smtClean="0">
                <a:latin typeface="+mn-lt"/>
              </a:rPr>
              <a:pPr>
                <a:defRPr/>
              </a:pPr>
              <a:t>7</a:t>
            </a:fld>
            <a:endParaRPr lang="ru-RU" altLang="en-US" dirty="0">
              <a:latin typeface="+mn-lt"/>
            </a:endParaRPr>
          </a:p>
        </p:txBody>
      </p:sp>
      <p:graphicFrame>
        <p:nvGraphicFramePr>
          <p:cNvPr id="2050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811213" y="1357313"/>
          <a:ext cx="7996237" cy="5072062"/>
        </p:xfrm>
        <a:graphic>
          <a:graphicData uri="http://schemas.openxmlformats.org/presentationml/2006/ole">
            <p:oleObj spid="_x0000_s2050" name="Worksheet" r:id="rId3" imgW="8439086" imgH="5352914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3113" y="0"/>
            <a:ext cx="7958137" cy="908050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800080"/>
                </a:solidFill>
              </a:rPr>
              <a:t>2026 </a:t>
            </a:r>
            <a:r>
              <a:rPr lang="ru-RU" sz="2800" b="1" dirty="0" err="1" smtClean="0">
                <a:solidFill>
                  <a:srgbClr val="800080"/>
                </a:solidFill>
              </a:rPr>
              <a:t>жылға арналған қалалық </a:t>
            </a:r>
            <a:r>
              <a:rPr lang="ru-RU" sz="2800" b="1" dirty="0" smtClean="0">
                <a:solidFill>
                  <a:srgbClr val="800080"/>
                </a:solidFill>
              </a:rPr>
              <a:t>бюджет </a:t>
            </a:r>
            <a:r>
              <a:rPr lang="ru-RU" sz="2800" b="1" dirty="0" err="1" smtClean="0">
                <a:solidFill>
                  <a:srgbClr val="800080"/>
                </a:solidFill>
              </a:rPr>
              <a:t>шығындарының құрылымы</a:t>
            </a:r>
            <a:r>
              <a:rPr lang="ru-RU" sz="2800" b="1" dirty="0" smtClean="0">
                <a:solidFill>
                  <a:srgbClr val="800080"/>
                </a:solidFill>
              </a:rPr>
              <a:t>.</a:t>
            </a:r>
          </a:p>
        </p:txBody>
      </p:sp>
      <p:graphicFrame>
        <p:nvGraphicFramePr>
          <p:cNvPr id="3074" name="Диаграмма 3"/>
          <p:cNvGraphicFramePr>
            <a:graphicFrameLocks/>
          </p:cNvGraphicFramePr>
          <p:nvPr/>
        </p:nvGraphicFramePr>
        <p:xfrm>
          <a:off x="165100" y="908050"/>
          <a:ext cx="9153525" cy="5861050"/>
        </p:xfrm>
        <a:graphic>
          <a:graphicData uri="http://schemas.openxmlformats.org/presentationml/2006/ole">
            <p:oleObj spid="_x0000_s3074" name="Worksheet" r:id="rId3" imgW="9153480" imgH="5857773" progId="Excel.Shee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3113" y="0"/>
            <a:ext cx="7958137" cy="908050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800080"/>
                </a:solidFill>
              </a:rPr>
              <a:t>2027 </a:t>
            </a:r>
            <a:r>
              <a:rPr lang="ru-RU" sz="2800" b="1" dirty="0" err="1" smtClean="0">
                <a:solidFill>
                  <a:srgbClr val="800080"/>
                </a:solidFill>
              </a:rPr>
              <a:t>жылға арналған қалалық </a:t>
            </a:r>
            <a:r>
              <a:rPr lang="ru-RU" sz="2800" b="1" dirty="0" smtClean="0">
                <a:solidFill>
                  <a:srgbClr val="800080"/>
                </a:solidFill>
              </a:rPr>
              <a:t>бюджет </a:t>
            </a:r>
            <a:r>
              <a:rPr lang="ru-RU" sz="2800" b="1" dirty="0" err="1" smtClean="0">
                <a:solidFill>
                  <a:srgbClr val="800080"/>
                </a:solidFill>
              </a:rPr>
              <a:t>шығындарының құрылымы</a:t>
            </a:r>
            <a:r>
              <a:rPr lang="ru-RU" sz="2800" b="1" dirty="0" smtClean="0">
                <a:solidFill>
                  <a:srgbClr val="800080"/>
                </a:solidFill>
              </a:rPr>
              <a:t>.</a:t>
            </a:r>
          </a:p>
        </p:txBody>
      </p:sp>
      <p:graphicFrame>
        <p:nvGraphicFramePr>
          <p:cNvPr id="3074" name="Диаграмма 3"/>
          <p:cNvGraphicFramePr>
            <a:graphicFrameLocks/>
          </p:cNvGraphicFramePr>
          <p:nvPr/>
        </p:nvGraphicFramePr>
        <p:xfrm>
          <a:off x="255588" y="908050"/>
          <a:ext cx="9153525" cy="5861050"/>
        </p:xfrm>
        <a:graphic>
          <a:graphicData uri="http://schemas.openxmlformats.org/presentationml/2006/ole">
            <p:oleObj spid="_x0000_s50178" name="Worksheet" r:id="rId3" imgW="9153480" imgH="5857773" progId="Excel.Shee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3113" y="0"/>
            <a:ext cx="7958137" cy="908050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800080"/>
                </a:solidFill>
              </a:rPr>
              <a:t>2028 </a:t>
            </a:r>
            <a:r>
              <a:rPr lang="ru-RU" sz="2800" b="1" dirty="0" err="1" smtClean="0">
                <a:solidFill>
                  <a:srgbClr val="800080"/>
                </a:solidFill>
              </a:rPr>
              <a:t>жылға арналған қалалық </a:t>
            </a:r>
            <a:r>
              <a:rPr lang="ru-RU" sz="2800" b="1" dirty="0" smtClean="0">
                <a:solidFill>
                  <a:srgbClr val="800080"/>
                </a:solidFill>
              </a:rPr>
              <a:t>бюджет </a:t>
            </a:r>
            <a:r>
              <a:rPr lang="ru-RU" sz="2800" b="1" dirty="0" err="1" smtClean="0">
                <a:solidFill>
                  <a:srgbClr val="800080"/>
                </a:solidFill>
              </a:rPr>
              <a:t>шығындарының құрылымы</a:t>
            </a:r>
            <a:r>
              <a:rPr lang="ru-RU" sz="2800" b="1" dirty="0" smtClean="0">
                <a:solidFill>
                  <a:srgbClr val="800080"/>
                </a:solidFill>
              </a:rPr>
              <a:t>.</a:t>
            </a:r>
          </a:p>
        </p:txBody>
      </p:sp>
      <p:graphicFrame>
        <p:nvGraphicFramePr>
          <p:cNvPr id="3074" name="Диаграмма 3"/>
          <p:cNvGraphicFramePr>
            <a:graphicFrameLocks/>
          </p:cNvGraphicFramePr>
          <p:nvPr/>
        </p:nvGraphicFramePr>
        <p:xfrm>
          <a:off x="165100" y="908050"/>
          <a:ext cx="9153525" cy="5861050"/>
        </p:xfrm>
        <a:graphic>
          <a:graphicData uri="http://schemas.openxmlformats.org/presentationml/2006/ole">
            <p:oleObj spid="_x0000_s51202" name="Worksheet" r:id="rId3" imgW="9153480" imgH="5857773" progId="Excel.Shee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628B02-811A-4C9C-A383-B239071FE798}" type="slidenum">
              <a:rPr lang="ru-RU" altLang="en-US" smtClean="0"/>
              <a:pPr>
                <a:defRPr/>
              </a:pPr>
              <a:t>11</a:t>
            </a:fld>
            <a:endParaRPr lang="ru-RU" altLang="en-US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79388" y="214313"/>
            <a:ext cx="9002712" cy="428625"/>
          </a:xfrm>
        </p:spPr>
        <p:txBody>
          <a:bodyPr/>
          <a:lstStyle/>
          <a:p>
            <a:pPr algn="ctr">
              <a:defRPr/>
            </a:pPr>
            <a:r>
              <a:rPr lang="ru-RU" sz="1800" b="1" dirty="0" smtClean="0"/>
              <a:t>2026 </a:t>
            </a:r>
            <a:r>
              <a:rPr lang="ru-RU" sz="1800" b="1" dirty="0" err="1" smtClean="0"/>
              <a:t>жылға жоғарғы бюджеттен</a:t>
            </a:r>
            <a:r>
              <a:rPr lang="ru-RU" sz="1800" b="1" dirty="0" smtClean="0"/>
              <a:t>  </a:t>
            </a:r>
            <a:r>
              <a:rPr lang="ru-RU" sz="1800" b="1" dirty="0" err="1" smtClean="0"/>
              <a:t>бөлінген  нысаналы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трансферттер</a:t>
            </a:r>
            <a:r>
              <a:rPr lang="ru-RU" sz="1800" b="1" dirty="0" smtClean="0"/>
              <a:t> мен </a:t>
            </a:r>
            <a:r>
              <a:rPr lang="ru-RU" sz="1800" b="1" dirty="0" err="1" smtClean="0"/>
              <a:t>кредиттер</a:t>
            </a:r>
            <a:r>
              <a:rPr lang="ru-RU" sz="1800" b="1" dirty="0" smtClean="0"/>
              <a:t> </a:t>
            </a:r>
            <a:endParaRPr lang="ru-RU" sz="1800" b="1" dirty="0" smtClean="0">
              <a:latin typeface="+mn-lt"/>
            </a:endParaRPr>
          </a:p>
        </p:txBody>
      </p:sp>
      <p:sp>
        <p:nvSpPr>
          <p:cNvPr id="5" name="Rectangle 76"/>
          <p:cNvSpPr>
            <a:spLocks noChangeArrowheads="1"/>
          </p:cNvSpPr>
          <p:nvPr/>
        </p:nvSpPr>
        <p:spPr bwMode="auto">
          <a:xfrm>
            <a:off x="7921104" y="404664"/>
            <a:ext cx="1344612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kk-KZ" sz="1400" i="1" dirty="0" smtClean="0"/>
              <a:t>мың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теңге</a:t>
            </a:r>
            <a:r>
              <a:rPr lang="ru-RU" dirty="0" smtClean="0"/>
              <a:t>               </a:t>
            </a:r>
            <a:endParaRPr lang="ru-RU" sz="8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4240" y="836721"/>
          <a:ext cx="9073008" cy="3800719"/>
        </p:xfrm>
        <a:graphic>
          <a:graphicData uri="http://schemas.openxmlformats.org/drawingml/2006/table">
            <a:tbl>
              <a:tblPr/>
              <a:tblGrid>
                <a:gridCol w="8025601"/>
                <a:gridCol w="1047407"/>
              </a:tblGrid>
              <a:tr h="3237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Атауы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2026 </a:t>
                      </a:r>
                      <a:r>
                        <a:rPr lang="ru-RU" sz="105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050" b="1" i="0" u="none" strike="noStrike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жыл</a:t>
                      </a:r>
                      <a:r>
                        <a:rPr lang="kk-KZ" sz="105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ға нақтыланған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7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5227" marR="5227" marT="52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БАРЛЫҒЫ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8 577 601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Ағымдағы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2 565 734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Облыстық</a:t>
                      </a:r>
                      <a:r>
                        <a:rPr lang="kk-KZ" sz="1100" b="1" i="1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бюджеттен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2 565 734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Тұрғын – үй коммуналдық</a:t>
                      </a:r>
                      <a:r>
                        <a:rPr lang="kk-KZ" sz="1100" b="1" i="1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шаруашылығына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2 565 734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0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Туризм аясында аббаттандыруға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60 000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64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dirty="0" err="1" smtClean="0"/>
                        <a:t>коммуналдық жағажайларды абаттандыруға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700 000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4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dirty="0" err="1" smtClean="0"/>
                        <a:t>Спицин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көшесінен тур-Фестке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дейінгі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жаяу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жүргіншілер тротуарын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жайластыру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255 734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4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dirty="0" err="1" smtClean="0"/>
                        <a:t>Тоқырау-Саяқ </a:t>
                      </a:r>
                      <a:r>
                        <a:rPr lang="ru-RU" sz="1050" dirty="0" smtClean="0"/>
                        <a:t>су </a:t>
                      </a:r>
                      <a:r>
                        <a:rPr lang="ru-RU" sz="1050" dirty="0" err="1" smtClean="0"/>
                        <a:t>құбырын ағымдағы жөндеу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900 </a:t>
                      </a:r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4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dirty="0" smtClean="0"/>
                        <a:t>4-ші </a:t>
                      </a:r>
                      <a:r>
                        <a:rPr lang="ru-RU" sz="1050" dirty="0" err="1" smtClean="0"/>
                        <a:t>көтеру сорғы станциясына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арналған жабдықты сатып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алу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және орнату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450 000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4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Табиғатты қорғау іс-шараларын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іске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асыруға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200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000</a:t>
                      </a: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Дамытуға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3 068 147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8939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Республикалық</a:t>
                      </a:r>
                      <a:r>
                        <a:rPr lang="kk-KZ" sz="1100" b="1" i="1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бюджеттен 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500 000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Балқаш қаласынан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-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Торанғалық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кентіне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магистралдық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су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таратқышын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салу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500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000</a:t>
                      </a: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Облыстық</a:t>
                      </a:r>
                      <a:r>
                        <a:rPr lang="kk-KZ" sz="1100" b="1" i="1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бюджеттен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2 568 147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Балқаш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қаласының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2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және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3-кезектегі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қалаішілік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су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құбыры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желілерін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қайта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жаңарту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1 000 000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Балқаш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қаласының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кәріздік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коллекторларын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реконструкциялау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smtClean="0">
                          <a:solidFill>
                            <a:srgbClr val="000000"/>
                          </a:solidFill>
                          <a:latin typeface="Arial"/>
                        </a:rPr>
                        <a:t>900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Балқаш қаласынан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Торанғалық кентіне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магистралдық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су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таратқышын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салу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668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ctr"/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Кредиттер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2 943 720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0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dirty="0" err="1" smtClean="0"/>
                        <a:t>тұрғын үй сатып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алуға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2 943 720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227" marR="5227" marT="52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277813"/>
            <a:ext cx="8716962" cy="1139825"/>
          </a:xfrm>
        </p:spPr>
        <p:txBody>
          <a:bodyPr/>
          <a:lstStyle/>
          <a:p>
            <a:pPr algn="ctr" eaLnBrk="1" hangingPunct="1">
              <a:defRPr/>
            </a:pPr>
            <a:r>
              <a:rPr lang="kk-KZ" sz="3800" b="1" dirty="0" smtClean="0">
                <a:solidFill>
                  <a:schemeClr val="accent6">
                    <a:lumMod val="75000"/>
                  </a:schemeClr>
                </a:solidFill>
              </a:rPr>
              <a:t>Әлеуметтік сала</a:t>
            </a:r>
            <a:endParaRPr lang="ru-RU" sz="380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468313" y="1285875"/>
            <a:ext cx="8424862" cy="4845050"/>
          </a:xfrm>
        </p:spPr>
        <p:txBody>
          <a:bodyPr/>
          <a:lstStyle/>
          <a:p>
            <a:pPr algn="ctr" eaLnBrk="1" hangingPunct="1">
              <a:buNone/>
            </a:pPr>
            <a:r>
              <a:rPr lang="ru-RU" sz="1600" dirty="0" smtClean="0"/>
              <a:t>	</a:t>
            </a:r>
            <a:r>
              <a:rPr lang="ru-RU" sz="2800" b="1" dirty="0" err="1" smtClean="0"/>
              <a:t>Әлеуметтік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блог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шығындары</a:t>
            </a:r>
            <a:r>
              <a:rPr lang="ru-RU" sz="2800" b="1" dirty="0" smtClean="0"/>
              <a:t>: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ru-RU" sz="2000" b="1" dirty="0" smtClean="0"/>
              <a:t>		</a:t>
            </a:r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kk-KZ" sz="2400" dirty="0" smtClean="0"/>
              <a:t>Әлеуметтік көмек және әлеуметтік қамтамасыз ету</a:t>
            </a:r>
            <a:endParaRPr lang="ru-RU" sz="2400" dirty="0" smtClean="0"/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kk-KZ" sz="2400" dirty="0" smtClean="0"/>
              <a:t>Мәдениет, спорт, туризм және ақпараттық кеңістік</a:t>
            </a:r>
            <a:endParaRPr lang="ru-RU" sz="2400" dirty="0" smtClean="0"/>
          </a:p>
          <a:p>
            <a:pPr eaLnBrk="1" hangingPunct="1">
              <a:buFont typeface="Wingdings" pitchFamily="2" charset="2"/>
              <a:buChar char="Ø"/>
            </a:pPr>
            <a:endParaRPr lang="ru-RU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04176B-70E8-45B6-9E14-B1CAC6B9C690}" type="slidenum">
              <a:rPr lang="ru-RU" altLang="en-US">
                <a:latin typeface="+mn-lt"/>
              </a:rPr>
              <a:pPr>
                <a:defRPr/>
              </a:pPr>
              <a:t>12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81200"/>
            <a:ext cx="4133850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1400" b="1" smtClean="0">
                <a:solidFill>
                  <a:srgbClr val="0033CC"/>
                </a:solidFill>
              </a:rPr>
              <a:t>       </a:t>
            </a:r>
            <a:endParaRPr lang="ru-RU" sz="2800" smtClean="0">
              <a:solidFill>
                <a:srgbClr val="0033CC"/>
              </a:solidFill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838450" y="692150"/>
            <a:ext cx="619125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>
                <a:solidFill>
                  <a:srgbClr val="008000"/>
                </a:solidFill>
              </a:rPr>
              <a:t>Әлеуметтік көмек және әлеуметтік қамтамасыз ету саласындағы іс-шараларды жүзеге асыру бойынша шығындар</a:t>
            </a:r>
            <a:endParaRPr lang="ru-RU">
              <a:solidFill>
                <a:srgbClr val="008000"/>
              </a:solidFill>
            </a:endParaRPr>
          </a:p>
          <a:p>
            <a:pPr algn="ctr"/>
            <a:endParaRPr lang="ru-RU" sz="800">
              <a:solidFill>
                <a:srgbClr val="008000"/>
              </a:solidFill>
            </a:endParaRPr>
          </a:p>
        </p:txBody>
      </p:sp>
      <p:graphicFrame>
        <p:nvGraphicFramePr>
          <p:cNvPr id="143442" name="Group 82"/>
          <p:cNvGraphicFramePr>
            <a:graphicFrameLocks noGrp="1"/>
          </p:cNvGraphicFramePr>
          <p:nvPr>
            <p:ph sz="half" idx="2"/>
          </p:nvPr>
        </p:nvGraphicFramePr>
        <p:xfrm>
          <a:off x="250825" y="2714625"/>
          <a:ext cx="8698383" cy="3871850"/>
        </p:xfrm>
        <a:graphic>
          <a:graphicData uri="http://schemas.openxmlformats.org/drawingml/2006/table">
            <a:tbl>
              <a:tblPr/>
              <a:tblGrid>
                <a:gridCol w="4276055"/>
                <a:gridCol w="1105176"/>
                <a:gridCol w="1105176"/>
                <a:gridCol w="1106800"/>
                <a:gridCol w="1105176"/>
              </a:tblGrid>
              <a:tr h="5794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6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көмек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қамтамасыз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ету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шығындары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endParaRPr kumimoji="0" lang="ru-RU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1498579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1737129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1523470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1599644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қамсыздандыру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16640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24940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36687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38521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 көмек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1251737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1427402</a:t>
                      </a:r>
                      <a:endParaRPr kumimoji="0" lang="kk-K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1233240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1294903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 көмек және әлеуметтік қамтамасыз ету саласындағы басқада қызметтер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230202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284787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253543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266220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504" name="Rectangle 76"/>
          <p:cNvSpPr>
            <a:spLocks noChangeArrowheads="1"/>
          </p:cNvSpPr>
          <p:nvPr/>
        </p:nvSpPr>
        <p:spPr bwMode="auto">
          <a:xfrm>
            <a:off x="7610475" y="2000250"/>
            <a:ext cx="1344613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1400" i="1"/>
              <a:t>мың теңге</a:t>
            </a:r>
            <a:r>
              <a:rPr lang="ru-RU"/>
              <a:t>               </a:t>
            </a:r>
            <a:endParaRPr lang="ru-RU" sz="800"/>
          </a:p>
        </p:txBody>
      </p:sp>
      <p:pic>
        <p:nvPicPr>
          <p:cNvPr id="19505" name="Picture 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506" name="Picture 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507" name="Picture 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508" name="Picture 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138" y="357188"/>
            <a:ext cx="1357312" cy="928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509" name="Picture 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65263" y="1071563"/>
            <a:ext cx="1428750" cy="1076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1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ADCE190-A9EA-43D8-A76D-CE5A2255E92D}" type="slidenum">
              <a:rPr lang="ru-RU" altLang="en-US">
                <a:latin typeface="+mn-lt"/>
              </a:rPr>
              <a:pPr>
                <a:defRPr/>
              </a:pPr>
              <a:t>13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81200"/>
            <a:ext cx="4133850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1400" b="1" smtClean="0">
                <a:solidFill>
                  <a:srgbClr val="0033CC"/>
                </a:solidFill>
              </a:rPr>
              <a:t>       </a:t>
            </a:r>
            <a:endParaRPr lang="ru-RU" sz="2800" smtClean="0">
              <a:solidFill>
                <a:srgbClr val="0033CC"/>
              </a:solidFill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838450" y="692150"/>
            <a:ext cx="619125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008000"/>
                </a:solidFill>
              </a:rPr>
              <a:t>Мәдениет, спорт, туризм және ақпараттық кеңістік саласындағы іс-шараларды жүзеге асыру бойынша шығындар</a:t>
            </a:r>
          </a:p>
          <a:p>
            <a:pPr algn="ctr"/>
            <a:endParaRPr lang="ru-RU" sz="800">
              <a:solidFill>
                <a:srgbClr val="008000"/>
              </a:solidFill>
            </a:endParaRPr>
          </a:p>
        </p:txBody>
      </p:sp>
      <p:graphicFrame>
        <p:nvGraphicFramePr>
          <p:cNvPr id="143442" name="Group 82"/>
          <p:cNvGraphicFramePr>
            <a:graphicFrameLocks noGrp="1"/>
          </p:cNvGraphicFramePr>
          <p:nvPr>
            <p:ph sz="half" idx="2"/>
          </p:nvPr>
        </p:nvGraphicFramePr>
        <p:xfrm>
          <a:off x="250825" y="2286000"/>
          <a:ext cx="8698383" cy="3829003"/>
        </p:xfrm>
        <a:graphic>
          <a:graphicData uri="http://schemas.openxmlformats.org/drawingml/2006/table">
            <a:tbl>
              <a:tblPr/>
              <a:tblGrid>
                <a:gridCol w="4276055"/>
                <a:gridCol w="1105176"/>
                <a:gridCol w="1105176"/>
                <a:gridCol w="1106800"/>
                <a:gridCol w="1105176"/>
              </a:tblGrid>
              <a:tr h="357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Мәдениет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, спорт, туризм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ақпараттық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кеңістік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шығындары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endParaRPr kumimoji="0" lang="ru-RU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2226989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2387716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2149803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2256844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Мәдениет саласындағы қызметтер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705707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758161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580050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609053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Спорт бойынша шығындар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721198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708752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714097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749801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Ақпараттық кеңістік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446546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457215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471403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494974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Мәдениет, спорт, туризм және ақпараттық кеңістікті ұйымдастыру бойынша басқада қызметтер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353538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463588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384253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403016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46" name="Rectangle 76"/>
          <p:cNvSpPr>
            <a:spLocks noChangeArrowheads="1"/>
          </p:cNvSpPr>
          <p:nvPr/>
        </p:nvSpPr>
        <p:spPr bwMode="auto">
          <a:xfrm>
            <a:off x="7610475" y="1785938"/>
            <a:ext cx="1344613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1400" i="1"/>
              <a:t>мың теңге</a:t>
            </a:r>
            <a:r>
              <a:rPr lang="ru-RU"/>
              <a:t>               </a:t>
            </a:r>
            <a:endParaRPr lang="ru-RU" sz="800"/>
          </a:p>
        </p:txBody>
      </p:sp>
      <p:pic>
        <p:nvPicPr>
          <p:cNvPr id="20547" name="Picture 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48" name="Picture 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49" name="Picture 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50" name="Picture 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14313"/>
            <a:ext cx="1785937" cy="1214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51" name="Picture 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0950" y="1000125"/>
            <a:ext cx="1785938" cy="1071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1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0C4208-93AB-4E95-8697-5E36BE3BA7D9}" type="slidenum">
              <a:rPr lang="ru-RU" altLang="en-US">
                <a:latin typeface="+mn-lt"/>
              </a:rPr>
              <a:pPr>
                <a:defRPr/>
              </a:pPr>
              <a:t>14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857250"/>
            <a:ext cx="8859838" cy="1571625"/>
          </a:xfrm>
        </p:spPr>
        <p:txBody>
          <a:bodyPr/>
          <a:lstStyle/>
          <a:p>
            <a:pPr algn="ctr" eaLnBrk="1" hangingPunct="1">
              <a:defRPr/>
            </a:pPr>
            <a:r>
              <a:rPr lang="kk-KZ" sz="3200" b="1" dirty="0" smtClean="0">
                <a:solidFill>
                  <a:schemeClr val="accent6">
                    <a:lumMod val="75000"/>
                  </a:schemeClr>
                </a:solidFill>
              </a:rPr>
              <a:t>Тұрғын-үй коммуналдық шаруашылықпен көлік және коммуникация шығындары</a:t>
            </a:r>
            <a:endParaRPr lang="ru-RU" sz="320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468313" y="2571750"/>
            <a:ext cx="8424862" cy="3559175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ru-RU" sz="1600" smtClean="0"/>
              <a:t>		</a:t>
            </a:r>
            <a:endParaRPr lang="ru-RU" smtClean="0"/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kk-KZ" sz="3200" smtClean="0"/>
              <a:t>Тұрғын-үй коммуналдық шаруашылық</a:t>
            </a:r>
            <a:endParaRPr lang="ru-RU" sz="3200" smtClean="0"/>
          </a:p>
          <a:p>
            <a:pPr lvl="1" algn="just" eaLnBrk="1" hangingPunct="1">
              <a:buFont typeface="Wingdings" pitchFamily="2" charset="2"/>
              <a:buChar char="Ø"/>
            </a:pPr>
            <a:r>
              <a:rPr lang="ru-RU" sz="3200" smtClean="0"/>
              <a:t>Көлік және коммуникация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10F490-FCA8-4208-B098-C6B719D8DB8A}" type="slidenum">
              <a:rPr lang="ru-RU" altLang="en-US">
                <a:latin typeface="+mn-lt"/>
              </a:rPr>
              <a:pPr>
                <a:defRPr/>
              </a:pPr>
              <a:t>15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3894138" y="428625"/>
            <a:ext cx="50022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800">
              <a:solidFill>
                <a:srgbClr val="008000"/>
              </a:solidFill>
            </a:endParaRPr>
          </a:p>
          <a:p>
            <a:pPr algn="ctr"/>
            <a:r>
              <a:rPr lang="kk-KZ" sz="1800">
                <a:solidFill>
                  <a:srgbClr val="008000"/>
                </a:solidFill>
              </a:rPr>
              <a:t>Тұрғын-үй коммуналдық шаруашылық саласындағы іс-шараларды жүзеге асыру бойынша шығындар</a:t>
            </a:r>
            <a:endParaRPr lang="ru-RU" sz="1800">
              <a:solidFill>
                <a:srgbClr val="008000"/>
              </a:solidFill>
            </a:endParaRPr>
          </a:p>
          <a:p>
            <a:pPr algn="ctr"/>
            <a:endParaRPr lang="ru-RU" sz="800">
              <a:solidFill>
                <a:srgbClr val="008000"/>
              </a:solidFill>
            </a:endParaRPr>
          </a:p>
        </p:txBody>
      </p:sp>
      <p:graphicFrame>
        <p:nvGraphicFramePr>
          <p:cNvPr id="143442" name="Group 82"/>
          <p:cNvGraphicFramePr>
            <a:graphicFrameLocks noGrp="1"/>
          </p:cNvGraphicFramePr>
          <p:nvPr>
            <p:ph sz="half" idx="2"/>
          </p:nvPr>
        </p:nvGraphicFramePr>
        <p:xfrm>
          <a:off x="322263" y="2714625"/>
          <a:ext cx="8966993" cy="3110690"/>
        </p:xfrm>
        <a:graphic>
          <a:graphicData uri="http://schemas.openxmlformats.org/drawingml/2006/table">
            <a:tbl>
              <a:tblPr/>
              <a:tblGrid>
                <a:gridCol w="3986143"/>
                <a:gridCol w="1376764"/>
                <a:gridCol w="1304303"/>
                <a:gridCol w="1159380"/>
                <a:gridCol w="1140403"/>
              </a:tblGrid>
              <a:tr h="593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73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Тұрғын-үй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коммуналдық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шаруашылық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шығындары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endParaRPr kumimoji="0" lang="ru-RU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17330078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15442514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7252878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7670169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47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27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Тұрғын-үй шаруашылығы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4028477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5189339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1414799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1485538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Коммуналдық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шаруашылық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7995469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7163303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1036206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1083147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Елді мекендерді абаттандыру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5306132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3089872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4801873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5101484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81" name="Rectangle 76"/>
          <p:cNvSpPr>
            <a:spLocks noChangeArrowheads="1"/>
          </p:cNvSpPr>
          <p:nvPr/>
        </p:nvSpPr>
        <p:spPr bwMode="auto">
          <a:xfrm>
            <a:off x="7681913" y="2286000"/>
            <a:ext cx="1344612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1400" i="1"/>
              <a:t>мың теңге</a:t>
            </a:r>
            <a:r>
              <a:rPr lang="ru-RU"/>
              <a:t>               </a:t>
            </a:r>
            <a:endParaRPr lang="ru-RU" sz="800"/>
          </a:p>
        </p:txBody>
      </p:sp>
      <p:pic>
        <p:nvPicPr>
          <p:cNvPr id="22582" name="Picture 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583" name="Picture 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584" name="Picture 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0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730CF81-3E81-4767-B2CB-71396D8D0EDE}" type="slidenum">
              <a:rPr lang="ru-RU" altLang="en-US">
                <a:latin typeface="+mn-lt"/>
              </a:rPr>
              <a:pPr>
                <a:defRPr/>
              </a:pPr>
              <a:t>16</a:t>
            </a:fld>
            <a:endParaRPr lang="ru-RU" altLang="en-US" dirty="0">
              <a:latin typeface="+mn-lt"/>
            </a:endParaRPr>
          </a:p>
        </p:txBody>
      </p:sp>
      <p:pic>
        <p:nvPicPr>
          <p:cNvPr id="22586" name="Picture 5" descr="P61605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700" y="285750"/>
            <a:ext cx="2000250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87" name="Picture 18" descr="SNC10360"/>
          <p:cNvPicPr>
            <a:picLocks noChangeAspect="1" noChangeArrowheads="1"/>
          </p:cNvPicPr>
          <p:nvPr/>
        </p:nvPicPr>
        <p:blipFill>
          <a:blip r:embed="rId4" cstate="print"/>
          <a:srcRect b="11604"/>
          <a:stretch>
            <a:fillRect/>
          </a:stretch>
        </p:blipFill>
        <p:spPr bwMode="auto">
          <a:xfrm>
            <a:off x="2251075" y="1246188"/>
            <a:ext cx="2014538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3179763" y="428625"/>
            <a:ext cx="571658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800">
              <a:solidFill>
                <a:srgbClr val="008000"/>
              </a:solidFill>
            </a:endParaRPr>
          </a:p>
          <a:p>
            <a:pPr algn="ctr"/>
            <a:r>
              <a:rPr lang="kk-KZ">
                <a:solidFill>
                  <a:srgbClr val="008000"/>
                </a:solidFill>
              </a:rPr>
              <a:t>Көлік және коммуникация саласындағы іс-шараларды жүзеге асыру бойынша шығындар</a:t>
            </a:r>
            <a:endParaRPr lang="ru-RU">
              <a:solidFill>
                <a:srgbClr val="008000"/>
              </a:solidFill>
            </a:endParaRPr>
          </a:p>
          <a:p>
            <a:pPr algn="ctr"/>
            <a:endParaRPr lang="ru-RU" sz="800">
              <a:solidFill>
                <a:srgbClr val="008000"/>
              </a:solidFill>
            </a:endParaRPr>
          </a:p>
        </p:txBody>
      </p:sp>
      <p:graphicFrame>
        <p:nvGraphicFramePr>
          <p:cNvPr id="143442" name="Group 82"/>
          <p:cNvGraphicFramePr>
            <a:graphicFrameLocks noGrp="1"/>
          </p:cNvGraphicFramePr>
          <p:nvPr>
            <p:ph sz="half" idx="2"/>
          </p:nvPr>
        </p:nvGraphicFramePr>
        <p:xfrm>
          <a:off x="465138" y="2928938"/>
          <a:ext cx="8429683" cy="3169371"/>
        </p:xfrm>
        <a:graphic>
          <a:graphicData uri="http://schemas.openxmlformats.org/drawingml/2006/table">
            <a:tbl>
              <a:tblPr/>
              <a:tblGrid>
                <a:gridCol w="2715408"/>
                <a:gridCol w="1500198"/>
                <a:gridCol w="1500198"/>
                <a:gridCol w="1428760"/>
                <a:gridCol w="1285119"/>
              </a:tblGrid>
              <a:tr h="5939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20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Көлік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коммуникация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шығындары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endParaRPr kumimoji="0" lang="ru-RU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5481658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2048208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3865991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4093809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2141" marR="92141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8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27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Автомобиль транспорты</a:t>
                      </a: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4421658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1472607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3365991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3593809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27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Көлік және коммуникация саласындағы басқада қызметтер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1060000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575601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500000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3615" marR="936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99" name="Rectangle 76"/>
          <p:cNvSpPr>
            <a:spLocks noChangeArrowheads="1"/>
          </p:cNvSpPr>
          <p:nvPr/>
        </p:nvSpPr>
        <p:spPr bwMode="auto">
          <a:xfrm>
            <a:off x="7681913" y="2286000"/>
            <a:ext cx="1344612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1400" i="1"/>
              <a:t>мың теңге</a:t>
            </a:r>
            <a:r>
              <a:rPr lang="ru-RU"/>
              <a:t>               </a:t>
            </a:r>
            <a:endParaRPr lang="ru-RU" sz="800"/>
          </a:p>
        </p:txBody>
      </p:sp>
      <p:pic>
        <p:nvPicPr>
          <p:cNvPr id="23600" name="Picture 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3601" name="Picture 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3602" name="Picture 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188" y="3424238"/>
            <a:ext cx="9525" cy="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360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575" y="428625"/>
            <a:ext cx="1714500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360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9575" y="1428750"/>
            <a:ext cx="1571625" cy="1173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0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3825F0-94F1-4A89-A7DB-4B96EB699FBE}" type="slidenum">
              <a:rPr lang="ru-RU" altLang="en-US">
                <a:latin typeface="+mn-lt"/>
              </a:rPr>
              <a:pPr>
                <a:defRPr/>
              </a:pPr>
              <a:t>17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85750"/>
            <a:ext cx="8424862" cy="1214438"/>
          </a:xfrm>
        </p:spPr>
        <p:txBody>
          <a:bodyPr/>
          <a:lstStyle/>
          <a:p>
            <a:pPr algn="ctr" eaLnBrk="1" hangingPunct="1"/>
            <a:r>
              <a:rPr lang="kk-KZ" sz="3100" b="1" dirty="0" smtClean="0">
                <a:solidFill>
                  <a:srgbClr val="0000FF"/>
                </a:solidFill>
              </a:rPr>
              <a:t>2022-2026  жылдары кезеніңдегі Балқаш қаласының даму бюджеті. </a:t>
            </a:r>
          </a:p>
        </p:txBody>
      </p:sp>
      <p:graphicFrame>
        <p:nvGraphicFramePr>
          <p:cNvPr id="6146" name="Диаграмма 4"/>
          <p:cNvGraphicFramePr>
            <a:graphicFrameLocks/>
          </p:cNvGraphicFramePr>
          <p:nvPr/>
        </p:nvGraphicFramePr>
        <p:xfrm>
          <a:off x="165100" y="1298575"/>
          <a:ext cx="9121775" cy="5102225"/>
        </p:xfrm>
        <a:graphic>
          <a:graphicData uri="http://schemas.openxmlformats.org/presentationml/2006/ole">
            <p:oleObj spid="_x0000_s6146" name="Worksheet" r:id="rId3" imgW="9125039" imgH="5105536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361487" cy="357187"/>
          </a:xfrm>
        </p:spPr>
        <p:txBody>
          <a:bodyPr/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жылға арналған қалалық бюджеттің дамудың бюджеттік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бағдарламаларының тізбесі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3C3440D-156C-4B06-A8AE-973C51C613D2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2232" y="620681"/>
          <a:ext cx="9145016" cy="3598174"/>
        </p:xfrm>
        <a:graphic>
          <a:graphicData uri="http://schemas.openxmlformats.org/drawingml/2006/table">
            <a:tbl>
              <a:tblPr/>
              <a:tblGrid>
                <a:gridCol w="290318"/>
                <a:gridCol w="7990602"/>
                <a:gridCol w="864096"/>
              </a:tblGrid>
              <a:tr h="3607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№</a:t>
                      </a:r>
                    </a:p>
                  </a:txBody>
                  <a:tcPr marL="7380" marR="7380" marT="7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i="0" u="none" strike="noStrike" dirty="0" smtClean="0">
                          <a:latin typeface="Times New Roman"/>
                        </a:rPr>
                        <a:t>Атауы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7380" marR="7380" marT="7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 smtClean="0">
                          <a:latin typeface="Times New Roman"/>
                        </a:rPr>
                        <a:t>Соммасы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, </a:t>
                      </a:r>
                      <a:r>
                        <a:rPr lang="ru-RU" sz="1200" b="1" i="0" u="none" strike="noStrike" dirty="0" err="1" smtClean="0">
                          <a:latin typeface="Times New Roman"/>
                        </a:rPr>
                        <a:t>мың</a:t>
                      </a:r>
                      <a:r>
                        <a:rPr lang="ru-RU" sz="12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 err="1" smtClean="0">
                          <a:latin typeface="Times New Roman"/>
                        </a:rPr>
                        <a:t>теңге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7380" marR="7380" marT="7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45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пәтерлі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№8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үйдің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78071</a:t>
                      </a: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1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2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45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пәтерлі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№9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үйдің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18944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1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3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45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пәтерлі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№10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үйдің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23059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latin typeface="Times New Roman"/>
                        </a:rPr>
                        <a:t>4</a:t>
                      </a: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ауданда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45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көп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пәтерлі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№10а, 11а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үйлердің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құрылысына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ЖСҚ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әзірлеу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4846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latin typeface="Times New Roman"/>
                        </a:rPr>
                        <a:t>5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Балқаш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3-кезектегі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қалаішілік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су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құбыры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желілерін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қайта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жаңарту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1000000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1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6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Балқаш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кәріздік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коллекторларын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реконструкциялау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900000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917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7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Балқаш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қаласы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Ағыбай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батыр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көшесі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30 А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қуаты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сағатына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4000 м3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айдау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сорғы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станциясын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реконструкциялауға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 ЖСҚ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әзірлеу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9741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61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8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Балқаш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қаласы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Желтоқсан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көшесі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қуаты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2000 м3/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сағ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айдау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станциясының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 ЖСҚ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әзірлеу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5338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53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9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Балқаш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қаласынан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Торанғалық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кентіне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магистралдық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су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таратқышын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салу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1168147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218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10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Тамшы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су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құбыры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кәріздің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сыртқы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желілерін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салуға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ЖСҚ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әзірлеу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49" marR="3549" marT="354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smtClean="0">
                          <a:latin typeface="Times New Roman"/>
                        </a:rPr>
                        <a:t>11000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7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11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"Әкімшілік ғимараттың құрылысына"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ЖСҚ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әзірлеу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20000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latin typeface="Times New Roman"/>
                        </a:rPr>
                        <a:t>12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Қарағанды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облысы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,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Балқаш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қаласы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, 10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ықшам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ауданы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мекен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жайында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орналасқан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көппәтерлі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№7,8,9,10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тұрғын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үйлерге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және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инженерлік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–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коммуникациялық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инфрақұрылым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құрылысын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салу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60510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7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13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latin typeface="Times New Roman"/>
                        </a:rPr>
                        <a:t>"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Алматы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 - Екатеринбург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автожолы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ауданында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су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құбыры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мен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кәріз құрылысы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(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тамшы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)"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40000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75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 smtClean="0">
                          <a:latin typeface="Times New Roman"/>
                        </a:rPr>
                        <a:t>14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Амангелді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көшесінде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(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Караменде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би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көшесінен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Иванова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Көшесіне дейін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) </a:t>
                      </a:r>
                      <a:r>
                        <a:rPr lang="ru-RU" sz="1100" b="0" i="0" u="none" strike="noStrike" dirty="0" err="1" smtClean="0">
                          <a:latin typeface="Times New Roman"/>
                        </a:rPr>
                        <a:t>автокөлік жолын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 салу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latin typeface="Times New Roman"/>
                        </a:rPr>
                        <a:t>86901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86"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i="0" u="none" strike="noStrike" dirty="0" smtClean="0">
                          <a:latin typeface="Times New Roman"/>
                        </a:rPr>
                        <a:t>Барлығы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1" i="0" u="none" strike="noStrike" dirty="0" smtClean="0">
                          <a:latin typeface="Times New Roman"/>
                        </a:rPr>
                        <a:t>3 405</a:t>
                      </a:r>
                      <a:r>
                        <a:rPr lang="kk-KZ" sz="1100" b="1" i="0" u="none" strike="noStrike" baseline="0" dirty="0" smtClean="0">
                          <a:latin typeface="Times New Roman"/>
                        </a:rPr>
                        <a:t> 947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7380" marR="7380" marT="73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14177</TotalTime>
  <Words>1183</Words>
  <Application>Microsoft Office PowerPoint</Application>
  <PresentationFormat>Произвольный</PresentationFormat>
  <Paragraphs>526</Paragraphs>
  <Slides>20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Край</vt:lpstr>
      <vt:lpstr>Worksheet</vt:lpstr>
      <vt:lpstr>Лист Microsoft Office Excel 97-2003</vt:lpstr>
      <vt:lpstr> 2026-2028                  жылдарға арналған  Азаматтық Бюджет</vt:lpstr>
      <vt:lpstr>Құрметті сайтқа қатысушылар!</vt:lpstr>
      <vt:lpstr>2026-2028 жылдарға арналған қаланың әлеуметтік-экономикалық дамуының негізгі көрсеткіштері</vt:lpstr>
      <vt:lpstr>2025-2028 жылдарға арналған Балқаш қаласының өнеркәсіп өнімі көлемінің динамикасы(жұмыстар мен қызметтер).</vt:lpstr>
      <vt:lpstr>2026-2028 жылдарға арналған  қалалық бюджеттің құрылымы</vt:lpstr>
      <vt:lpstr>2026-2028 жылдарғы қалалық бюджетке түсетін түсімдер құрылымы</vt:lpstr>
      <vt:lpstr>Қалалық бюджеттің шығындары</vt:lpstr>
      <vt:lpstr>2025-2028 жылдарға арналған Балқаш қаласы бюджеті шығындарының динамикасы (трансферттер мен кредиттерді есепке алмағанда)</vt:lpstr>
      <vt:lpstr>2026 жылға арналған қалалық бюджет шығындарының құрылымы.</vt:lpstr>
      <vt:lpstr>2027 жылға арналған қалалық бюджет шығындарының құрылымы.</vt:lpstr>
      <vt:lpstr>2028 жылға арналған қалалық бюджет шығындарының құрылымы.</vt:lpstr>
      <vt:lpstr>2026 жылға жоғарғы бюджеттен  бөлінген  нысаналы трансферттер мен кредиттер </vt:lpstr>
      <vt:lpstr>Әлеуметтік сала</vt:lpstr>
      <vt:lpstr>Слайд 13</vt:lpstr>
      <vt:lpstr>Слайд 14</vt:lpstr>
      <vt:lpstr>Тұрғын-үй коммуналдық шаруашылықпен көлік және коммуникация шығындары</vt:lpstr>
      <vt:lpstr>Слайд 16</vt:lpstr>
      <vt:lpstr>Слайд 17</vt:lpstr>
      <vt:lpstr>2022-2026  жылдары кезеніңдегі Балқаш қаласының даму бюджеті. </vt:lpstr>
      <vt:lpstr>2026 жылға арналған қалалық бюджеттің дамудың бюджеттік  бағдарламаларының тізбесі </vt:lpstr>
    </vt:vector>
  </TitlesOfParts>
  <Company>МинФин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MSuleimenov</dc:creator>
  <cp:lastModifiedBy>User</cp:lastModifiedBy>
  <cp:revision>2062</cp:revision>
  <dcterms:created xsi:type="dcterms:W3CDTF">2004-05-16T04:26:25Z</dcterms:created>
  <dcterms:modified xsi:type="dcterms:W3CDTF">2026-09-05T11:39:47Z</dcterms:modified>
</cp:coreProperties>
</file>