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34" r:id="rId1"/>
  </p:sldMasterIdLst>
  <p:notesMasterIdLst>
    <p:notesMasterId r:id="rId4"/>
  </p:notesMasterIdLst>
  <p:handoutMasterIdLst>
    <p:handoutMasterId r:id="rId5"/>
  </p:handoutMasterIdLst>
  <p:sldIdLst>
    <p:sldId id="1078" r:id="rId2"/>
    <p:sldId id="1111" r:id="rId3"/>
  </p:sldIdLst>
  <p:sldSz cx="9906000" cy="6858000" type="A4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ECFF"/>
    <a:srgbClr val="FFFF00"/>
    <a:srgbClr val="00FFFF"/>
    <a:srgbClr val="33CCCC"/>
    <a:srgbClr val="CCFFFF"/>
    <a:srgbClr val="0080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81" autoAdjust="0"/>
    <p:restoredTop sz="97891" autoAdjust="0"/>
  </p:normalViewPr>
  <p:slideViewPr>
    <p:cSldViewPr>
      <p:cViewPr varScale="1">
        <p:scale>
          <a:sx n="75" d="100"/>
          <a:sy n="75" d="100"/>
        </p:scale>
        <p:origin x="270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96572" cy="46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t" anchorCtr="0" compatLnSpc="1">
            <a:prstTxWarp prst="textNoShape">
              <a:avLst/>
            </a:prstTxWarp>
          </a:bodyPr>
          <a:lstStyle>
            <a:lvl1pPr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3891" y="1"/>
            <a:ext cx="2919696" cy="46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t" anchorCtr="0" compatLnSpc="1">
            <a:prstTxWarp prst="textNoShape">
              <a:avLst/>
            </a:prstTxWarp>
          </a:bodyPr>
          <a:lstStyle>
            <a:lvl1pPr algn="r"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7388"/>
            <a:ext cx="2996572" cy="46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b" anchorCtr="0" compatLnSpc="1">
            <a:prstTxWarp prst="textNoShape">
              <a:avLst/>
            </a:prstTxWarp>
          </a:bodyPr>
          <a:lstStyle>
            <a:lvl1pPr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5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3891" y="9457388"/>
            <a:ext cx="2919696" cy="46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448" tIns="44226" rIns="88448" bIns="44226" numCol="1" anchor="b" anchorCtr="0" compatLnSpc="1">
            <a:prstTxWarp prst="textNoShape">
              <a:avLst/>
            </a:prstTxWarp>
          </a:bodyPr>
          <a:lstStyle>
            <a:lvl1pPr algn="r" defTabSz="883337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3817B2B-35E0-4DD8-A433-81307B3734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505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0556" cy="54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>
            <a:lvl1pPr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5493" y="0"/>
            <a:ext cx="2898874" cy="54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>
            <a:lvl1pPr algn="r"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1525" y="763588"/>
            <a:ext cx="5399088" cy="37385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3336" y="4735056"/>
            <a:ext cx="5019377" cy="450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Щелчок правит 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66930"/>
            <a:ext cx="2980556" cy="45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b" anchorCtr="0" compatLnSpc="1">
            <a:prstTxWarp prst="textNoShape">
              <a:avLst/>
            </a:prstTxWarp>
          </a:bodyPr>
          <a:lstStyle>
            <a:lvl1pPr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5493" y="9466930"/>
            <a:ext cx="2898874" cy="45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298" tIns="44644" rIns="89298" bIns="44644" numCol="1" anchor="b" anchorCtr="0" compatLnSpc="1">
            <a:prstTxWarp prst="textNoShape">
              <a:avLst/>
            </a:prstTxWarp>
          </a:bodyPr>
          <a:lstStyle>
            <a:lvl1pPr algn="r" defTabSz="891324">
              <a:defRPr sz="11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19ADA20-0FCC-46AF-956C-D6925C69F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166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442" indent="-287093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968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316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8665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8014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363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712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6061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7042AB-CC0B-41EA-9FF9-88AD3A585F66}" type="slidenum">
              <a:rPr lang="ru-RU" smtClean="0">
                <a:latin typeface="Times New Roman" panose="02020603050405020304" pitchFamily="18" charset="0"/>
              </a:rPr>
              <a:pPr/>
              <a:t>1</a:t>
            </a:fld>
            <a:endParaRPr lang="ru-RU"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8188" y="747713"/>
            <a:ext cx="5384800" cy="372745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082" y="4722332"/>
            <a:ext cx="5485439" cy="4477387"/>
          </a:xfrm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616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6442" indent="-287093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9968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9316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8665" indent="-229674" defTabSz="889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8014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7363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712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6061" indent="-229674" defTabSz="889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5A3AAD-768F-483D-B896-0AAC939E95D8}" type="slidenum">
              <a:rPr lang="ru-RU" smtClean="0">
                <a:latin typeface="Times New Roman" panose="02020603050405020304" pitchFamily="18" charset="0"/>
              </a:rPr>
              <a:pPr/>
              <a:t>2</a:t>
            </a:fld>
            <a:endParaRPr lang="ru-RU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39775" y="747713"/>
            <a:ext cx="5384800" cy="372745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082" y="4722332"/>
            <a:ext cx="5485439" cy="4477387"/>
          </a:xfrm>
          <a:noFill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40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609601"/>
            <a:ext cx="84201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4953000"/>
            <a:ext cx="69342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C0DF1FD-4E68-403C-B755-796CF3726C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B1FBB7-90C2-4EE0-895D-A63A770C31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1371601"/>
            <a:ext cx="84201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4068764"/>
            <a:ext cx="84201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808218-75E6-4C00-A29A-5871D8EB6C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870450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87144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54789" y="3924300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B8C02A-998B-48F2-BF72-9351D99D1A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" y="1600200"/>
            <a:ext cx="4378452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437687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1600200"/>
            <a:ext cx="4378590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6F56CA-C78E-4F25-8AF9-E9E72B93ED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95300" y="2212848"/>
            <a:ext cx="4378452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061966" y="2212849"/>
            <a:ext cx="4378452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7F7520-7099-41BA-A2E5-02232E5F9F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ED556D-A182-46A3-A13D-29933C437A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345" y="266700"/>
            <a:ext cx="3259006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066" y="273051"/>
            <a:ext cx="54121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345" y="2438401"/>
            <a:ext cx="3259006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669E4-A26B-4353-A8A8-F08462758E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541" y="228600"/>
            <a:ext cx="6187809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33803" y="1143000"/>
            <a:ext cx="655928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9541" y="5810250"/>
            <a:ext cx="6187809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42FD4-0D35-4403-A4BF-69EF6F2F8D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91E55-043F-4098-ABEC-91F2886BB9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B4FAF-38AE-449A-A1B0-90AA563209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266700" y="930275"/>
            <a:ext cx="8896350" cy="53324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B166A-DC41-40CD-9C9A-D4E090A68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7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93627" y="6356351"/>
            <a:ext cx="2259806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4096" y="6356351"/>
            <a:ext cx="3085306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5219" y="6356351"/>
            <a:ext cx="608806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30C57E69-7141-47C3-88AA-0E2EB9F850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9162574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16546" y="6499384"/>
            <a:ext cx="91836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7" r:id="rId12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9662" y="1857364"/>
            <a:ext cx="7788424" cy="2664296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kk-KZ" sz="3200" b="1" dirty="0"/>
              <a:t>Көксу ауданы мәслихаты аппаратының 2026 жылдың                  тамыз айына арналған азаматтық бюджетінің игерілуі </a:t>
            </a:r>
            <a:endParaRPr lang="ru-RU" sz="3200" dirty="0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865438" y="4221163"/>
            <a:ext cx="725328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nl-NL" sz="1900" b="1">
              <a:latin typeface="Arial" panose="020B0604020202020204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52500" y="6589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867400" y="265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634038" y="21526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6178550" y="265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584848" y="5805264"/>
            <a:ext cx="31670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k-KZ" sz="2400" b="1" dirty="0">
                <a:latin typeface="Times New Roman" panose="02020603050405020304" pitchFamily="18" charset="0"/>
              </a:rPr>
              <a:t>Балпық би ауылы 2026 ж</a:t>
            </a:r>
            <a:r>
              <a:rPr lang="ru-RU" sz="2400" b="1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885113" y="6257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2400">
              <a:latin typeface="Times New Roman" panose="02020603050405020304" pitchFamily="18" charset="0"/>
            </a:endParaRPr>
          </a:p>
        </p:txBody>
      </p:sp>
      <p:sp>
        <p:nvSpPr>
          <p:cNvPr id="5131" name="Text Box 12"/>
          <p:cNvSpPr txBox="1">
            <a:spLocks noChangeArrowheads="1"/>
          </p:cNvSpPr>
          <p:nvPr/>
        </p:nvSpPr>
        <p:spPr bwMode="auto">
          <a:xfrm>
            <a:off x="8748713" y="-268288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sz="1800">
              <a:latin typeface="Arial" panose="020B0604020202020204" pitchFamily="34" charset="0"/>
            </a:endParaRPr>
          </a:p>
        </p:txBody>
      </p:sp>
      <p:sp>
        <p:nvSpPr>
          <p:cNvPr id="15362" name="AutoShape 2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8" name="AutoShape 8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0" name="AutoShape 10" descr="C:\Users\Econ\Desktop\%D0%BF%D1%80%D0%BE%D0%B5%D0%BA%D1%82 %D0%B1%D1%8E%D0%B4%D0%B6%D0%B5%D1%82%D0%B0 %D0%BD%D0%B0 2019 %D0%B3%D0%BE%D0%B4%D1%80%D0%B0%D0%B9 %D0%B1%D1%8E%D0%B4%D0%B6%D0%B5%D1%82\%D0%B3%D1%80%D0%B0%D0%B6%D0%B4%D0%B0%D0%BD%D1%81%D0%BA%D0%B8%D0%B9 %D0%B1%D1%8E%D0%B4%D0%B6%D0%B5%D1%82 2019 %D0%B3\s120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7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52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281113" y="188913"/>
            <a:ext cx="77755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sz="1800" b="1" dirty="0">
                <a:cs typeface="Arial" panose="020B0604020202020204" pitchFamily="34" charset="0"/>
              </a:rPr>
              <a:t>Көксу ауданы мәслихатының аппаратының 2026 жылдың тамыз айына бөлінген бюджет қаржысының игерілуі                              </a:t>
            </a:r>
            <a:endParaRPr lang="ru-RU" sz="1800" b="1" dirty="0">
              <a:cs typeface="Arial" panose="020B0604020202020204" pitchFamily="34" charset="0"/>
            </a:endParaRPr>
          </a:p>
        </p:txBody>
      </p:sp>
      <p:graphicFrame>
        <p:nvGraphicFramePr>
          <p:cNvPr id="1434690" name="Group 66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195211740"/>
              </p:ext>
            </p:extLst>
          </p:nvPr>
        </p:nvGraphicFramePr>
        <p:xfrm>
          <a:off x="380968" y="1571612"/>
          <a:ext cx="9217024" cy="4998448"/>
        </p:xfrm>
        <a:graphic>
          <a:graphicData uri="http://schemas.openxmlformats.org/drawingml/2006/table">
            <a:tbl>
              <a:tblPr/>
              <a:tblGrid>
                <a:gridCol w="5321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4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70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41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2" marB="45712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Мың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12" marB="4571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0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БАРЛЫҒЫ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3796,1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36244,8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41083,9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9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SzPct val="75000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kk-KZ" sz="1100" b="1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Аудан (облыстық маңызы бар қала) мәслихатының қызметін қамтамасыз ету жөніндегі қызметтер, </a:t>
                      </a:r>
                      <a:r>
                        <a:rPr lang="kk-KZ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 ішінде: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baseline="0" dirty="0">
                          <a:effectLst/>
                          <a:latin typeface="+mj-lt"/>
                        </a:rPr>
                        <a:t>33332,7</a:t>
                      </a:r>
                      <a:endParaRPr lang="ru-RU" sz="1100" b="1" i="0" u="none" strike="noStrike" baseline="0" dirty="0">
                        <a:effectLst/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35455,4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0" u="none" strike="noStrike" baseline="0" dirty="0">
                          <a:effectLst/>
                          <a:latin typeface="+mj-lt"/>
                        </a:rPr>
                        <a:t>40958,6</a:t>
                      </a:r>
                      <a:endParaRPr lang="ru-RU" sz="1100" b="1" i="0" u="none" strike="noStrike" baseline="0" dirty="0">
                        <a:effectLst/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қосымша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ақшалай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төлемдер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өтемақы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төлемдері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+mj-lt"/>
                        </a:rPr>
                        <a:t>26590,8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25962,2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31244,2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958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қорына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аударымдар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міндетті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сақтандыруға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аударымдар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</a:t>
                      </a:r>
                      <a:r>
                        <a:rPr lang="en-US" sz="1100">
                          <a:latin typeface="+mj-lt"/>
                        </a:rPr>
                        <a:t>782,8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3279,1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4181,7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сақтандыру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жарналары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Техникалық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персоналдың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еңбегіне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жарналары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16</a:t>
                      </a:r>
                      <a:r>
                        <a:rPr lang="en-US" sz="1100" dirty="0">
                          <a:latin typeface="+mj-lt"/>
                        </a:rPr>
                        <a:t>20,4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2574,4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2546,6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Отын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жанар-жағар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май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материалдарын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609,9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655,7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731,2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қорларды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</a:t>
                      </a:r>
                      <a:r>
                        <a:rPr lang="en-US" sz="1100" dirty="0">
                          <a:latin typeface="+mj-lt"/>
                        </a:rPr>
                        <a:t>57,9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186,6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243,0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Байланыс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+mj-lt"/>
                        </a:rPr>
                        <a:t>402,1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402,9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439,9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Ақпараттандыру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саласындағы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жұмыстар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+mj-lt"/>
                        </a:rPr>
                        <a:t>438,5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509,7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513,3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953000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жұмыстарға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476,4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1553,1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651,2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ндег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ссапарлар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</a:t>
                      </a: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сапарлар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+mj-lt"/>
                        </a:rPr>
                        <a:t>145,0</a:t>
                      </a:r>
                      <a:endParaRPr lang="kk-KZ" sz="1100" dirty="0">
                        <a:latin typeface="+mj-lt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323,9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400,5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ағымдағы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8,9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7,8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7,0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403601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 органның күрделі шығыстары, оның ішінде: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463,4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789,4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b="1" dirty="0">
                          <a:latin typeface="+mj-lt"/>
                        </a:rPr>
                        <a:t>125,3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671476"/>
                  </a:ext>
                </a:extLst>
              </a:tr>
              <a:tr h="247076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Моноблок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463,4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789,4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latin typeface="+mj-lt"/>
                        </a:rPr>
                        <a:t>125,3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92700"/>
                  </a:ext>
                </a:extLst>
              </a:tr>
            </a:tbl>
          </a:graphicData>
        </a:graphic>
      </p:graphicFrame>
      <p:sp>
        <p:nvSpPr>
          <p:cNvPr id="13363" name="Rectangle 62"/>
          <p:cNvSpPr>
            <a:spLocks noChangeArrowheads="1"/>
          </p:cNvSpPr>
          <p:nvPr/>
        </p:nvSpPr>
        <p:spPr bwMode="auto">
          <a:xfrm>
            <a:off x="3595678" y="0"/>
            <a:ext cx="1352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4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sz="1800" i="1">
              <a:latin typeface="Arial" panose="020B0604020202020204" pitchFamily="34" charset="0"/>
            </a:endParaRPr>
          </a:p>
        </p:txBody>
      </p:sp>
      <p:pic>
        <p:nvPicPr>
          <p:cNvPr id="5" name="Picture 6" descr="https://avatars.mds.yandex.net/get-zen_doc/99101/pub_5b7fd9467e19c900ab0238ea_5b7fe5639e7a3400aa0e1fdb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968" y="857232"/>
            <a:ext cx="868335" cy="562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26685</TotalTime>
  <Words>212</Words>
  <Application>Microsoft Office PowerPoint</Application>
  <PresentationFormat>Лист A4 (210x297 мм)</PresentationFormat>
  <Paragraphs>70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Century Gothic</vt:lpstr>
      <vt:lpstr>Courier New</vt:lpstr>
      <vt:lpstr>Palatino Linotype</vt:lpstr>
      <vt:lpstr>Tahoma</vt:lpstr>
      <vt:lpstr>Times New Roman</vt:lpstr>
      <vt:lpstr>Исполнительная</vt:lpstr>
      <vt:lpstr>Көксу ауданы мәслихаты аппаратының 2026 жылдың                  тамыз айына арналған азаматтық бюджетінің игерілуі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.</dc:creator>
  <cp:lastModifiedBy>User</cp:lastModifiedBy>
  <cp:revision>1996</cp:revision>
  <cp:lastPrinted>2016-07-20T11:16:55Z</cp:lastPrinted>
  <dcterms:created xsi:type="dcterms:W3CDTF">2004-02-06T14:47:15Z</dcterms:created>
  <dcterms:modified xsi:type="dcterms:W3CDTF">2026-09-04T09:32:40Z</dcterms:modified>
</cp:coreProperties>
</file>