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672" r:id="rId3"/>
    <p:sldMasterId id="2147483696" r:id="rId4"/>
  </p:sldMasterIdLst>
  <p:notesMasterIdLst>
    <p:notesMasterId r:id="rId16"/>
  </p:notesMasterIdLst>
  <p:sldIdLst>
    <p:sldId id="256" r:id="rId5"/>
    <p:sldId id="257" r:id="rId6"/>
    <p:sldId id="277" r:id="rId7"/>
    <p:sldId id="258" r:id="rId8"/>
    <p:sldId id="259" r:id="rId9"/>
    <p:sldId id="291" r:id="rId10"/>
    <p:sldId id="310" r:id="rId11"/>
    <p:sldId id="273" r:id="rId12"/>
    <p:sldId id="311" r:id="rId13"/>
    <p:sldId id="287" r:id="rId14"/>
    <p:sldId id="27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3" autoAdjust="0"/>
    <p:restoredTop sz="94660"/>
  </p:normalViewPr>
  <p:slideViewPr>
    <p:cSldViewPr snapToGrid="0">
      <p:cViewPr varScale="1">
        <p:scale>
          <a:sx n="66" d="100"/>
          <a:sy n="66" d="100"/>
        </p:scale>
        <p:origin x="69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6AA14-6550-4B5F-BC0C-5E7B81FC1CA4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E0F8CC-D2FF-4A45-B75A-7DB698561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554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E0403-97B2-4C2A-A97C-B1E5173673FF}" type="datetime1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BEE-4D31-432D-9EF9-FE7B2A12F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9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C031-2FED-4D19-8A84-5F13FEC0D87B}" type="datetime1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BEE-4D31-432D-9EF9-FE7B2A12F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253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A7B1-5185-43D8-A9E5-82B53E795A77}" type="datetime1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BEE-4D31-432D-9EF9-FE7B2A12F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589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C7B9-2D05-405A-9312-3AD81B0CE556}" type="datetime1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BEE-4D31-432D-9EF9-FE7B2A12F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568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F701-09AB-42B8-93AF-132250C866D2}" type="datetime1">
              <a:rPr lang="ru-RU" smtClean="0"/>
              <a:t>31.08.2026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BEE-4D31-432D-9EF9-FE7B2A12F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00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3F150-8C4A-41F0-BBFC-920D158D1190}" type="datetime1">
              <a:rPr lang="ru-RU" smtClean="0"/>
              <a:t>31.08.2026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BEE-4D31-432D-9EF9-FE7B2A12F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954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27FCA-8EFA-4926-829E-D3458BA1A4B0}" type="datetime1">
              <a:rPr lang="ru-RU" smtClean="0"/>
              <a:t>31.08.2026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BEE-4D31-432D-9EF9-FE7B2A12F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189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419F-BB1D-4516-A202-DC27A148A7D8}" type="datetime1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BEE-4D31-432D-9EF9-FE7B2A12F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997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B57E5-6C23-4DC8-87A1-FE24F95040BF}" type="datetime1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BEE-4D31-432D-9EF9-FE7B2A12F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841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C455C-B10F-4382-8F0F-C41053A6F60C}" type="datetime1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BEE-4D31-432D-9EF9-FE7B2A12F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903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7F032-8880-48B4-BFDA-5DC38473782B}" type="datetime1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4DBEE-4D31-432D-9EF9-FE7B2A12F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375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EE610-A90F-408A-98DD-7B8AB9C71CE7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DCF7-16CA-4901-B2EA-067D5E4133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789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EE610-A90F-408A-98DD-7B8AB9C71CE7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DCF7-16CA-4901-B2EA-067D5E4133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001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EE610-A90F-408A-98DD-7B8AB9C71CE7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DCF7-16CA-4901-B2EA-067D5E4133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1335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EE610-A90F-408A-98DD-7B8AB9C71CE7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DCF7-16CA-4901-B2EA-067D5E4133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734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EE610-A90F-408A-98DD-7B8AB9C71CE7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DCF7-16CA-4901-B2EA-067D5E4133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609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EE610-A90F-408A-98DD-7B8AB9C71CE7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DCF7-16CA-4901-B2EA-067D5E4133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2479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EE610-A90F-408A-98DD-7B8AB9C71CE7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DCF7-16CA-4901-B2EA-067D5E4133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4165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EE610-A90F-408A-98DD-7B8AB9C71CE7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DCF7-16CA-4901-B2EA-067D5E4133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337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EE610-A90F-408A-98DD-7B8AB9C71CE7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DCF7-16CA-4901-B2EA-067D5E4133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3409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EE610-A90F-408A-98DD-7B8AB9C71CE7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DCF7-16CA-4901-B2EA-067D5E4133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5444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EE610-A90F-408A-98DD-7B8AB9C71CE7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7DCF7-16CA-4901-B2EA-067D5E4133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8724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C79C7-506C-448D-97F7-F8600ECA5F63}" type="datetime1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77F2A-2C27-4D70-B810-54F6CFB5C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0698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46642-BC70-4985-8E05-9DE80C5C69F8}" type="datetime1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77F2A-2C27-4D70-B810-54F6CFB5C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5022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8C956-DB64-4429-A65A-1DBE740B68A6}" type="datetime1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77F2A-2C27-4D70-B810-54F6CFB5C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3227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61D8A-0CBD-4A8E-A719-C6A52D40B547}" type="datetime1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77F2A-2C27-4D70-B810-54F6CFB5C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4867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8E803-2366-4EE4-BED4-9A24AD918DF0}" type="datetime1">
              <a:rPr lang="ru-RU" smtClean="0"/>
              <a:t>31.08.2026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77F2A-2C27-4D70-B810-54F6CFB5C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6889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6539E-B567-4FDD-985E-2C481DE363B0}" type="datetime1">
              <a:rPr lang="ru-RU" smtClean="0"/>
              <a:t>31.08.2026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77F2A-2C27-4D70-B810-54F6CFB5C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5584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5EA1-605B-4444-AA00-69A32766E14C}" type="datetime1">
              <a:rPr lang="ru-RU" smtClean="0"/>
              <a:t>31.08.2026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77F2A-2C27-4D70-B810-54F6CFB5C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3736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E28D-B1B1-4973-B5B1-7B2CC94CA025}" type="datetime1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77F2A-2C27-4D70-B810-54F6CFB5C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5803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ACDFC-CADC-4A13-BE7B-8A7B27823244}" type="datetime1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77F2A-2C27-4D70-B810-54F6CFB5C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615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130DB-16BF-489B-8523-4CDA45C62172}" type="datetime1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77F2A-2C27-4D70-B810-54F6CFB5C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1053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B3B19-EFE0-4E91-9EE4-A1D9E518DD87}" type="datetime1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77F2A-2C27-4D70-B810-54F6CFB5C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6088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CADB7-F3D9-45AA-8E85-9D93645A24A1}" type="datetime9">
              <a:rPr lang="ru-RU" smtClean="0"/>
              <a:t>31.08.2026 19:17:56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8F9C-4C25-46A8-9599-0A8CA0B11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6159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13FA-1C28-45EC-AF5B-6A3DD08226E9}" type="datetime9">
              <a:rPr lang="ru-RU" smtClean="0"/>
              <a:t>31.08.2026 19:17:56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8F9C-4C25-46A8-9599-0A8CA0B11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6655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7163-38FA-4743-8EF4-CBA6772C6187}" type="datetime9">
              <a:rPr lang="ru-RU" smtClean="0"/>
              <a:t>31.08.2026 19:17:56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8F9C-4C25-46A8-9599-0A8CA0B11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2688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493C6-55CA-4A90-92E8-273CD80E718D}" type="datetime9">
              <a:rPr lang="ru-RU" smtClean="0"/>
              <a:t>31.08.2026 19:17:56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8F9C-4C25-46A8-9599-0A8CA0B11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514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3D29-0DED-48C8-9EAA-2BCC49D444A4}" type="datetime9">
              <a:rPr lang="ru-RU" smtClean="0"/>
              <a:t>31.08.2026 19:17:56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8F9C-4C25-46A8-9599-0A8CA0B11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364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897C-5355-4F3E-8BC0-B6730642DBAB}" type="datetime9">
              <a:rPr lang="ru-RU" smtClean="0"/>
              <a:t>31.08.2026 19:17:56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8F9C-4C25-46A8-9599-0A8CA0B11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5774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FB0AC-FC52-4E0B-B5E3-FEA9137EFB88}" type="datetime9">
              <a:rPr lang="ru-RU" smtClean="0"/>
              <a:t>31.08.2026 19:17:56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8F9C-4C25-46A8-9599-0A8CA0B11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6507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A455-1605-4E71-B5D4-11EB7131568A}" type="datetime9">
              <a:rPr lang="ru-RU" smtClean="0"/>
              <a:t>31.08.2026 19:17:56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8F9C-4C25-46A8-9599-0A8CA0B11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7453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CE04-AFD7-48B1-906C-012EA859538B}" type="datetime9">
              <a:rPr lang="ru-RU" smtClean="0"/>
              <a:t>31.08.2026 19:17:56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8F9C-4C25-46A8-9599-0A8CA0B11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3406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84D52-805A-4CFD-BD56-91288E9AE865}" type="datetime9">
              <a:rPr lang="ru-RU" smtClean="0"/>
              <a:t>31.08.2026 19:17:56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8F9C-4C25-46A8-9599-0A8CA0B11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8260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C0937-EAF9-40F6-9A5C-8C8595D8A130}" type="datetime9">
              <a:rPr lang="ru-RU" smtClean="0"/>
              <a:t>31.08.2026 19:17:56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8F9C-4C25-46A8-9599-0A8CA0B11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965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9C1D2-81A5-47D7-AA53-C5D76D5712BC}" type="datetime1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4DBEE-4D31-432D-9EF9-FE7B2A12F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86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EE610-A90F-408A-98DD-7B8AB9C71CE7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7DCF7-16CA-4901-B2EA-067D5E4133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423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39255-A86E-4601-BD5A-84ADE5BF4902}" type="datetime1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77F2A-2C27-4D70-B810-54F6CFB5C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733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687F7-D261-4703-8F8C-5C3FD47D14D5}" type="datetime9">
              <a:rPr lang="ru-RU" smtClean="0"/>
              <a:t>31.08.2026 19:17:56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48F9C-4C25-46A8-9599-0A8CA0B11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13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28057"/>
            <a:ext cx="12192000" cy="1381905"/>
          </a:xfrm>
        </p:spPr>
        <p:txBody>
          <a:bodyPr anchor="ctr"/>
          <a:lstStyle/>
          <a:p>
            <a:r>
              <a:rPr lang="kk-KZ" b="1" dirty="0">
                <a:solidFill>
                  <a:srgbClr val="002060"/>
                </a:solidFill>
                <a:latin typeface="Century Gothic" panose="020B0502020202020204" pitchFamily="34" charset="0"/>
              </a:rPr>
              <a:t>Азаматтық бюджет</a:t>
            </a:r>
            <a:endParaRPr lang="ru-RU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151420"/>
            <a:ext cx="12192000" cy="282633"/>
          </a:xfrm>
        </p:spPr>
        <p:txBody>
          <a:bodyPr anchor="ctr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600" dirty="0">
                <a:latin typeface="Century Gothic" panose="020B0502020202020204" pitchFamily="34" charset="0"/>
              </a:rPr>
              <a:t>Астана қ., 2026 </a:t>
            </a:r>
            <a:r>
              <a:rPr lang="kk-KZ" sz="1600" dirty="0">
                <a:latin typeface="Century Gothic" panose="020B0502020202020204" pitchFamily="34" charset="0"/>
              </a:rPr>
              <a:t>жыл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591993"/>
            <a:ext cx="12192000" cy="2660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475615"/>
            <a:ext cx="12192000" cy="1246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676400" y="3500438"/>
            <a:ext cx="9144000" cy="8868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202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7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-202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9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 жылдарға арналған республикалық бюджет жобасы</a:t>
            </a:r>
            <a:r>
              <a:rPr 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бойынша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0" y="73834"/>
            <a:ext cx="12192000" cy="356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k-KZ" sz="1600" dirty="0">
                <a:latin typeface="Century Gothic" panose="020B0502020202020204" pitchFamily="34" charset="0"/>
              </a:rPr>
              <a:t>Қазақстан Республикасы Қаржы министрлігі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-10252"/>
            <a:ext cx="12192000" cy="9631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358179" y="4529459"/>
            <a:ext cx="5475642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446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5307"/>
            <a:ext cx="12192000" cy="524300"/>
          </a:xfrm>
        </p:spPr>
        <p:txBody>
          <a:bodyPr>
            <a:noAutofit/>
          </a:bodyPr>
          <a:lstStyle/>
          <a:p>
            <a:pPr algn="ctr"/>
            <a:r>
              <a:rPr lang="kk-KZ" sz="2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Макроэкономикалық негіз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591993"/>
            <a:ext cx="12192000" cy="2660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475615"/>
            <a:ext cx="12192000" cy="1246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-10252"/>
            <a:ext cx="12192000" cy="9631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677902"/>
              </p:ext>
            </p:extLst>
          </p:nvPr>
        </p:nvGraphicFramePr>
        <p:xfrm>
          <a:off x="470875" y="656909"/>
          <a:ext cx="11242904" cy="3346419"/>
        </p:xfrm>
        <a:graphic>
          <a:graphicData uri="http://schemas.openxmlformats.org/drawingml/2006/table">
            <a:tbl>
              <a:tblPr/>
              <a:tblGrid>
                <a:gridCol w="4590988">
                  <a:extLst>
                    <a:ext uri="{9D8B030D-6E8A-4147-A177-3AD203B41FA5}">
                      <a16:colId xmlns:a16="http://schemas.microsoft.com/office/drawing/2014/main" val="3587429755"/>
                    </a:ext>
                  </a:extLst>
                </a:gridCol>
                <a:gridCol w="1037482">
                  <a:extLst>
                    <a:ext uri="{9D8B030D-6E8A-4147-A177-3AD203B41FA5}">
                      <a16:colId xmlns:a16="http://schemas.microsoft.com/office/drawing/2014/main" val="2358728754"/>
                    </a:ext>
                  </a:extLst>
                </a:gridCol>
                <a:gridCol w="1163218">
                  <a:extLst>
                    <a:ext uri="{9D8B030D-6E8A-4147-A177-3AD203B41FA5}">
                      <a16:colId xmlns:a16="http://schemas.microsoft.com/office/drawing/2014/main" val="30030381"/>
                    </a:ext>
                  </a:extLst>
                </a:gridCol>
                <a:gridCol w="1125694">
                  <a:extLst>
                    <a:ext uri="{9D8B030D-6E8A-4147-A177-3AD203B41FA5}">
                      <a16:colId xmlns:a16="http://schemas.microsoft.com/office/drawing/2014/main" val="3801306016"/>
                    </a:ext>
                  </a:extLst>
                </a:gridCol>
                <a:gridCol w="1108122">
                  <a:extLst>
                    <a:ext uri="{9D8B030D-6E8A-4147-A177-3AD203B41FA5}">
                      <a16:colId xmlns:a16="http://schemas.microsoft.com/office/drawing/2014/main" val="1937012226"/>
                    </a:ext>
                  </a:extLst>
                </a:gridCol>
                <a:gridCol w="1143347">
                  <a:extLst>
                    <a:ext uri="{9D8B030D-6E8A-4147-A177-3AD203B41FA5}">
                      <a16:colId xmlns:a16="http://schemas.microsoft.com/office/drawing/2014/main" val="173998848"/>
                    </a:ext>
                  </a:extLst>
                </a:gridCol>
                <a:gridCol w="1074053">
                  <a:extLst>
                    <a:ext uri="{9D8B030D-6E8A-4147-A177-3AD203B41FA5}">
                      <a16:colId xmlns:a16="http://schemas.microsoft.com/office/drawing/2014/main" val="3011674220"/>
                    </a:ext>
                  </a:extLst>
                </a:gridCol>
              </a:tblGrid>
              <a:tr h="3296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k-KZ" sz="1100" b="0" i="0" u="none" strike="noStrike" noProof="0" dirty="0">
                          <a:effectLst/>
                          <a:latin typeface="Century Gothic" panose="020B0502020202020204" pitchFamily="34" charset="0"/>
                        </a:rPr>
                        <a:t>Атауы</a:t>
                      </a:r>
                    </a:p>
                  </a:txBody>
                  <a:tcPr marL="3491" marR="3491" marT="3491" marB="0"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Century Gothic" panose="020B0502020202020204" pitchFamily="34" charset="0"/>
                        </a:rPr>
                        <a:t>2024 </a:t>
                      </a:r>
                      <a:endParaRPr lang="en-US" sz="1100" b="0" i="0" u="none" strike="noStrike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kk-KZ" sz="1100" b="0" i="0" u="none" strike="noStrike" noProof="0" dirty="0">
                          <a:effectLst/>
                          <a:latin typeface="Century Gothic" panose="020B0502020202020204" pitchFamily="34" charset="0"/>
                        </a:rPr>
                        <a:t>Есеп</a:t>
                      </a:r>
                    </a:p>
                  </a:txBody>
                  <a:tcPr marL="3491" marR="3491" marT="3491" marB="0"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Century Gothic" panose="020B0502020202020204" pitchFamily="34" charset="0"/>
                        </a:rPr>
                        <a:t>2025</a:t>
                      </a:r>
                      <a:endParaRPr lang="en-US" sz="1100" b="0" i="0" u="none" strike="noStrike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kk-KZ" sz="1100" b="0" i="0" u="none" strike="noStrike" noProof="0" dirty="0">
                          <a:effectLst/>
                          <a:latin typeface="Century Gothic" panose="020B0502020202020204" pitchFamily="34" charset="0"/>
                        </a:rPr>
                        <a:t>Есеп</a:t>
                      </a:r>
                    </a:p>
                  </a:txBody>
                  <a:tcPr marL="3491" marR="3491" marT="3491" marB="0"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Century Gothic" panose="020B0502020202020204" pitchFamily="34" charset="0"/>
                        </a:rPr>
                        <a:t>2026</a:t>
                      </a:r>
                      <a:endParaRPr lang="en-US" sz="1100" b="0" i="0" u="none" strike="noStrike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kk-KZ" sz="1100" b="0" i="0" u="none" strike="noStrike" noProof="0" dirty="0">
                          <a:effectLst/>
                          <a:latin typeface="Century Gothic" panose="020B0502020202020204" pitchFamily="34" charset="0"/>
                        </a:rPr>
                        <a:t>Бағалау</a:t>
                      </a:r>
                    </a:p>
                  </a:txBody>
                  <a:tcPr marL="3491" marR="3491" marT="3491" marB="0"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k-KZ" sz="1100" b="0" i="0" u="none" strike="noStrike" dirty="0">
                          <a:effectLst/>
                          <a:latin typeface="Century Gothic" panose="020B0502020202020204" pitchFamily="34" charset="0"/>
                        </a:rPr>
                        <a:t>Болжам</a:t>
                      </a:r>
                      <a:endParaRPr lang="ru-RU" sz="1100" b="0" i="0" u="none" strike="noStrike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491" marR="3491" marT="3491" marB="0"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113854"/>
                  </a:ext>
                </a:extLst>
              </a:tr>
              <a:tr h="3392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700" b="0" i="0" u="none" strike="noStrike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491" marR="3491" marT="3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Century Gothic" panose="020B0502020202020204" pitchFamily="34" charset="0"/>
                        </a:rPr>
                        <a:t>2027</a:t>
                      </a:r>
                    </a:p>
                  </a:txBody>
                  <a:tcPr marL="3491" marR="3491" marT="3491" marB="0"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Century Gothic" panose="020B0502020202020204" pitchFamily="34" charset="0"/>
                        </a:rPr>
                        <a:t>2028</a:t>
                      </a:r>
                    </a:p>
                  </a:txBody>
                  <a:tcPr marL="3491" marR="3491" marT="3491" marB="0"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Century Gothic" panose="020B0502020202020204" pitchFamily="34" charset="0"/>
                        </a:rPr>
                        <a:t>2029</a:t>
                      </a:r>
                    </a:p>
                  </a:txBody>
                  <a:tcPr marL="3491" marR="3491" marT="3491" marB="0"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3287316"/>
                  </a:ext>
                </a:extLst>
              </a:tr>
              <a:tr h="510757">
                <a:tc>
                  <a:txBody>
                    <a:bodyPr/>
                    <a:lstStyle/>
                    <a:p>
                      <a:pPr algn="just" fontAlgn="ctr"/>
                      <a:r>
                        <a:rPr lang="kk-KZ" sz="1500" b="0" i="0" u="none" strike="noStrike" noProof="0">
                          <a:effectLst/>
                          <a:latin typeface="Century Gothic" panose="020B0502020202020204" pitchFamily="34" charset="0"/>
                        </a:rPr>
                        <a:t>ЖІӨ</a:t>
                      </a:r>
                      <a:r>
                        <a:rPr lang="kk-KZ" sz="1500" b="0" i="0" u="none" strike="noStrike" baseline="0" noProof="0">
                          <a:effectLst/>
                          <a:latin typeface="Century Gothic" panose="020B0502020202020204" pitchFamily="34" charset="0"/>
                        </a:rPr>
                        <a:t> көлемі</a:t>
                      </a:r>
                      <a:r>
                        <a:rPr lang="kk-KZ" sz="1500" b="0" i="0" u="none" strike="noStrike" noProof="0">
                          <a:effectLst/>
                          <a:latin typeface="Century Gothic" panose="020B0502020202020204" pitchFamily="34" charset="0"/>
                        </a:rPr>
                        <a:t>(млрд. теңге)</a:t>
                      </a:r>
                    </a:p>
                  </a:txBody>
                  <a:tcPr marL="36000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effectLst/>
                          <a:latin typeface="Century Gothic" panose="020B0502020202020204" pitchFamily="34" charset="0"/>
                        </a:rPr>
                        <a:t>139 693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effectLst/>
                          <a:latin typeface="Century Gothic" panose="020B0502020202020204" pitchFamily="34" charset="0"/>
                        </a:rPr>
                        <a:t>159 609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effectLst/>
                          <a:latin typeface="Century Gothic" panose="020B0502020202020204" pitchFamily="34" charset="0"/>
                        </a:rPr>
                        <a:t>182 431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effectLst/>
                          <a:latin typeface="Century Gothic" panose="020B0502020202020204" pitchFamily="34" charset="0"/>
                        </a:rPr>
                        <a:t>199 349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effectLst/>
                          <a:latin typeface="Century Gothic" panose="020B0502020202020204" pitchFamily="34" charset="0"/>
                        </a:rPr>
                        <a:t>221 073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effectLst/>
                          <a:latin typeface="Century Gothic" panose="020B0502020202020204" pitchFamily="34" charset="0"/>
                        </a:rPr>
                        <a:t>244 959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51460865"/>
                  </a:ext>
                </a:extLst>
              </a:tr>
              <a:tr h="489309">
                <a:tc>
                  <a:txBody>
                    <a:bodyPr/>
                    <a:lstStyle/>
                    <a:p>
                      <a:pPr algn="just" fontAlgn="ctr"/>
                      <a:r>
                        <a:rPr lang="kk-KZ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ЖІӨ</a:t>
                      </a:r>
                      <a:r>
                        <a:rPr lang="kk-KZ" sz="1500" b="0" i="0" u="none" strike="noStrike" baseline="0" noProof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нақты өсімі</a:t>
                      </a:r>
                      <a:r>
                        <a:rPr lang="kk-KZ" sz="1500" b="0" i="0" u="none" strike="noStrike" noProof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(%)</a:t>
                      </a:r>
                    </a:p>
                  </a:txBody>
                  <a:tcPr marL="36000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5,0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6,5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5,4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5,4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5,5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5,4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7799509"/>
                  </a:ext>
                </a:extLst>
              </a:tr>
              <a:tr h="473526">
                <a:tc>
                  <a:txBody>
                    <a:bodyPr/>
                    <a:lstStyle/>
                    <a:p>
                      <a:pPr algn="just" fontAlgn="t"/>
                      <a:r>
                        <a:rPr lang="kk-KZ" sz="15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Инфляцияның орташа жылдық деңгейі (%)</a:t>
                      </a:r>
                    </a:p>
                  </a:txBody>
                  <a:tcPr marL="36000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8,6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12,3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-11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7,5-9,5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6-8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6-8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24867003"/>
                  </a:ext>
                </a:extLst>
              </a:tr>
              <a:tr h="586861">
                <a:tc>
                  <a:txBody>
                    <a:bodyPr/>
                    <a:lstStyle/>
                    <a:p>
                      <a:pPr algn="just" fontAlgn="t"/>
                      <a:r>
                        <a:rPr lang="kk-KZ" sz="1500" b="0" i="0" u="none" strike="noStrike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Мұнайдың әлемдік бағасы (смесь BRENT), барреліне АҚШ долл.</a:t>
                      </a:r>
                    </a:p>
                  </a:txBody>
                  <a:tcPr marL="36000" marR="3491" marT="3491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80,7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69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85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70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70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70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9220640"/>
                  </a:ext>
                </a:extLst>
              </a:tr>
              <a:tr h="617006">
                <a:tc>
                  <a:txBody>
                    <a:bodyPr/>
                    <a:lstStyle/>
                    <a:p>
                      <a:pPr algn="just" fontAlgn="t"/>
                      <a:r>
                        <a:rPr lang="kk-KZ" sz="1500" b="0" i="0" u="none" strike="noStrike" noProof="0" dirty="0">
                          <a:effectLst/>
                          <a:latin typeface="Century Gothic" panose="020B0502020202020204" pitchFamily="34" charset="0"/>
                        </a:rPr>
                        <a:t>Мұнай өндірісі, газ конденсатын қоса алғанда (млн. </a:t>
                      </a:r>
                      <a:r>
                        <a:rPr lang="kk-KZ" sz="1500" b="0" i="0" u="none" strike="noStrike" noProof="0" dirty="0" err="1">
                          <a:effectLst/>
                          <a:latin typeface="Century Gothic" panose="020B0502020202020204" pitchFamily="34" charset="0"/>
                        </a:rPr>
                        <a:t>тонн</a:t>
                      </a:r>
                      <a:r>
                        <a:rPr lang="kk-KZ" sz="1500" b="0" i="0" u="none" strike="noStrike" noProof="0" dirty="0">
                          <a:effectLst/>
                          <a:latin typeface="Century Gothic" panose="020B0502020202020204" pitchFamily="34" charset="0"/>
                        </a:rPr>
                        <a:t>)</a:t>
                      </a:r>
                    </a:p>
                  </a:txBody>
                  <a:tcPr marL="36000" marR="3491" marT="3491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500" b="0" i="0" u="none" strike="noStrike" dirty="0">
                          <a:effectLst/>
                          <a:latin typeface="Century Gothic" panose="020B0502020202020204" pitchFamily="34" charset="0"/>
                        </a:rPr>
                        <a:t>87,7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500" b="0" i="0" u="none" strike="noStrike" dirty="0">
                          <a:effectLst/>
                          <a:latin typeface="Century Gothic" panose="020B0502020202020204" pitchFamily="34" charset="0"/>
                        </a:rPr>
                        <a:t>99,4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500" b="0" i="0" u="none" strike="noStrike" dirty="0">
                          <a:effectLst/>
                          <a:latin typeface="Century Gothic" panose="020B0502020202020204" pitchFamily="34" charset="0"/>
                        </a:rPr>
                        <a:t>98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500" b="0" i="0" u="none" strike="noStrike" dirty="0">
                          <a:effectLst/>
                          <a:latin typeface="Century Gothic" panose="020B0502020202020204" pitchFamily="34" charset="0"/>
                        </a:rPr>
                        <a:t>101,3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500" b="0" i="0" u="none" strike="noStrike" dirty="0">
                          <a:effectLst/>
                          <a:latin typeface="Century Gothic" panose="020B0502020202020204" pitchFamily="34" charset="0"/>
                        </a:rPr>
                        <a:t>100,4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500" b="0" i="0" u="none" strike="noStrike" dirty="0">
                          <a:effectLst/>
                          <a:latin typeface="Century Gothic" panose="020B0502020202020204" pitchFamily="34" charset="0"/>
                        </a:rPr>
                        <a:t>99,5</a:t>
                      </a:r>
                    </a:p>
                  </a:txBody>
                  <a:tcPr marL="3491" marR="3491" marT="349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7630538"/>
                  </a:ext>
                </a:extLst>
              </a:tr>
            </a:tbl>
          </a:graphicData>
        </a:graphic>
      </p:graphicFrame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448800" y="6475615"/>
            <a:ext cx="2743200" cy="365125"/>
          </a:xfrm>
        </p:spPr>
        <p:txBody>
          <a:bodyPr/>
          <a:lstStyle/>
          <a:p>
            <a:fld id="{3424DBEE-4D31-432D-9EF9-FE7B2A12F55D}" type="slidenum">
              <a:rPr lang="ru-RU" sz="2800" b="1" smtClean="0">
                <a:solidFill>
                  <a:srgbClr val="002060"/>
                </a:solidFill>
                <a:latin typeface="Century Gothic" panose="020B0502020202020204" pitchFamily="34" charset="0"/>
              </a:rPr>
              <a:t>2</a:t>
            </a:fld>
            <a:endParaRPr lang="ru-RU" sz="2800" b="1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470875" y="4516874"/>
            <a:ext cx="4331367" cy="1776362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k-KZ" sz="1500" dirty="0">
                <a:solidFill>
                  <a:srgbClr val="0070C0"/>
                </a:solidFill>
                <a:latin typeface="Century Gothic" panose="020B0502020202020204" pitchFamily="34" charset="0"/>
              </a:rPr>
              <a:t>2027-2029 жылдарға арналған бюджетті қалыптастыру кезінде негіз ретінде экономиканы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k-KZ" sz="15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дамытудың базалық сценарийі </a:t>
            </a:r>
            <a:r>
              <a:rPr lang="kk-KZ" sz="1500" dirty="0">
                <a:solidFill>
                  <a:srgbClr val="0070C0"/>
                </a:solidFill>
                <a:latin typeface="Century Gothic" panose="020B0502020202020204" pitchFamily="34" charset="0"/>
              </a:rPr>
              <a:t>алынды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k-KZ" sz="1500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kk-KZ" sz="1200" dirty="0">
                <a:solidFill>
                  <a:srgbClr val="0070C0"/>
                </a:solidFill>
                <a:latin typeface="Century Gothic" panose="020B0502020202020204" pitchFamily="34" charset="0"/>
              </a:rPr>
              <a:t>(базалық сценарий халықаралық қаржы ұйымдарының болжамына негізделген)</a:t>
            </a:r>
          </a:p>
        </p:txBody>
      </p:sp>
      <p:sp>
        <p:nvSpPr>
          <p:cNvPr id="11" name="Треугольник 41">
            <a:extLst>
              <a:ext uri="{FF2B5EF4-FFF2-40B4-BE49-F238E27FC236}">
                <a16:creationId xmlns:a16="http://schemas.microsoft.com/office/drawing/2014/main" id="{8FEC0B4A-F28B-0949-AFFC-86CC0B10144F}"/>
              </a:ext>
            </a:extLst>
          </p:cNvPr>
          <p:cNvSpPr/>
          <p:nvPr/>
        </p:nvSpPr>
        <p:spPr>
          <a:xfrm rot="16200000" flipV="1">
            <a:off x="4545983" y="5255741"/>
            <a:ext cx="1080000" cy="298629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5610725" y="4602071"/>
            <a:ext cx="2691957" cy="1800974"/>
          </a:xfrm>
          <a:prstGeom prst="rect">
            <a:avLst/>
          </a:prstGeom>
          <a:ln>
            <a:noFill/>
            <a:prstDash val="dash"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k-KZ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ЖІӨ нақты өсімі </a:t>
            </a:r>
            <a:r>
              <a:rPr lang="kk-KZ" sz="1500" dirty="0">
                <a:solidFill>
                  <a:srgbClr val="0070C0"/>
                </a:solidFill>
                <a:latin typeface="Century Gothic" panose="020B0502020202020204" pitchFamily="34" charset="0"/>
              </a:rPr>
              <a:t>2027 жыл – </a:t>
            </a:r>
            <a:r>
              <a:rPr lang="kk-KZ" b="1" dirty="0">
                <a:solidFill>
                  <a:srgbClr val="00B050"/>
                </a:solidFill>
                <a:latin typeface="Century Gothic" panose="020B0502020202020204" pitchFamily="34" charset="0"/>
              </a:rPr>
              <a:t>5,4</a:t>
            </a:r>
            <a:r>
              <a:rPr lang="kk-KZ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%</a:t>
            </a:r>
            <a:endParaRPr lang="kk-KZ" sz="1500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k-KZ" sz="1500" dirty="0">
                <a:solidFill>
                  <a:srgbClr val="0070C0"/>
                </a:solidFill>
                <a:latin typeface="Century Gothic" panose="020B0502020202020204" pitchFamily="34" charset="0"/>
              </a:rPr>
              <a:t>2028 жыл – </a:t>
            </a:r>
            <a:r>
              <a:rPr lang="kk-KZ" b="1" dirty="0">
                <a:solidFill>
                  <a:srgbClr val="00B050"/>
                </a:solidFill>
                <a:latin typeface="Century Gothic" panose="020B0502020202020204" pitchFamily="34" charset="0"/>
              </a:rPr>
              <a:t>5,5</a:t>
            </a:r>
            <a:r>
              <a:rPr lang="kk-KZ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%</a:t>
            </a:r>
            <a:endParaRPr lang="kk-KZ" sz="1500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k-KZ" sz="1500" dirty="0">
                <a:solidFill>
                  <a:srgbClr val="0070C0"/>
                </a:solidFill>
                <a:latin typeface="Century Gothic" panose="020B0502020202020204" pitchFamily="34" charset="0"/>
              </a:rPr>
              <a:t>2029 жыл – </a:t>
            </a:r>
            <a:r>
              <a:rPr lang="kk-KZ" b="1" dirty="0">
                <a:solidFill>
                  <a:srgbClr val="00B050"/>
                </a:solidFill>
                <a:latin typeface="Century Gothic" panose="020B0502020202020204" pitchFamily="34" charset="0"/>
              </a:rPr>
              <a:t>5,4</a:t>
            </a:r>
            <a:r>
              <a:rPr lang="kk-KZ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%</a:t>
            </a:r>
            <a:endParaRPr lang="kk-KZ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9448800" y="4602071"/>
            <a:ext cx="1914257" cy="1444462"/>
          </a:xfrm>
          <a:prstGeom prst="rect">
            <a:avLst/>
          </a:prstGeom>
          <a:ln>
            <a:noFill/>
            <a:prstDash val="dash"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k-KZ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Мұнай бағасы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k-KZ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Барреліне </a:t>
            </a:r>
            <a:r>
              <a:rPr lang="ru-RU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70 АҚШ долл.</a:t>
            </a:r>
            <a:endParaRPr lang="ru-RU" sz="1800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229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129556"/>
              </p:ext>
            </p:extLst>
          </p:nvPr>
        </p:nvGraphicFramePr>
        <p:xfrm>
          <a:off x="127505" y="777614"/>
          <a:ext cx="11951953" cy="4806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3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6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6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6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26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51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196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0933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1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Көрсеткіштер</a:t>
                      </a:r>
                      <a:r>
                        <a:rPr lang="kk-KZ" sz="1100" b="0" i="0" u="none" strike="noStrike" kern="1200" baseline="0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атауы</a:t>
                      </a:r>
                      <a:endParaRPr lang="kk-KZ" sz="1100" b="0" i="0" u="none" strike="noStrike" kern="1200" noProof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1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Логотип</a:t>
                      </a:r>
                    </a:p>
                  </a:txBody>
                  <a:tcPr marL="91428" marR="91428" marT="45714" marB="45714" anchor="ctr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2024 жыл</a:t>
                      </a:r>
                    </a:p>
                  </a:txBody>
                  <a:tcPr marL="5032" marR="5032" marT="5032" marB="0" anchor="ctr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2025 жыл</a:t>
                      </a:r>
                    </a:p>
                  </a:txBody>
                  <a:tcPr marL="5032" marR="5032" marT="5032" marB="0" anchor="ctr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Жоспар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2026 жыл</a:t>
                      </a:r>
                    </a:p>
                  </a:txBody>
                  <a:tcPr marL="5032" marR="5032" marT="5032" marB="0" anchor="ctr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Болжам</a:t>
                      </a:r>
                    </a:p>
                  </a:txBody>
                  <a:tcPr marL="5032" marR="5032" marT="5032" marB="0" anchor="ctr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329">
                <a:tc vMerge="1"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2027 жыл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2028 жыл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2029 жыл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759">
                <a:tc>
                  <a:txBody>
                    <a:bodyPr/>
                    <a:lstStyle/>
                    <a:p>
                      <a:pPr marL="7200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Ең төмен күнкөріс деңгейі, </a:t>
                      </a:r>
                      <a:r>
                        <a:rPr lang="kk-KZ" sz="1200" b="1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теңге</a:t>
                      </a: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43 407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46 228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50 851</a:t>
                      </a: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55 173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59 035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63 167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9997">
                <a:tc>
                  <a:txBody>
                    <a:bodyPr/>
                    <a:lstStyle/>
                    <a:p>
                      <a:pPr marL="7200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Айлық есептік көрсеткіш, </a:t>
                      </a:r>
                      <a:r>
                        <a:rPr lang="kk-KZ" sz="1200" b="1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теңге</a:t>
                      </a:r>
                    </a:p>
                  </a:txBody>
                  <a:tcPr marL="91428" marR="91428" marT="45714" marB="457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1428" marR="91428" marT="45714" marB="457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3 692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3 932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4 325</a:t>
                      </a: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4 693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5 022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5 374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9997">
                <a:tc>
                  <a:txBody>
                    <a:bodyPr/>
                    <a:lstStyle/>
                    <a:p>
                      <a:pPr marL="7200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Ең төменгі жалақы, </a:t>
                      </a:r>
                      <a:r>
                        <a:rPr lang="kk-KZ" sz="1200" b="1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теңге</a:t>
                      </a:r>
                      <a:endParaRPr lang="kk-KZ" sz="1500" b="1" i="0" u="none" strike="noStrike" kern="1200" noProof="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1428" marR="91428" marT="45714" marB="457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85 000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85 000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85 000</a:t>
                      </a: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85 000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85 000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85 000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9997">
                <a:tc>
                  <a:txBody>
                    <a:bodyPr/>
                    <a:lstStyle/>
                    <a:p>
                      <a:pPr marL="7200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Ең төменгі зейнетақы мөлшері, </a:t>
                      </a:r>
                      <a:r>
                        <a:rPr lang="kk-KZ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теңге</a:t>
                      </a:r>
                      <a:endParaRPr lang="ru-RU" sz="1200" b="1" i="0" u="none" strike="noStrike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1428" marR="91428" marT="45714" marB="457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57 853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62 771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69 049</a:t>
                      </a: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74 919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80 164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85 776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4281">
                <a:tc>
                  <a:txBody>
                    <a:bodyPr/>
                    <a:lstStyle/>
                    <a:p>
                      <a:pPr marL="7200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Мемлекеттік базалық зейнетақының ең төменгі мөлшері, </a:t>
                      </a:r>
                      <a:r>
                        <a:rPr lang="kk-KZ" sz="1200" b="1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теңге</a:t>
                      </a:r>
                      <a:endParaRPr lang="kk-KZ" sz="1500" b="1" i="0" u="none" strike="noStrike" kern="1200" noProof="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1428" marR="91428" marT="45714" marB="457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28 215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32 360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35 596</a:t>
                      </a: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38 622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41 325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44 217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4759">
                <a:tc>
                  <a:txBody>
                    <a:bodyPr/>
                    <a:lstStyle/>
                    <a:p>
                      <a:pPr marL="7200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Жұмыссыздық деңгейі</a:t>
                      </a:r>
                      <a:r>
                        <a:rPr lang="ru-RU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%</a:t>
                      </a:r>
                      <a:endParaRPr lang="ru-RU" sz="1500" b="1" i="0" u="none" strike="noStrike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91428" marR="91428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4,</a:t>
                      </a:r>
                      <a:r>
                        <a:rPr lang="en-US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71" marR="6857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4,</a:t>
                      </a:r>
                      <a:r>
                        <a:rPr lang="en-US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71" marR="6857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4,7</a:t>
                      </a:r>
                    </a:p>
                  </a:txBody>
                  <a:tcPr marL="4422" marR="4422" marT="44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4,7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422" marR="4422" marT="44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4,7</a:t>
                      </a:r>
                      <a:endParaRPr lang="ru-KZ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422" marR="4422" marT="44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4,7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4422" marR="4422" marT="44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65984" t="66275" r="26381" b="24885"/>
          <a:stretch/>
        </p:blipFill>
        <p:spPr>
          <a:xfrm>
            <a:off x="3694448" y="1760261"/>
            <a:ext cx="665183" cy="5003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63037" t="50070" r="24238" b="37397"/>
          <a:stretch/>
        </p:blipFill>
        <p:spPr>
          <a:xfrm>
            <a:off x="3750720" y="2255017"/>
            <a:ext cx="726195" cy="6066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l="22318" t="52478" r="67502" b="37610"/>
          <a:stretch/>
        </p:blipFill>
        <p:spPr>
          <a:xfrm>
            <a:off x="3692034" y="3014138"/>
            <a:ext cx="658475" cy="4172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72314" t="10162" r="15799" b="75208"/>
          <a:stretch/>
        </p:blipFill>
        <p:spPr>
          <a:xfrm>
            <a:off x="3672407" y="3627524"/>
            <a:ext cx="754000" cy="6888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30899" t="10453" r="58433" b="75831"/>
          <a:stretch/>
        </p:blipFill>
        <p:spPr>
          <a:xfrm>
            <a:off x="3674958" y="4404638"/>
            <a:ext cx="726196" cy="53550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/>
          <a:srcRect l="36382" t="51942" r="52099" b="36807"/>
          <a:stretch/>
        </p:blipFill>
        <p:spPr>
          <a:xfrm>
            <a:off x="3737973" y="5112825"/>
            <a:ext cx="553079" cy="408524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-3949" y="147670"/>
            <a:ext cx="12192000" cy="570154"/>
          </a:xfrm>
        </p:spPr>
        <p:txBody>
          <a:bodyPr>
            <a:noAutofit/>
          </a:bodyPr>
          <a:lstStyle/>
          <a:p>
            <a:pPr algn="ctr"/>
            <a:r>
              <a:rPr lang="kk-KZ" sz="2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Негізгі әлеуметтік көрсеткіштер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-10252"/>
            <a:ext cx="12192000" cy="9631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6475615"/>
            <a:ext cx="12192000" cy="1246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6591993"/>
            <a:ext cx="12192000" cy="2660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448800" y="647561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24DBEE-4D31-432D-9EF9-FE7B2A12F55D}" type="slidenum"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0446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5307"/>
            <a:ext cx="12192000" cy="570154"/>
          </a:xfrm>
        </p:spPr>
        <p:txBody>
          <a:bodyPr>
            <a:noAutofit/>
          </a:bodyPr>
          <a:lstStyle/>
          <a:p>
            <a:pPr algn="ctr"/>
            <a:r>
              <a:rPr lang="kk-KZ" sz="2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Республикалық бюджет шығындарын қаржыландыру көздері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591993"/>
            <a:ext cx="12192000" cy="2660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475615"/>
            <a:ext cx="12192000" cy="1246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-10252"/>
            <a:ext cx="12192000" cy="9631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448800" y="6475615"/>
            <a:ext cx="2743200" cy="365125"/>
          </a:xfrm>
        </p:spPr>
        <p:txBody>
          <a:bodyPr/>
          <a:lstStyle/>
          <a:p>
            <a:fld id="{3424DBEE-4D31-432D-9EF9-FE7B2A12F55D}" type="slidenum">
              <a:rPr lang="ru-RU" sz="2800" b="1" smtClean="0">
                <a:solidFill>
                  <a:srgbClr val="002060"/>
                </a:solidFill>
                <a:latin typeface="Century Gothic" panose="020B0502020202020204" pitchFamily="34" charset="0"/>
              </a:rPr>
              <a:t>4</a:t>
            </a:fld>
            <a:endParaRPr lang="ru-RU" sz="2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B18D94BA-D662-4012-889C-5CA2E5CCCF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699493"/>
              </p:ext>
            </p:extLst>
          </p:nvPr>
        </p:nvGraphicFramePr>
        <p:xfrm>
          <a:off x="97338" y="889802"/>
          <a:ext cx="11997323" cy="48016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53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404">
                  <a:extLst>
                    <a:ext uri="{9D8B030D-6E8A-4147-A177-3AD203B41FA5}">
                      <a16:colId xmlns:a16="http://schemas.microsoft.com/office/drawing/2014/main" val="2941491613"/>
                    </a:ext>
                  </a:extLst>
                </a:gridCol>
                <a:gridCol w="1149292">
                  <a:extLst>
                    <a:ext uri="{9D8B030D-6E8A-4147-A177-3AD203B41FA5}">
                      <a16:colId xmlns:a16="http://schemas.microsoft.com/office/drawing/2014/main" val="2357316260"/>
                    </a:ext>
                  </a:extLst>
                </a:gridCol>
                <a:gridCol w="1141098">
                  <a:extLst>
                    <a:ext uri="{9D8B030D-6E8A-4147-A177-3AD203B41FA5}">
                      <a16:colId xmlns:a16="http://schemas.microsoft.com/office/drawing/2014/main" val="1600340233"/>
                    </a:ext>
                  </a:extLst>
                </a:gridCol>
                <a:gridCol w="1158523">
                  <a:extLst>
                    <a:ext uri="{9D8B030D-6E8A-4147-A177-3AD203B41FA5}">
                      <a16:colId xmlns:a16="http://schemas.microsoft.com/office/drawing/2014/main" val="878466694"/>
                    </a:ext>
                  </a:extLst>
                </a:gridCol>
                <a:gridCol w="1113890">
                  <a:extLst>
                    <a:ext uri="{9D8B030D-6E8A-4147-A177-3AD203B41FA5}">
                      <a16:colId xmlns:a16="http://schemas.microsoft.com/office/drawing/2014/main" val="2169393800"/>
                    </a:ext>
                  </a:extLst>
                </a:gridCol>
                <a:gridCol w="1164614">
                  <a:extLst>
                    <a:ext uri="{9D8B030D-6E8A-4147-A177-3AD203B41FA5}">
                      <a16:colId xmlns:a16="http://schemas.microsoft.com/office/drawing/2014/main" val="3797508973"/>
                    </a:ext>
                  </a:extLst>
                </a:gridCol>
              </a:tblGrid>
              <a:tr h="292602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1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Атауы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Есеп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2024 жыл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Есеп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2025 жыл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Жоспар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2026 жыл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Республикалық бюджет жобасы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155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2027 жыл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2028 жыл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2029 жыл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041311"/>
                  </a:ext>
                </a:extLst>
              </a:tr>
              <a:tr h="506782">
                <a:tc>
                  <a:txBody>
                    <a:bodyPr/>
                    <a:lstStyle/>
                    <a:p>
                      <a:pPr algn="l" rtl="0" fontAlgn="ctr"/>
                      <a:r>
                        <a:rPr lang="kk-KZ" sz="2000" b="1" u="none" strike="noStrike" kern="1200" noProof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Қаржыландыру көздері:</a:t>
                      </a: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23 594</a:t>
                      </a: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25 448</a:t>
                      </a: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27 730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30 200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29 438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29 557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425618"/>
                  </a:ext>
                </a:extLst>
              </a:tr>
              <a:tr h="403863">
                <a:tc>
                  <a:txBody>
                    <a:bodyPr/>
                    <a:lstStyle/>
                    <a:p>
                      <a:pPr algn="l" rtl="0" fontAlgn="ctr"/>
                      <a:r>
                        <a:rPr lang="kk-KZ" sz="1800" b="1" u="none" strike="noStrike" kern="1200" noProof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1. Түсімдер</a:t>
                      </a:r>
                      <a:r>
                        <a:rPr lang="kk-KZ" sz="1800" b="1" u="none" strike="noStrike" kern="1200" baseline="0" noProof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оның ішінде:</a:t>
                      </a:r>
                      <a:endParaRPr lang="kk-KZ" sz="1800" b="1" u="none" strike="noStrike" kern="1200" noProof="0">
                        <a:solidFill>
                          <a:srgbClr val="0070C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19 945</a:t>
                      </a: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21 382</a:t>
                      </a: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23 135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25 635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27 283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28 557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754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700" b="1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Кірістер, оның ішінде:</a:t>
                      </a: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13 515</a:t>
                      </a: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15 298</a:t>
                      </a: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19 239</a:t>
                      </a:r>
                      <a:endParaRPr lang="ru-RU" sz="1700" b="1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19 932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21 722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23 383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321345"/>
                  </a:ext>
                </a:extLst>
              </a:tr>
              <a:tr h="389745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Салықтық түсімдер</a:t>
                      </a:r>
                    </a:p>
                  </a:txBody>
                  <a:tcPr marL="144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12 308</a:t>
                      </a: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14 463</a:t>
                      </a: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18 886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19 537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21 311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22 945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57355"/>
                  </a:ext>
                </a:extLst>
              </a:tr>
              <a:tr h="307972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Салықтық емес түсімдер</a:t>
                      </a:r>
                    </a:p>
                  </a:txBody>
                  <a:tcPr marL="144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1 201</a:t>
                      </a: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823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1575053"/>
                  </a:ext>
                </a:extLst>
              </a:tr>
              <a:tr h="374754">
                <a:tc>
                  <a:txBody>
                    <a:bodyPr/>
                    <a:lstStyle/>
                    <a:p>
                      <a:pPr marL="72000" lvl="0" algn="l" defTabSz="914400" rtl="0" eaLnBrk="1" fontAlgn="ctr" latinLnBrk="0" hangingPunct="1"/>
                      <a:r>
                        <a:rPr lang="kk-KZ" sz="15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Негізгі</a:t>
                      </a:r>
                      <a:r>
                        <a:rPr lang="kk-KZ" sz="1500" b="0" i="0" u="none" strike="noStrike" kern="1200" baseline="0" noProof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капиталды сатудан түсетін түсімдер</a:t>
                      </a:r>
                      <a:endParaRPr lang="kk-KZ" sz="1500" b="0" i="0" u="none" strike="noStrike" kern="1200" noProof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144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12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0464845"/>
                  </a:ext>
                </a:extLst>
              </a:tr>
              <a:tr h="374754">
                <a:tc>
                  <a:txBody>
                    <a:bodyPr/>
                    <a:lstStyle/>
                    <a:p>
                      <a:pPr marL="72000" lvl="0" algn="l" defTabSz="914400" rtl="0" eaLnBrk="1" fontAlgn="ctr" latinLnBrk="0" hangingPunct="1"/>
                      <a:r>
                        <a:rPr lang="kk-KZ" sz="15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Арнайы түсімдер</a:t>
                      </a:r>
                    </a:p>
                  </a:txBody>
                  <a:tcPr marL="144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269547"/>
                  </a:ext>
                </a:extLst>
              </a:tr>
              <a:tr h="374400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700" b="1" i="0" u="none" strike="noStrike" kern="1200" noProof="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Трансферттердің</a:t>
                      </a:r>
                      <a:r>
                        <a:rPr lang="kk-KZ" sz="17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түсімдері, оның ішінде ҰҚ</a:t>
                      </a:r>
                    </a:p>
                  </a:txBody>
                  <a:tcPr marL="72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6 109</a:t>
                      </a: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792</a:t>
                      </a: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3 650</a:t>
                      </a:r>
                      <a:endParaRPr lang="ru-RU" sz="1700" b="1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5 510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5 331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4 895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730414"/>
                  </a:ext>
                </a:extLst>
              </a:tr>
              <a:tr h="389744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7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Бюджеттік кредиттерді</a:t>
                      </a:r>
                      <a:r>
                        <a:rPr lang="kk-KZ" sz="1700" b="1" i="0" u="none" strike="noStrike" kern="1200" baseline="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өтеу</a:t>
                      </a:r>
                      <a:endParaRPr lang="kk-KZ" sz="1700" b="1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ctr" latinLnBrk="0" hangingPunct="1"/>
                      <a:r>
                        <a:rPr lang="kk-KZ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9610152"/>
                  </a:ext>
                </a:extLst>
              </a:tr>
              <a:tr h="167776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400" b="1" i="0" u="none" strike="noStrike" kern="1200" noProof="0">
                        <a:solidFill>
                          <a:srgbClr val="0070C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800" b="1" i="0" u="none" strike="noStrike" kern="1200" dirty="0">
                        <a:solidFill>
                          <a:srgbClr val="0070C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800" b="1" i="0" u="none" strike="noStrike" kern="1200" dirty="0">
                        <a:solidFill>
                          <a:srgbClr val="0070C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800" b="1" i="0" u="none" strike="noStrike" kern="1200" dirty="0">
                        <a:solidFill>
                          <a:srgbClr val="0070C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800" b="1" i="0" u="none" strike="noStrike" kern="1200" dirty="0">
                        <a:solidFill>
                          <a:srgbClr val="0070C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800" b="1" i="0" u="none" strike="noStrike" kern="1200" dirty="0">
                        <a:solidFill>
                          <a:srgbClr val="0070C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800" b="1" i="0" u="none" strike="noStrike" kern="1200" dirty="0">
                        <a:solidFill>
                          <a:srgbClr val="0070C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110026"/>
                  </a:ext>
                </a:extLst>
              </a:tr>
              <a:tr h="398255">
                <a:tc>
                  <a:txBody>
                    <a:bodyPr/>
                    <a:lstStyle/>
                    <a:p>
                      <a:pPr algn="l" rtl="0" fontAlgn="ctr"/>
                      <a:r>
                        <a:rPr lang="kk-KZ" sz="1800" b="1" u="none" strike="noStrike" kern="1200" noProof="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2. Тапшылық</a:t>
                      </a: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3 649</a:t>
                      </a: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4 065</a:t>
                      </a:r>
                    </a:p>
                  </a:txBody>
                  <a:tcPr marL="9524" marR="9524" marT="9524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4 595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4 565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2 154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1 000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9267525"/>
                  </a:ext>
                </a:extLst>
              </a:tr>
            </a:tbl>
          </a:graphicData>
        </a:graphic>
      </p:graphicFrame>
      <p:sp>
        <p:nvSpPr>
          <p:cNvPr id="8" name="Подзаголовок 2"/>
          <p:cNvSpPr txBox="1">
            <a:spLocks/>
          </p:cNvSpPr>
          <p:nvPr/>
        </p:nvSpPr>
        <p:spPr>
          <a:xfrm>
            <a:off x="10500911" y="589361"/>
            <a:ext cx="1659875" cy="2826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i="1" dirty="0">
                <a:latin typeface="Century Gothic" panose="020B0502020202020204" pitchFamily="34" charset="0"/>
              </a:rPr>
              <a:t>млрд. </a:t>
            </a:r>
            <a:r>
              <a:rPr lang="kk-KZ" sz="1200" i="1" dirty="0">
                <a:latin typeface="Century Gothic" panose="020B0502020202020204" pitchFamily="34" charset="0"/>
              </a:rPr>
              <a:t>теңге</a:t>
            </a:r>
          </a:p>
        </p:txBody>
      </p:sp>
    </p:spTree>
    <p:extLst>
      <p:ext uri="{BB962C8B-B14F-4D97-AF65-F5344CB8AC3E}">
        <p14:creationId xmlns:p14="http://schemas.microsoft.com/office/powerpoint/2010/main" val="3156411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5307"/>
            <a:ext cx="12192000" cy="570154"/>
          </a:xfrm>
        </p:spPr>
        <p:txBody>
          <a:bodyPr>
            <a:noAutofit/>
          </a:bodyPr>
          <a:lstStyle/>
          <a:p>
            <a:pPr algn="ctr"/>
            <a:r>
              <a:rPr lang="kk-KZ" sz="2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Республикалық бюджет шығыстарының бағыттары</a:t>
            </a:r>
            <a:endParaRPr lang="ru-RU" sz="2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591993"/>
            <a:ext cx="12192000" cy="2660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475615"/>
            <a:ext cx="12192000" cy="1246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-10252"/>
            <a:ext cx="12192000" cy="9631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448800" y="6475615"/>
            <a:ext cx="2743200" cy="365125"/>
          </a:xfrm>
        </p:spPr>
        <p:txBody>
          <a:bodyPr/>
          <a:lstStyle/>
          <a:p>
            <a:fld id="{3424DBEE-4D31-432D-9EF9-FE7B2A12F55D}" type="slidenum">
              <a:rPr lang="ru-RU" sz="2800" b="1" smtClean="0">
                <a:solidFill>
                  <a:srgbClr val="002060"/>
                </a:solidFill>
                <a:latin typeface="Century Gothic" panose="020B0502020202020204" pitchFamily="34" charset="0"/>
              </a:rPr>
              <a:t>5</a:t>
            </a:fld>
            <a:endParaRPr lang="ru-RU" sz="2800" b="1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D6F3D78-9A6E-43A4-B6BF-CA41BF99B6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859516"/>
              </p:ext>
            </p:extLst>
          </p:nvPr>
        </p:nvGraphicFramePr>
        <p:xfrm>
          <a:off x="159527" y="871994"/>
          <a:ext cx="11872946" cy="3778833"/>
        </p:xfrm>
        <a:graphic>
          <a:graphicData uri="http://schemas.openxmlformats.org/drawingml/2006/table">
            <a:tbl>
              <a:tblPr bandRow="1"/>
              <a:tblGrid>
                <a:gridCol w="4845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6898">
                  <a:extLst>
                    <a:ext uri="{9D8B030D-6E8A-4147-A177-3AD203B41FA5}">
                      <a16:colId xmlns:a16="http://schemas.microsoft.com/office/drawing/2014/main" val="790963068"/>
                    </a:ext>
                  </a:extLst>
                </a:gridCol>
                <a:gridCol w="1186898">
                  <a:extLst>
                    <a:ext uri="{9D8B030D-6E8A-4147-A177-3AD203B41FA5}">
                      <a16:colId xmlns:a16="http://schemas.microsoft.com/office/drawing/2014/main" val="2272038526"/>
                    </a:ext>
                  </a:extLst>
                </a:gridCol>
                <a:gridCol w="1186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33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45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87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831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Атауы</a:t>
                      </a:r>
                    </a:p>
                  </a:txBody>
                  <a:tcPr marL="5655" marR="5655" marT="565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Есеп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2024 жыл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Есеп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2025 жыл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Жоспар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2026 жыл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Бекітілген бюджет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1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2027 жыл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2028 жыл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2029 жыл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9678">
                <a:tc>
                  <a:txBody>
                    <a:bodyPr/>
                    <a:lstStyle/>
                    <a:p>
                      <a:pPr algn="l" rtl="0" fontAlgn="t"/>
                      <a:r>
                        <a:rPr lang="kk-KZ" sz="2400" b="1" i="0" u="none" strike="noStrike" noProof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БАРЛЫҒЫ, </a:t>
                      </a:r>
                      <a:r>
                        <a:rPr lang="kk-KZ" sz="2400" b="0" i="1" u="none" strike="noStrike" noProof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оның</a:t>
                      </a:r>
                      <a:r>
                        <a:rPr lang="kk-KZ" sz="2400" b="0" i="1" u="none" strike="noStrike" baseline="0" noProof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ішінде</a:t>
                      </a:r>
                      <a:r>
                        <a:rPr lang="kk-KZ" sz="2400" b="0" i="1" u="none" strike="noStrike" noProof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:</a:t>
                      </a:r>
                    </a:p>
                  </a:txBody>
                  <a:tcPr marL="5655" marR="5655" marT="565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23 594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25 448</a:t>
                      </a:r>
                      <a:endParaRPr lang="en-US" sz="2000" b="1" i="0" u="none" strike="noStrike" kern="120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730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30 200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28 989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29 181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8679">
                <a:tc>
                  <a:txBody>
                    <a:bodyPr/>
                    <a:lstStyle/>
                    <a:p>
                      <a:pPr algn="l" rtl="0" fontAlgn="t"/>
                      <a:r>
                        <a:rPr lang="kk-KZ" sz="2000" b="0" i="0" u="none" strike="noStrike" noProof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Әлеуметтік сала</a:t>
                      </a:r>
                    </a:p>
                  </a:txBody>
                  <a:tcPr marL="36000" marR="5655" marT="565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9 675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 </a:t>
                      </a:r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10 803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10 698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11 604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12 174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6138">
                <a:tc>
                  <a:txBody>
                    <a:bodyPr/>
                    <a:lstStyle/>
                    <a:p>
                      <a:pPr algn="l" rtl="0" fontAlgn="t"/>
                      <a:r>
                        <a:rPr lang="kk-KZ" sz="2000" b="0" i="0" u="none" strike="noStrike" noProof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Экономиканың нақты секторы</a:t>
                      </a:r>
                    </a:p>
                  </a:txBody>
                  <a:tcPr marL="36000" marR="5655" marT="565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3 099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411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3 639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4 645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2 773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3 086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6138">
                <a:tc>
                  <a:txBody>
                    <a:bodyPr/>
                    <a:lstStyle/>
                    <a:p>
                      <a:pPr algn="l" rtl="0" fontAlgn="t"/>
                      <a:r>
                        <a:rPr lang="kk-K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Мемлекеттік басқару</a:t>
                      </a:r>
                    </a:p>
                  </a:txBody>
                  <a:tcPr marL="36000" marR="5655" marT="565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918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7091452"/>
                  </a:ext>
                </a:extLst>
              </a:tr>
              <a:tr h="614731">
                <a:tc>
                  <a:txBody>
                    <a:bodyPr/>
                    <a:lstStyle/>
                    <a:p>
                      <a:pPr algn="l" rtl="0" fontAlgn="t"/>
                      <a:r>
                        <a:rPr lang="kk-KZ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Субвенция</a:t>
                      </a:r>
                      <a:endParaRPr lang="kk-KZ" sz="20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6000" marR="5655" marT="565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5 265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5 697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 </a:t>
                      </a: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172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6 358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6 797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6 242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8" name="Подзаголовок 2"/>
          <p:cNvSpPr txBox="1">
            <a:spLocks/>
          </p:cNvSpPr>
          <p:nvPr/>
        </p:nvSpPr>
        <p:spPr>
          <a:xfrm>
            <a:off x="10372598" y="589361"/>
            <a:ext cx="1659875" cy="2826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i="1" dirty="0">
                <a:latin typeface="Century Gothic" panose="020B0502020202020204" pitchFamily="34" charset="0"/>
              </a:rPr>
              <a:t>млрд. </a:t>
            </a:r>
            <a:r>
              <a:rPr lang="kk-KZ" sz="1200" i="1" dirty="0">
                <a:latin typeface="Century Gothic" panose="020B0502020202020204" pitchFamily="34" charset="0"/>
              </a:rPr>
              <a:t>теңге</a:t>
            </a:r>
          </a:p>
        </p:txBody>
      </p:sp>
    </p:spTree>
    <p:extLst>
      <p:ext uri="{BB962C8B-B14F-4D97-AF65-F5344CB8AC3E}">
        <p14:creationId xmlns:p14="http://schemas.microsoft.com/office/powerpoint/2010/main" val="3923922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5307"/>
            <a:ext cx="12192000" cy="570154"/>
          </a:xfrm>
        </p:spPr>
        <p:txBody>
          <a:bodyPr>
            <a:noAutofit/>
          </a:bodyPr>
          <a:lstStyle/>
          <a:p>
            <a:pPr algn="ctr"/>
            <a:r>
              <a:rPr lang="kk-KZ" sz="2600" b="1" noProof="1">
                <a:solidFill>
                  <a:srgbClr val="002060"/>
                </a:solidFill>
                <a:latin typeface="Century Gothic" panose="020B0502020202020204" pitchFamily="34" charset="0"/>
              </a:rPr>
              <a:t>Әлеуметтік сала шығыстары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591993"/>
            <a:ext cx="12192000" cy="2660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475615"/>
            <a:ext cx="12192000" cy="1246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-10252"/>
            <a:ext cx="12192000" cy="9631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448800" y="647561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24DBEE-4D31-432D-9EF9-FE7B2A12F55D}" type="slidenum"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673648"/>
              </p:ext>
            </p:extLst>
          </p:nvPr>
        </p:nvGraphicFramePr>
        <p:xfrm>
          <a:off x="226503" y="876546"/>
          <a:ext cx="11677475" cy="31340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28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9482">
                  <a:extLst>
                    <a:ext uri="{9D8B030D-6E8A-4147-A177-3AD203B41FA5}">
                      <a16:colId xmlns:a16="http://schemas.microsoft.com/office/drawing/2014/main" val="1130372246"/>
                    </a:ext>
                  </a:extLst>
                </a:gridCol>
                <a:gridCol w="1248658">
                  <a:extLst>
                    <a:ext uri="{9D8B030D-6E8A-4147-A177-3AD203B41FA5}">
                      <a16:colId xmlns:a16="http://schemas.microsoft.com/office/drawing/2014/main" val="3403018385"/>
                    </a:ext>
                  </a:extLst>
                </a:gridCol>
                <a:gridCol w="1344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6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79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725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52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Атауы</a:t>
                      </a:r>
                    </a:p>
                  </a:txBody>
                  <a:tcPr marL="5031" marR="5031" marT="5031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Есеп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2024 жыл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Есеп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2025 жыл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Жоспар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2026 жыл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Бекітілген бюджет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148"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2027 жыл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2028 жыл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2029 жыл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5813">
                <a:tc>
                  <a:txBody>
                    <a:bodyPr/>
                    <a:lstStyle/>
                    <a:p>
                      <a:pPr algn="just" fontAlgn="ctr"/>
                      <a:r>
                        <a:rPr lang="kk-KZ" sz="2200" b="1" u="none" strike="noStrike" kern="1200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БАРЛЫҒЫ, </a:t>
                      </a:r>
                      <a:r>
                        <a:rPr lang="kk-KZ" sz="2200" b="0" u="none" strike="noStrike" kern="1200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оның ішінде: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9 675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24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 </a:t>
                      </a:r>
                      <a:r>
                        <a:rPr lang="ru-RU" sz="24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24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 </a:t>
                      </a:r>
                      <a:r>
                        <a:rPr lang="en-US" sz="24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803</a:t>
                      </a:r>
                      <a:endParaRPr lang="ru-RU" sz="2400" b="1" u="none" strike="noStrike" kern="120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10 698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11 604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12 174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588">
                <a:tc>
                  <a:txBody>
                    <a:bodyPr/>
                    <a:lstStyle/>
                    <a:p>
                      <a:pPr algn="just" fontAlgn="ctr"/>
                      <a:r>
                        <a:rPr lang="kk-KZ" sz="1200" b="0" i="1" u="none" strike="noStrike" noProof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барлық шығыстарға %-пен </a:t>
                      </a:r>
                    </a:p>
                  </a:txBody>
                  <a:tcPr marL="71991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40,6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200" b="0" i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40,</a:t>
                      </a:r>
                      <a:r>
                        <a:rPr lang="ru-RU" sz="1200" b="0" i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0" i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39,0</a:t>
                      </a:r>
                      <a:endParaRPr lang="ru-RU" sz="1200" b="0" i="1" u="none" strike="noStrike" kern="120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35,4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41,7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1515692"/>
                  </a:ext>
                </a:extLst>
              </a:tr>
              <a:tr h="558390"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kk-KZ" sz="16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Әлеуметтік сақтандыру және әлеуметтік көмек</a:t>
                      </a:r>
                    </a:p>
                  </a:txBody>
                  <a:tcPr marL="107986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331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5 9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6 833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6 859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7 424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8 001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754"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kk-KZ" sz="16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Білім беру</a:t>
                      </a:r>
                    </a:p>
                  </a:txBody>
                  <a:tcPr marL="107986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1 728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1 523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90</a:t>
                      </a: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 marL="9524" marR="9524" marT="952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 marL="9524" marR="9524" marT="952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 marL="9524" marR="9524" marT="952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495"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kk-KZ" sz="16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Денсаулық сақтау</a:t>
                      </a:r>
                    </a:p>
                  </a:txBody>
                  <a:tcPr marL="107986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2 228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2 424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2 7</a:t>
                      </a: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30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2 672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3 065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3 112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450"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kk-KZ" sz="16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Мәдениет,</a:t>
                      </a:r>
                      <a:r>
                        <a:rPr lang="kk-KZ" sz="1600" b="0" i="0" u="none" strike="noStrike" kern="1200" baseline="0" noProof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спорт, туризм және ақпарат</a:t>
                      </a:r>
                      <a:endParaRPr lang="kk-KZ" sz="16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107986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 marL="9524" marR="9524" marT="952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 marL="9524" marR="9524" marT="952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337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4" marR="9524" marT="952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 marL="9524" marR="9524" marT="952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 marL="9524" marR="9524" marT="952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9524" marR="9524" marT="952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DCFEB4A4-4AF6-41D2-A1E2-DCE43715559B}"/>
              </a:ext>
            </a:extLst>
          </p:cNvPr>
          <p:cNvSpPr txBox="1">
            <a:spLocks/>
          </p:cNvSpPr>
          <p:nvPr/>
        </p:nvSpPr>
        <p:spPr>
          <a:xfrm>
            <a:off x="10820400" y="512775"/>
            <a:ext cx="1171208" cy="2826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млрд.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теңге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5474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6E376D6-4BE3-410D-9C4F-84201D569F74}"/>
              </a:ext>
            </a:extLst>
          </p:cNvPr>
          <p:cNvSpPr txBox="1">
            <a:spLocks/>
          </p:cNvSpPr>
          <p:nvPr/>
        </p:nvSpPr>
        <p:spPr>
          <a:xfrm>
            <a:off x="0" y="16312"/>
            <a:ext cx="12191998" cy="561911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en-US"/>
            </a:defPPr>
            <a:lvl1pPr algn="ctr" defTabSz="914400">
              <a:lnSpc>
                <a:spcPct val="110000"/>
              </a:lnSpc>
              <a:spcBef>
                <a:spcPct val="0"/>
              </a:spcBef>
              <a:buNone/>
              <a:defRPr sz="3000" b="1" spc="-50" baseline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Экономиканың нақты секторын дамытуды қолдауға арналған шығыстар</a:t>
            </a:r>
            <a:endParaRPr kumimoji="0" lang="kk-KZ" sz="2400" b="1" i="0" u="none" strike="noStrike" kern="1200" cap="none" spc="-50" normalizeH="0" baseline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B6D0F33-CBCE-4251-83F6-EE9CACFC04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602000"/>
              </p:ext>
            </p:extLst>
          </p:nvPr>
        </p:nvGraphicFramePr>
        <p:xfrm>
          <a:off x="7902428" y="743051"/>
          <a:ext cx="4098619" cy="3795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2484">
                  <a:extLst>
                    <a:ext uri="{9D8B030D-6E8A-4147-A177-3AD203B41FA5}">
                      <a16:colId xmlns:a16="http://schemas.microsoft.com/office/drawing/2014/main" val="1906139124"/>
                    </a:ext>
                  </a:extLst>
                </a:gridCol>
              </a:tblGrid>
              <a:tr h="699855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Басым </a:t>
                      </a:r>
                      <a:r>
                        <a:rPr lang="kk-KZ" sz="2000" b="1" i="0" u="none" strike="noStrike" kern="1200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бағыттар</a:t>
                      </a: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2200" b="1" i="0" u="none" strike="noStrike" kern="1200" dirty="0">
                        <a:solidFill>
                          <a:srgbClr val="0070C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kk-KZ" sz="1600" b="0" kern="1200" baseline="0" noProof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Агроөнеркәсіптік кешенді дамыту</a:t>
                      </a:r>
                      <a:endParaRPr lang="kk-KZ" sz="1600" b="0" kern="12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5259680"/>
                  </a:ext>
                </a:extLst>
              </a:tr>
              <a:tr h="464052"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k-KZ" sz="1600" b="0" kern="1200" noProof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Республикалық деңгейде көлік инфрақұрылымын дамыту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6216456"/>
                  </a:ext>
                </a:extLst>
              </a:tr>
              <a:tr h="464052"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kk-KZ" sz="1600" b="0" kern="1200" baseline="0" noProof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Экология және табиғи ресурстар</a:t>
                      </a:r>
                      <a:endParaRPr lang="kk-KZ" sz="1600" b="0" kern="1200" noProof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3988684"/>
                  </a:ext>
                </a:extLst>
              </a:tr>
              <a:tr h="424222"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kk-KZ" sz="1600" b="0" kern="1200" noProof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Аэроғарыш саласын дамыту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999060"/>
                  </a:ext>
                </a:extLst>
              </a:tr>
              <a:tr h="417792"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kk-KZ" sz="16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Шағын және орта бизнесті, кәсіпкерлікті қолдау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8892079"/>
                  </a:ext>
                </a:extLst>
              </a:tr>
              <a:tr h="417792"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§"/>
                      </a:pPr>
                      <a:r>
                        <a:rPr lang="kk-KZ" sz="2000" b="1" dirty="0">
                          <a:latin typeface="Arial Narrow" panose="020B0606020202030204" pitchFamily="34" charset="0"/>
                        </a:rPr>
                        <a:t> </a:t>
                      </a:r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kk-KZ" sz="1600" b="0" kern="1200" noProof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Газтасымалдау</a:t>
                      </a:r>
                      <a:r>
                        <a:rPr lang="kk-KZ" sz="1600" b="0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энергетика, жылу жүйелерін дамыту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5598755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245A7D2-4A0D-4DE1-8660-0982F1C1A7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020424"/>
              </p:ext>
            </p:extLst>
          </p:nvPr>
        </p:nvGraphicFramePr>
        <p:xfrm>
          <a:off x="106575" y="743052"/>
          <a:ext cx="7594519" cy="47836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2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66">
                  <a:extLst>
                    <a:ext uri="{9D8B030D-6E8A-4147-A177-3AD203B41FA5}">
                      <a16:colId xmlns:a16="http://schemas.microsoft.com/office/drawing/2014/main" val="3169553982"/>
                    </a:ext>
                  </a:extLst>
                </a:gridCol>
                <a:gridCol w="813732">
                  <a:extLst>
                    <a:ext uri="{9D8B030D-6E8A-4147-A177-3AD203B41FA5}">
                      <a16:colId xmlns:a16="http://schemas.microsoft.com/office/drawing/2014/main" val="448949721"/>
                    </a:ext>
                  </a:extLst>
                </a:gridCol>
                <a:gridCol w="880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3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08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85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042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Атауы</a:t>
                      </a:r>
                    </a:p>
                  </a:txBody>
                  <a:tcPr marL="5655" marR="5655" marT="565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Есеп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2024 жыл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Есеп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2025 жыл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Жоспар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2026 жыл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Бекітілген бюджет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2027 жыл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2028 жыл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2029 жыл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9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БАРЛЫҒЫ, </a:t>
                      </a:r>
                      <a:r>
                        <a:rPr lang="kk-KZ" sz="1400" b="1" i="0" u="none" strike="noStrik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оның ішінде:</a:t>
                      </a:r>
                      <a:endParaRPr lang="kk-KZ" sz="1800" b="1" i="0" u="none" strike="noStrike" noProof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3 099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3 411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3 639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4 645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2 773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3 086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58">
                <a:tc>
                  <a:txBody>
                    <a:bodyPr/>
                    <a:lstStyle/>
                    <a:p>
                      <a:pPr algn="just" fontAlgn="ctr"/>
                      <a:r>
                        <a:rPr lang="kk-KZ" sz="1200" b="0" i="1" u="none" strike="noStrike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барлық шығыстарға %-пен </a:t>
                      </a:r>
                    </a:p>
                  </a:txBody>
                  <a:tcPr marL="180000" marR="5655" marT="565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12,8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13,4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12,8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15,4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1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3212788"/>
                  </a:ext>
                </a:extLst>
              </a:tr>
              <a:tr h="368776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noProof="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Экология және табиғи ресурстар</a:t>
                      </a:r>
                    </a:p>
                  </a:txBody>
                  <a:tcPr marL="144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86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107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106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107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49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noProof="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Сауда және интеграция</a:t>
                      </a:r>
                    </a:p>
                  </a:txBody>
                  <a:tcPr marL="144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19 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776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noProof="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Ауыл шаруашылығын дамыту</a:t>
                      </a:r>
                    </a:p>
                  </a:txBody>
                  <a:tcPr marL="144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95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647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982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916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270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270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3163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noProof="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Цифрлық даму, инновациялар және аэроғарыш өнеркәсібі</a:t>
                      </a:r>
                    </a:p>
                  </a:txBody>
                  <a:tcPr marL="144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239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77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271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252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211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9157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noProof="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Көлік</a:t>
                      </a:r>
                    </a:p>
                  </a:txBody>
                  <a:tcPr marL="144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 152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1 681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981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1 003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4383327"/>
                  </a:ext>
                </a:extLst>
              </a:tr>
              <a:tr h="315237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noProof="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Өнеркәсіп және құрылыс</a:t>
                      </a:r>
                    </a:p>
                  </a:txBody>
                  <a:tcPr marL="144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366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483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418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181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131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8614858"/>
                  </a:ext>
                </a:extLst>
              </a:tr>
              <a:tr h="206752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noProof="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Энергетикалық кешен</a:t>
                      </a:r>
                    </a:p>
                  </a:txBody>
                  <a:tcPr marL="144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88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209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87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318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182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602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8776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noProof="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Кәсіпкерлікті дамыту және қолдау</a:t>
                      </a:r>
                    </a:p>
                  </a:txBody>
                  <a:tcPr marL="144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82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474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565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412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228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229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8776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noProof="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Су ресурстары және ирригация</a:t>
                      </a:r>
                    </a:p>
                  </a:txBody>
                  <a:tcPr marL="144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189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63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224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220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209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649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noProof="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Атом энергиясы</a:t>
                      </a:r>
                    </a:p>
                  </a:txBody>
                  <a:tcPr marL="144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15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282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338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308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0022666"/>
                  </a:ext>
                </a:extLst>
              </a:tr>
            </a:tbl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F6517FD-A11C-422A-836B-1EA14E86116F}"/>
              </a:ext>
            </a:extLst>
          </p:cNvPr>
          <p:cNvSpPr txBox="1">
            <a:spLocks/>
          </p:cNvSpPr>
          <p:nvPr/>
        </p:nvSpPr>
        <p:spPr>
          <a:xfrm>
            <a:off x="10986544" y="409768"/>
            <a:ext cx="1098881" cy="435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млрд. те</a:t>
            </a:r>
            <a:r>
              <a:rPr kumimoji="0" lang="kk-KZ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ң</a:t>
            </a:r>
            <a:r>
              <a:rPr kumimoji="0" lang="kk-KZ" sz="1400" b="0" i="1" u="none" strike="noStrike" kern="1200" cap="none" spc="0" normalizeH="0" baseline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ге</a:t>
            </a:r>
            <a:endParaRPr kumimoji="0" lang="kk-KZ" sz="1400" b="0" i="1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6B5A626-67AC-4CED-8D5B-B8FC66CF3489}"/>
              </a:ext>
            </a:extLst>
          </p:cNvPr>
          <p:cNvSpPr/>
          <p:nvPr/>
        </p:nvSpPr>
        <p:spPr>
          <a:xfrm flipV="1">
            <a:off x="-1" y="6514978"/>
            <a:ext cx="12191999" cy="776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17EB12C-504B-457B-8274-7940092F73DA}"/>
              </a:ext>
            </a:extLst>
          </p:cNvPr>
          <p:cNvSpPr/>
          <p:nvPr/>
        </p:nvSpPr>
        <p:spPr>
          <a:xfrm>
            <a:off x="0" y="6578340"/>
            <a:ext cx="12192000" cy="31265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Номер слайда 8">
            <a:extLst>
              <a:ext uri="{FF2B5EF4-FFF2-40B4-BE49-F238E27FC236}">
                <a16:creationId xmlns:a16="http://schemas.microsoft.com/office/drawing/2014/main" id="{07EEC0FE-703F-4E69-A6F9-7BE399D21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0192" y="6488441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24DBEE-4D31-432D-9EF9-FE7B2A12F55D}" type="slidenum"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6409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BA130BA-40AC-40B7-93F6-9036E879CB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10547"/>
              </p:ext>
            </p:extLst>
          </p:nvPr>
        </p:nvGraphicFramePr>
        <p:xfrm>
          <a:off x="126611" y="842684"/>
          <a:ext cx="11904081" cy="4446770"/>
        </p:xfrm>
        <a:graphic>
          <a:graphicData uri="http://schemas.openxmlformats.org/drawingml/2006/table">
            <a:tbl>
              <a:tblPr/>
              <a:tblGrid>
                <a:gridCol w="5022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32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76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7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59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83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976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Атауы</a:t>
                      </a:r>
                    </a:p>
                  </a:txBody>
                  <a:tcPr marL="5655" marR="5655" marT="565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Есеп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2024 жыл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Есеп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2025 жыл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Жоспар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2026 жыл</a:t>
                      </a: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kk-KZ" sz="11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Республикалық</a:t>
                      </a:r>
                      <a:r>
                        <a:rPr lang="kk-KZ" sz="1100" b="0" i="0" u="none" strike="noStrike" kern="1200" baseline="0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бюджет жобасы</a:t>
                      </a:r>
                      <a:endParaRPr lang="kk-KZ" sz="1100" b="0" i="0" u="none" strike="noStrike" kern="1200" noProof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5032" marR="5032" marT="5032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5032" marR="5032" marT="5032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5032" marR="5032" marT="5032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9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2027 жыл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2028 жыл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2029 жыл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73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900" b="1" u="none" strike="noStrike" kern="1200" noProof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Бюджет тапшылығын қаржыландыру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3 649</a:t>
                      </a:r>
                    </a:p>
                  </a:txBody>
                  <a:tcPr marL="9524" marR="9524" marT="952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4 065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4 595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4 565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2 154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1 000</a:t>
                      </a:r>
                    </a:p>
                  </a:txBody>
                  <a:tcPr marL="9524" marR="9524" marT="952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73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Ішкі қаржыландыру</a:t>
                      </a:r>
                    </a:p>
                  </a:txBody>
                  <a:tcPr marL="21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2225" algn="ctr">
                        <a:lnSpc>
                          <a:spcPct val="115000"/>
                        </a:lnSpc>
                      </a:pPr>
                      <a:r>
                        <a:rPr lang="ru-RU" sz="1800" b="1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3 296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22225" algn="ctr">
                        <a:lnSpc>
                          <a:spcPct val="115000"/>
                        </a:lnSpc>
                      </a:pPr>
                      <a:r>
                        <a:rPr lang="kk-KZ" sz="18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3 542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indent="22225" algn="ctr">
                        <a:lnSpc>
                          <a:spcPct val="115000"/>
                        </a:lnSpc>
                      </a:pPr>
                      <a:r>
                        <a:rPr lang="ru-RU" sz="1800" b="1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3 139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22225" algn="ctr" defTabSz="914309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3 465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22225" algn="ctr" defTabSz="914309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2 118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22225" algn="ctr" defTabSz="914309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946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731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түсімдер</a:t>
                      </a:r>
                    </a:p>
                  </a:txBody>
                  <a:tcPr marL="25200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5 583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6 027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406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7 988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5 827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5 110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2731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өтеу</a:t>
                      </a:r>
                    </a:p>
                  </a:txBody>
                  <a:tcPr marL="25200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287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2 485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267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4 523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3 709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4 164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1699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Сыртқы қаржыландыру</a:t>
                      </a:r>
                    </a:p>
                  </a:txBody>
                  <a:tcPr marL="25200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22225" algn="ctr">
                        <a:lnSpc>
                          <a:spcPct val="115000"/>
                        </a:lnSpc>
                      </a:pPr>
                      <a:r>
                        <a:rPr lang="ru-RU" sz="1800" b="1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293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2225" algn="ctr" defTabSz="914309" rtl="0" eaLnBrk="1" latinLnBrk="0" hangingPunct="1">
                        <a:lnSpc>
                          <a:spcPct val="115000"/>
                        </a:lnSpc>
                      </a:pPr>
                      <a:r>
                        <a:rPr lang="kk-KZ" sz="18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523</a:t>
                      </a: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2225" algn="ctr" defTabSz="914309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1 456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1 110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123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түсімдер</a:t>
                      </a:r>
                    </a:p>
                  </a:txBody>
                  <a:tcPr marL="25200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1 447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2 231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2 315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1 541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810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750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5628"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өтеу</a:t>
                      </a:r>
                    </a:p>
                  </a:txBody>
                  <a:tcPr marL="25200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1 154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1 708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442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774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2225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696</a:t>
                      </a:r>
                      <a:endParaRPr lang="ru-RU" sz="1500" b="0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5795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Бюджет қалдықтары</a:t>
                      </a:r>
                    </a:p>
                  </a:txBody>
                  <a:tcPr marL="25200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22225" algn="ctr">
                        <a:lnSpc>
                          <a:spcPct val="115000"/>
                        </a:lnSpc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22225" algn="ctr">
                        <a:lnSpc>
                          <a:spcPct val="115000"/>
                        </a:lnSpc>
                      </a:pP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22225" algn="ctr">
                        <a:lnSpc>
                          <a:spcPct val="115000"/>
                        </a:lnSpc>
                      </a:pP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22225" algn="ctr">
                        <a:lnSpc>
                          <a:spcPct val="115000"/>
                        </a:lnSpc>
                      </a:pP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22225" algn="ctr">
                        <a:lnSpc>
                          <a:spcPct val="115000"/>
                        </a:lnSpc>
                      </a:pPr>
                      <a:endParaRPr lang="ru-RU" sz="18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22225" algn="ctr">
                        <a:lnSpc>
                          <a:spcPct val="115000"/>
                        </a:lnSpc>
                      </a:pPr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A1346A5-45D0-45DF-B5BD-7592F1102510}"/>
              </a:ext>
            </a:extLst>
          </p:cNvPr>
          <p:cNvSpPr txBox="1">
            <a:spLocks/>
          </p:cNvSpPr>
          <p:nvPr/>
        </p:nvSpPr>
        <p:spPr>
          <a:xfrm>
            <a:off x="10480431" y="483551"/>
            <a:ext cx="1620600" cy="3124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млрд. </a:t>
            </a:r>
            <a:r>
              <a:rPr kumimoji="0" lang="kk-K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теңге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127380"/>
            <a:ext cx="12192000" cy="5701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0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Бюджет </a:t>
            </a:r>
            <a:r>
              <a:rPr kumimoji="0" lang="kk-KZ" sz="2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тапшылығын қаржыландыру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6475615"/>
            <a:ext cx="12192000" cy="1246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6591993"/>
            <a:ext cx="12192000" cy="2660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448800" y="647561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24DBEE-4D31-432D-9EF9-FE7B2A12F55D}" type="slidenum"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-10252"/>
            <a:ext cx="12192000" cy="9631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636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F65C095-550F-465D-9016-F6D5254F34FB}"/>
              </a:ext>
            </a:extLst>
          </p:cNvPr>
          <p:cNvSpPr txBox="1">
            <a:spLocks/>
          </p:cNvSpPr>
          <p:nvPr/>
        </p:nvSpPr>
        <p:spPr>
          <a:xfrm>
            <a:off x="2" y="63243"/>
            <a:ext cx="12191998" cy="61806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600" b="1" i="0" u="none" strike="noStrike" kern="1200" cap="none" spc="-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Мемлекеттік әлеуметтік сақтандыру қоры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BA130BA-40AC-40B7-93F6-9036E879CB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146771"/>
              </p:ext>
            </p:extLst>
          </p:nvPr>
        </p:nvGraphicFramePr>
        <p:xfrm>
          <a:off x="260059" y="867094"/>
          <a:ext cx="11635609" cy="4269328"/>
        </p:xfrm>
        <a:graphic>
          <a:graphicData uri="http://schemas.openxmlformats.org/drawingml/2006/table">
            <a:tbl>
              <a:tblPr/>
              <a:tblGrid>
                <a:gridCol w="6683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0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134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5866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Атауы</a:t>
                      </a:r>
                    </a:p>
                  </a:txBody>
                  <a:tcPr marL="5655" marR="5655" marT="565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Республикалық бюджет жобасы</a:t>
                      </a:r>
                    </a:p>
                  </a:txBody>
                  <a:tcPr marL="5655" marR="5655" marT="565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9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2027 жыл</a:t>
                      </a:r>
                    </a:p>
                  </a:txBody>
                  <a:tcPr marL="5655" marR="5655" marT="565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2028 жыл</a:t>
                      </a:r>
                    </a:p>
                  </a:txBody>
                  <a:tcPr marL="5655" marR="5655" marT="565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2029 жыл</a:t>
                      </a:r>
                    </a:p>
                  </a:txBody>
                  <a:tcPr marL="5655" marR="5655" marT="565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kern="1200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Түсімдер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1 382,1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1 567,5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1 767,6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Қорды</a:t>
                      </a:r>
                      <a:r>
                        <a:rPr lang="kk-KZ" sz="1800" kern="1200" baseline="0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басқарудан түсетін инвестициялық кіріс</a:t>
                      </a:r>
                      <a:endParaRPr lang="kk-KZ" sz="1800" kern="1200" noProof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00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138,2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143,8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175,2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Әлеуметтік сақтандыру жарналары</a:t>
                      </a:r>
                    </a:p>
                  </a:txBody>
                  <a:tcPr marL="14400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1 243,8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1 423,7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1 592,4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3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kern="1200" noProof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Шығыстар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911,8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1 063,1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1 211,0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5219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Әлеуметтік төлемдер</a:t>
                      </a:r>
                    </a:p>
                  </a:txBody>
                  <a:tcPr marL="14400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866,0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1 010,0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1 150,7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249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Қолдау қызметіне</a:t>
                      </a:r>
                      <a:r>
                        <a:rPr lang="kk-KZ" sz="1800" kern="1200" baseline="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аударылған комиссиялық сыйақы</a:t>
                      </a:r>
                      <a:endParaRPr lang="kk-KZ" sz="1800" kern="1200" noProof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00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9,7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11,0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12,4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249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noProof="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noProof="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төлемдерді</a:t>
                      </a: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noProof="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noProof="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етуге</a:t>
                      </a: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noProof="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noProof="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операциялық</a:t>
                      </a: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noProof="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ақша</a:t>
                      </a: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noProof="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қалдығы</a:t>
                      </a:r>
                      <a:endParaRPr lang="ru-RU" sz="1800" kern="1200" noProof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00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36,1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42,1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47,9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4729274"/>
                  </a:ext>
                </a:extLst>
              </a:tr>
            </a:tbl>
          </a:graphicData>
        </a:graphic>
      </p:graphicFrame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A1346A5-45D0-45DF-B5BD-7592F1102510}"/>
              </a:ext>
            </a:extLst>
          </p:cNvPr>
          <p:cNvSpPr txBox="1">
            <a:spLocks/>
          </p:cNvSpPr>
          <p:nvPr/>
        </p:nvSpPr>
        <p:spPr>
          <a:xfrm>
            <a:off x="10233123" y="520574"/>
            <a:ext cx="1662545" cy="3359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млрд. </a:t>
            </a:r>
            <a:r>
              <a:rPr kumimoji="0" lang="kk-KZ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теңге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F886EDB-C04F-4051-8F4E-E3D349E34C8B}"/>
              </a:ext>
            </a:extLst>
          </p:cNvPr>
          <p:cNvSpPr/>
          <p:nvPr/>
        </p:nvSpPr>
        <p:spPr>
          <a:xfrm flipV="1">
            <a:off x="0" y="6495437"/>
            <a:ext cx="12191999" cy="776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94D6371-980C-4387-B396-EA31315D5B63}"/>
              </a:ext>
            </a:extLst>
          </p:cNvPr>
          <p:cNvSpPr/>
          <p:nvPr/>
        </p:nvSpPr>
        <p:spPr>
          <a:xfrm>
            <a:off x="0" y="6573075"/>
            <a:ext cx="12192000" cy="31265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448800" y="647561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24DBEE-4D31-432D-9EF9-FE7B2A12F55D}" type="slidenum"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-10252"/>
            <a:ext cx="12192000" cy="9631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7846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F65C095-550F-465D-9016-F6D5254F34FB}"/>
              </a:ext>
            </a:extLst>
          </p:cNvPr>
          <p:cNvSpPr txBox="1">
            <a:spLocks/>
          </p:cNvSpPr>
          <p:nvPr/>
        </p:nvSpPr>
        <p:spPr>
          <a:xfrm>
            <a:off x="2" y="37904"/>
            <a:ext cx="12191998" cy="56726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600" b="1" i="0" u="none" strike="noStrike" kern="1200" cap="none" spc="-5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Әлеуметтік медициналық сақтандыру қоры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BA130BA-40AC-40B7-93F6-9036E879CB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229972"/>
              </p:ext>
            </p:extLst>
          </p:nvPr>
        </p:nvGraphicFramePr>
        <p:xfrm>
          <a:off x="210077" y="747206"/>
          <a:ext cx="11771843" cy="4974801"/>
        </p:xfrm>
        <a:graphic>
          <a:graphicData uri="http://schemas.openxmlformats.org/drawingml/2006/table">
            <a:tbl>
              <a:tblPr/>
              <a:tblGrid>
                <a:gridCol w="74817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50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04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462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7656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Атауы</a:t>
                      </a:r>
                    </a:p>
                  </a:txBody>
                  <a:tcPr marL="5655" marR="5655" marT="565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Республикалық бюджет жобасы</a:t>
                      </a:r>
                    </a:p>
                  </a:txBody>
                  <a:tcPr marL="5655" marR="5655" marT="565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6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2025 жыл</a:t>
                      </a:r>
                    </a:p>
                  </a:txBody>
                  <a:tcPr marL="5655" marR="5655" marT="565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2026 жыл</a:t>
                      </a:r>
                    </a:p>
                  </a:txBody>
                  <a:tcPr marL="5655" marR="5655" marT="565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2027 жыл</a:t>
                      </a:r>
                    </a:p>
                  </a:txBody>
                  <a:tcPr marL="5655" marR="5655" marT="565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2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noProof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Түсімдер, оның ішінде: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2 584,5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2 750,6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3 218,3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9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60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Есептелген инвестициялық</a:t>
                      </a:r>
                      <a:r>
                        <a:rPr lang="kk-KZ" sz="1260" kern="1200" baseline="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кіріс</a:t>
                      </a:r>
                      <a:endParaRPr lang="kk-KZ" sz="1260" kern="1200" noProof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00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180,3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186,4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175,1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9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60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Жұмыс</a:t>
                      </a:r>
                      <a:r>
                        <a:rPr lang="kk-KZ" sz="1260" kern="1200" baseline="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берушінің жарналары</a:t>
                      </a:r>
                      <a:endParaRPr lang="kk-KZ" sz="1260" kern="1200" noProof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00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791,3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872,7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1 006,8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6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60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Республикалық бюджеттен мемлекеттің жарналары</a:t>
                      </a:r>
                    </a:p>
                  </a:txBody>
                  <a:tcPr marL="14400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979,6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999,8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1 242,0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0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60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Жергілікті бюджеттен мемлекеттің жарналары</a:t>
                      </a:r>
                    </a:p>
                  </a:txBody>
                  <a:tcPr marL="14400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12,8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14,8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3992473"/>
                  </a:ext>
                </a:extLst>
              </a:tr>
              <a:tr h="4872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60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Мемлекеттік жарналарды</a:t>
                      </a:r>
                      <a:r>
                        <a:rPr lang="kk-KZ" sz="1260" kern="1200" baseline="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қоспағанда, міндетті әлеуметтік медициналық сақтандыруға аударымдар</a:t>
                      </a:r>
                      <a:endParaRPr lang="kk-KZ" sz="1260" kern="1200" noProof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00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611,9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668,7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769,0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95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Аударымдар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мен (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немесе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жарналарды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төлеуді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кешіктіргені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алынған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өсімпұлдар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00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4,1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4738608"/>
                  </a:ext>
                </a:extLst>
              </a:tr>
              <a:tr h="10032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60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Әскери</a:t>
                      </a:r>
                      <a:r>
                        <a:rPr lang="kk-KZ" sz="1260" kern="1200" baseline="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қызметшілерге, арнаулы мемлекеттік және құқық қорғау органдарының қызметкерлеріне медициналық көмек көрсету бойынша денсаулық сақтау субъектілеріне көрсетілген қызметкерлерге ақы төлеу бойынша қордың шығыстарын өтеуге аударым</a:t>
                      </a:r>
                      <a:endParaRPr lang="kk-KZ" sz="1260" kern="1200" noProof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00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6,5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6,5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6,5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0224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Шығыстар, оның ішінде: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2 567,1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2 874,5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3 228,6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93365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60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Міндетті</a:t>
                      </a:r>
                      <a:r>
                        <a:rPr lang="kk-KZ" sz="1260" kern="1200" baseline="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әлеуметтік медициналық сақтандыру жүйесінде медициналық көмек көрсету қызметтеріне ақы төлеу</a:t>
                      </a:r>
                      <a:endParaRPr lang="kk-KZ" sz="1260" kern="1200" noProof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00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2 508,9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2 812,8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3 158,8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50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Қор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активтерінен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комиссиялық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сыйақы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00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23,3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1293567"/>
                  </a:ext>
                </a:extLst>
              </a:tr>
              <a:tr h="254966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60" kern="120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Күтпеген шығындарды жабу үшін</a:t>
                      </a:r>
                      <a:r>
                        <a:rPr lang="kk-KZ" sz="1260" kern="1200" baseline="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резервті қамтамасыз ету сомасы</a:t>
                      </a:r>
                      <a:endParaRPr lang="kk-KZ" sz="1260" kern="1200" noProof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00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35,9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38,3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45,5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A1346A5-45D0-45DF-B5BD-7592F1102510}"/>
              </a:ext>
            </a:extLst>
          </p:cNvPr>
          <p:cNvSpPr txBox="1">
            <a:spLocks/>
          </p:cNvSpPr>
          <p:nvPr/>
        </p:nvSpPr>
        <p:spPr>
          <a:xfrm>
            <a:off x="10319375" y="437202"/>
            <a:ext cx="1662545" cy="3359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млрд. </a:t>
            </a:r>
            <a:r>
              <a:rPr kumimoji="0" lang="kk-KZ" sz="1200" b="0" i="1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теңге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F886EDB-C04F-4051-8F4E-E3D349E34C8B}"/>
              </a:ext>
            </a:extLst>
          </p:cNvPr>
          <p:cNvSpPr/>
          <p:nvPr/>
        </p:nvSpPr>
        <p:spPr>
          <a:xfrm flipV="1">
            <a:off x="0" y="6495437"/>
            <a:ext cx="12191999" cy="776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94D6371-980C-4387-B396-EA31315D5B63}"/>
              </a:ext>
            </a:extLst>
          </p:cNvPr>
          <p:cNvSpPr/>
          <p:nvPr/>
        </p:nvSpPr>
        <p:spPr>
          <a:xfrm>
            <a:off x="0" y="6573075"/>
            <a:ext cx="12192000" cy="31265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448800" y="647561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24DBEE-4D31-432D-9EF9-FE7B2A12F55D}" type="slidenum"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-10252"/>
            <a:ext cx="12192000" cy="9631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7081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591993"/>
            <a:ext cx="12192000" cy="2660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475615"/>
            <a:ext cx="12192000" cy="1246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-10252"/>
            <a:ext cx="12192000" cy="9631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28AC5919-8A86-44DE-8B7C-E84F773269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776776"/>
              </p:ext>
            </p:extLst>
          </p:nvPr>
        </p:nvGraphicFramePr>
        <p:xfrm>
          <a:off x="119336" y="5317375"/>
          <a:ext cx="11953328" cy="977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8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83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83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883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77151">
                <a:tc>
                  <a:txBody>
                    <a:bodyPr/>
                    <a:lstStyle/>
                    <a:p>
                      <a:r>
                        <a:rPr lang="kk-KZ" sz="1200" b="0" i="1" noProof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Шығаруға жауапты:</a:t>
                      </a:r>
                    </a:p>
                    <a:p>
                      <a:r>
                        <a:rPr lang="kk-KZ" sz="1200" b="0" i="1" noProof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ҚР Қаржы министрлігінің</a:t>
                      </a:r>
                      <a:r>
                        <a:rPr lang="kk-KZ" sz="1200" b="0" i="1" baseline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r>
                        <a:rPr lang="kk-KZ" sz="1200" b="0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Республикалық бюджетті талдау</a:t>
                      </a:r>
                    </a:p>
                    <a:p>
                      <a:r>
                        <a:rPr lang="kk-KZ" sz="1200" b="0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департаменті</a:t>
                      </a:r>
                      <a:endParaRPr lang="ru-RU" sz="1200" b="0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Департамент директоры:</a:t>
                      </a:r>
                    </a:p>
                    <a:p>
                      <a:r>
                        <a:rPr lang="kk-KZ" sz="1200" b="0" i="1" baseline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Шаймуратова</a:t>
                      </a:r>
                      <a:r>
                        <a:rPr lang="kk-KZ" sz="1200" b="0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Д.Ш.</a:t>
                      </a:r>
                      <a:endParaRPr lang="ru-RU" sz="1200" b="0" i="1" baseline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ru-RU" sz="1200" b="0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Телефон: +7 (7172) 74-90-29</a:t>
                      </a:r>
                    </a:p>
                    <a:p>
                      <a:r>
                        <a:rPr lang="en-US" sz="1200" b="0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e-mail</a:t>
                      </a:r>
                      <a:r>
                        <a:rPr lang="ru-RU" sz="1200" b="0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:</a:t>
                      </a:r>
                      <a:r>
                        <a:rPr lang="en-US" sz="1200" b="0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200" b="0" i="1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d.shaimuratova@minfin.gov.kz</a:t>
                      </a:r>
                      <a:endParaRPr lang="ru-RU" sz="1200" b="0" i="1" kern="1200" baseline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b="0" i="1" noProof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Орындаушы:</a:t>
                      </a:r>
                    </a:p>
                    <a:p>
                      <a:r>
                        <a:rPr lang="kk-KZ" sz="1200" b="0" i="1" noProof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Өтеғұлова</a:t>
                      </a:r>
                      <a:r>
                        <a:rPr lang="ru-RU" sz="1200" b="0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Ж.Ж.</a:t>
                      </a:r>
                      <a:r>
                        <a:rPr lang="ru-RU" sz="1200" b="0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r>
                        <a:rPr lang="ru-RU" sz="1200" b="0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Телефон: +7 (7172) 74-36-43 </a:t>
                      </a:r>
                    </a:p>
                    <a:p>
                      <a:r>
                        <a:rPr lang="en-US" sz="1200" b="0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</a:t>
                      </a:r>
                      <a:r>
                        <a:rPr lang="kk-KZ" sz="1200" b="0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r>
                        <a:rPr lang="en-US" sz="1200" b="0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mail</a:t>
                      </a:r>
                      <a:r>
                        <a:rPr lang="ru-RU" sz="1200" b="0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n-US" sz="1200" b="0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zh.otegulova@minfin.gov.kz</a:t>
                      </a:r>
                      <a:endParaRPr lang="ru-RU" sz="1200" b="0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b="0" i="1" noProof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Мекен-жайы: </a:t>
                      </a:r>
                    </a:p>
                    <a:p>
                      <a:r>
                        <a:rPr lang="ru-RU" sz="1200" b="0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010000, Астана қ.</a:t>
                      </a:r>
                    </a:p>
                    <a:p>
                      <a:r>
                        <a:rPr lang="kk-KZ" sz="1200" b="0" i="1" noProof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Мәңгілік Ел даңғылы 8, 7 кіреберіс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76619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8212</TotalTime>
  <Words>1286</Words>
  <Application>Microsoft Office PowerPoint</Application>
  <PresentationFormat>Широкоэкранный</PresentationFormat>
  <Paragraphs>583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Arial Narrow</vt:lpstr>
      <vt:lpstr>Calibri</vt:lpstr>
      <vt:lpstr>Calibri Light</vt:lpstr>
      <vt:lpstr>Century Gothic</vt:lpstr>
      <vt:lpstr>Wingdings</vt:lpstr>
      <vt:lpstr>Тема Office</vt:lpstr>
      <vt:lpstr>1_Тема Office</vt:lpstr>
      <vt:lpstr>2_Тема Office</vt:lpstr>
      <vt:lpstr>4_Тема Office</vt:lpstr>
      <vt:lpstr>Азаматтық бюджет</vt:lpstr>
      <vt:lpstr>Макроэкономикалық негіз</vt:lpstr>
      <vt:lpstr>Негізгі әлеуметтік көрсеткіштер</vt:lpstr>
      <vt:lpstr>Республикалық бюджет шығындарын қаржыландыру көздері</vt:lpstr>
      <vt:lpstr>Республикалық бюджет шығыстарының бағыттары</vt:lpstr>
      <vt:lpstr>Әлеуметтік сала шығыстары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Назым Маман</dc:creator>
  <cp:lastModifiedBy>gani adilhan</cp:lastModifiedBy>
  <cp:revision>232</cp:revision>
  <dcterms:created xsi:type="dcterms:W3CDTF">2023-11-28T06:06:44Z</dcterms:created>
  <dcterms:modified xsi:type="dcterms:W3CDTF">2026-08-31T14:18:28Z</dcterms:modified>
</cp:coreProperties>
</file>