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7" r:id="rId3"/>
    <p:sldId id="258" r:id="rId4"/>
    <p:sldId id="259" r:id="rId5"/>
    <p:sldId id="260" r:id="rId6"/>
    <p:sldId id="261" r:id="rId7"/>
    <p:sldId id="262" r:id="rId8"/>
    <p:sldId id="285" r:id="rId10"/>
    <p:sldId id="264" r:id="rId11"/>
    <p:sldId id="284" r:id="rId12"/>
    <p:sldId id="263" r:id="rId13"/>
    <p:sldId id="268" r:id="rId14"/>
    <p:sldId id="276" r:id="rId15"/>
    <p:sldId id="282" r:id="rId16"/>
    <p:sldId id="269" r:id="rId17"/>
    <p:sldId id="281" r:id="rId18"/>
  </p:sldIdLst>
  <p:sldSz cx="9144000" cy="6858000" type="screen4x3"/>
  <p:notesSz cx="6797675" cy="992632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/>
    <p:restoredTop sz="94874"/>
  </p:normalViewPr>
  <p:slideViewPr>
    <p:cSldViewPr showGuides="1">
      <p:cViewPr varScale="1">
        <p:scale>
          <a:sx n="103" d="100"/>
          <a:sy n="103" d="100"/>
        </p:scale>
        <p:origin x="126" y="1098"/>
      </p:cViewPr>
      <p:guideLst>
        <p:guide orient="horz" pos="220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CCBEA7-C952-461B-8F87-2109FF1D2D1A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ru-RU" altLang="ru-RU" sz="1200" dirty="0">
                <a:latin typeface="Calibri" panose="020F0502020204030204" pitchFamily="34" charset="0"/>
              </a:rPr>
            </a:fld>
            <a:endParaRPr lang="ru-RU" altLang="ru-RU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ru-RU" altLang="ru-RU" dirty="0"/>
          </a:p>
        </p:txBody>
      </p:sp>
      <p:sp>
        <p:nvSpPr>
          <p:cNvPr id="10244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ru-RU" altLang="ru-RU" sz="1200" dirty="0">
                <a:latin typeface="Calibri" panose="020F0502020204030204" pitchFamily="34" charset="0"/>
              </a:rPr>
            </a:fld>
            <a:endParaRPr lang="ru-RU" altLang="ru-RU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ru-RU" altLang="ru-RU" dirty="0"/>
          </a:p>
        </p:txBody>
      </p:sp>
      <p:sp>
        <p:nvSpPr>
          <p:cNvPr id="12292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ru-RU" altLang="ru-RU" sz="1200" dirty="0">
                <a:latin typeface="Calibri" panose="020F0502020204030204" pitchFamily="34" charset="0"/>
              </a:rPr>
            </a:fld>
            <a:endParaRPr lang="ru-RU" altLang="ru-RU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pSp>
          <p:nvGrpSpPr>
            <p:cNvPr id="2058" name="Group 5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6" name="Rectangle 6"/>
              <p:cNvSpPr>
                <a:spLocks noChangeArrowheads="1"/>
              </p:cNvSpPr>
              <p:nvPr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" name="Rectangle 7"/>
              <p:cNvSpPr>
                <a:spLocks noChangeArrowheads="1"/>
              </p:cNvSpPr>
              <p:nvPr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" name="Rectangle 8"/>
              <p:cNvSpPr>
                <a:spLocks noChangeArrowheads="1"/>
              </p:cNvSpPr>
              <p:nvPr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" name="Rectangle 9"/>
              <p:cNvSpPr>
                <a:spLocks noChangeArrowheads="1"/>
              </p:cNvSpPr>
              <p:nvPr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" name="Rectangle 10"/>
              <p:cNvSpPr>
                <a:spLocks noChangeArrowheads="1"/>
              </p:cNvSpPr>
              <p:nvPr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Rectangle 12"/>
              <p:cNvSpPr>
                <a:spLocks noChangeArrowheads="1"/>
              </p:cNvSpPr>
              <p:nvPr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Rectangle 13"/>
              <p:cNvSpPr>
                <a:spLocks noChangeArrowheads="1"/>
              </p:cNvSpPr>
              <p:nvPr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 15"/>
              <p:cNvSpPr>
                <a:spLocks noChangeArrowheads="1"/>
              </p:cNvSpPr>
              <p:nvPr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542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542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C44175-5C3E-4A65-B85C-ECE5B46E4039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algn="r" eaLnBrk="1" hangingPunct="1">
              <a:buNone/>
            </a:pPr>
            <a:fld id="{9A0DB2DC-4C9A-4742-B13C-FB6460FD3503}" type="slidenum">
              <a:rPr lang="ru-RU" altLang="ru-RU" dirty="0">
                <a:latin typeface="Arial Black" panose="020B0A04020102020204" pitchFamily="34" charset="0"/>
              </a:rPr>
            </a:fld>
            <a:endParaRPr lang="ru-RU" altLang="ru-RU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Замещающий 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9" name="Замещающая 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sp>
        <p:nvSpPr>
          <p:cNvPr id="6" name="Замещающая 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altLang="ru-RU" dirty="0"/>
            </a:fld>
            <a:endParaRPr lang="ru-RU" altLang="ru-RU" dirty="0">
              <a:latin typeface="Palatino Linotype" panose="02040502050505030304" pitchFamily="18" charset="0"/>
            </a:endParaRPr>
          </a:p>
        </p:txBody>
      </p:sp>
      <p:grpSp>
        <p:nvGrpSpPr>
          <p:cNvPr id="1028" name="Group 4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 dirty="0"/>
              <a:t>Образец заголовка</a:t>
            </a:r>
            <a:endParaRPr lang="ru-RU" altLang="ru-RU" dirty="0"/>
          </a:p>
        </p:txBody>
      </p:sp>
      <p:sp>
        <p:nvSpPr>
          <p:cNvPr id="1030" name="Rectangle 15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ru-RU" altLang="ru-RU" dirty="0"/>
          </a:p>
        </p:txBody>
      </p:sp>
      <p:sp>
        <p:nvSpPr>
          <p:cNvPr id="532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A64F32-FC27-40E3-A992-EC5E54DE5757}" type="datetime1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1.emf"/><Relationship Id="rId1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550" y="620713"/>
            <a:ext cx="7200900" cy="8604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ГРАЖДАНСКИЙ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БЮДЖЕТ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ГОРОДА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КУРЧАТОВ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 20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26-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20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28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ГОДЫ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099" name="Номер слайда 4"/>
          <p:cNvSpPr txBox="1">
            <a:spLocks noGrp="1"/>
          </p:cNvSpPr>
          <p:nvPr>
            <p:ph type="sldNum" sz="quarter" idx="11"/>
          </p:nvPr>
        </p:nvSpPr>
        <p:spPr/>
        <p:txBody>
          <a:bodyPr anchor="b" anchorCtr="0"/>
          <a:lstStyle/>
          <a:p>
            <a:pPr mar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latin typeface="Arial Black" panose="020B0A04020102020204" pitchFamily="34" charset="0"/>
              </a:rPr>
            </a:fld>
            <a:endParaRPr lang="ru-RU" altLang="ru-RU" sz="1200" dirty="0">
              <a:latin typeface="Arial Black" panose="020B0A04020102020204" pitchFamily="34" charset="0"/>
            </a:endParaRPr>
          </a:p>
        </p:txBody>
      </p:sp>
      <p:pic>
        <p:nvPicPr>
          <p:cNvPr id="4100" name="Picture 6" descr="DSCF1771"/>
          <p:cNvPicPr>
            <a:picLocks noChangeAspect="1"/>
          </p:cNvPicPr>
          <p:nvPr/>
        </p:nvPicPr>
        <p:blipFill>
          <a:blip r:embed="rId1"/>
          <a:srcRect b="45735"/>
          <a:stretch>
            <a:fillRect/>
          </a:stretch>
        </p:blipFill>
        <p:spPr>
          <a:xfrm>
            <a:off x="2484438" y="1557338"/>
            <a:ext cx="4319587" cy="3167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7" descr="Копия P80200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1557338"/>
            <a:ext cx="2016125" cy="1655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Picture 9" descr="Балко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415" y="4796790"/>
            <a:ext cx="2017713" cy="1657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Picture 10" descr="IMGA5714"/>
          <p:cNvPicPr>
            <a:picLocks noChangeAspect="1"/>
          </p:cNvPicPr>
          <p:nvPr/>
        </p:nvPicPr>
        <p:blipFill>
          <a:blip r:embed="rId4"/>
          <a:srcRect b="15352"/>
          <a:stretch>
            <a:fillRect/>
          </a:stretch>
        </p:blipFill>
        <p:spPr>
          <a:xfrm>
            <a:off x="6877050" y="1557338"/>
            <a:ext cx="2016125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Picture 11" descr="IMGA57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050" y="3429000"/>
            <a:ext cx="2016125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5" name="Picture 12" descr="P7190011"/>
          <p:cNvPicPr>
            <a:picLocks noChangeAspect="1"/>
          </p:cNvPicPr>
          <p:nvPr/>
        </p:nvPicPr>
        <p:blipFill>
          <a:blip r:embed="rId6"/>
          <a:srcRect l="4996" t="21094" r="3343" b="12059"/>
          <a:stretch>
            <a:fillRect/>
          </a:stretch>
        </p:blipFill>
        <p:spPr>
          <a:xfrm>
            <a:off x="395288" y="3288983"/>
            <a:ext cx="2016125" cy="1439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6" name="Picture 17" descr="Рисунок3"/>
          <p:cNvPicPr>
            <a:picLocks noChangeAspect="1"/>
          </p:cNvPicPr>
          <p:nvPr/>
        </p:nvPicPr>
        <p:blipFill>
          <a:blip r:embed="rId7"/>
          <a:srcRect l="3622" t="3545" r="3543" b="17844"/>
          <a:stretch>
            <a:fillRect/>
          </a:stretch>
        </p:blipFill>
        <p:spPr>
          <a:xfrm>
            <a:off x="395288" y="4797425"/>
            <a:ext cx="2016125" cy="1655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7" name="Picture 18" descr="Изображение 002"/>
          <p:cNvPicPr>
            <a:picLocks noChangeAspect="1"/>
          </p:cNvPicPr>
          <p:nvPr/>
        </p:nvPicPr>
        <p:blipFill>
          <a:blip r:embed="rId8"/>
          <a:srcRect l="6081" t="12746" r="5542" b="34631"/>
          <a:stretch>
            <a:fillRect/>
          </a:stretch>
        </p:blipFill>
        <p:spPr>
          <a:xfrm>
            <a:off x="3924300" y="4797425"/>
            <a:ext cx="1584325" cy="1655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8" name="Picture 19" descr="P9200222"/>
          <p:cNvPicPr>
            <a:picLocks noChangeAspect="1"/>
          </p:cNvPicPr>
          <p:nvPr/>
        </p:nvPicPr>
        <p:blipFill>
          <a:blip r:embed="rId9"/>
          <a:srcRect t="22350" b="6821"/>
          <a:stretch>
            <a:fillRect/>
          </a:stretch>
        </p:blipFill>
        <p:spPr>
          <a:xfrm>
            <a:off x="2484438" y="4797425"/>
            <a:ext cx="1366837" cy="1655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9" name="Picture 20" descr="P8030103"/>
          <p:cNvPicPr>
            <a:picLocks noChangeAspect="1"/>
          </p:cNvPicPr>
          <p:nvPr/>
        </p:nvPicPr>
        <p:blipFill>
          <a:blip r:embed="rId10"/>
          <a:srcRect l="19012" b="10342"/>
          <a:stretch>
            <a:fillRect/>
          </a:stretch>
        </p:blipFill>
        <p:spPr>
          <a:xfrm>
            <a:off x="5580063" y="4797425"/>
            <a:ext cx="1223962" cy="16557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/>
          <p:nvPr/>
        </p:nvSpPr>
        <p:spPr>
          <a:xfrm>
            <a:off x="611188" y="1198563"/>
            <a:ext cx="7924800" cy="409321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latin typeface="Book Antiqua" panose="02040602050305030304" pitchFamily="18" charset="0"/>
              </a:rPr>
              <a:t>Вашему вниманию представлен гражданский бюджет города </a:t>
            </a:r>
            <a:r>
              <a:rPr lang="ru-RU" altLang="ru-RU" sz="2000" dirty="0">
                <a:latin typeface="Book Antiqua" panose="02040602050305030304" pitchFamily="18" charset="0"/>
              </a:rPr>
              <a:t>Курчатов</a:t>
            </a:r>
            <a:r>
              <a:rPr lang="en-US" altLang="ru-RU" sz="2000" dirty="0">
                <a:latin typeface="Book Antiqua" panose="02040602050305030304" pitchFamily="18" charset="0"/>
              </a:rPr>
              <a:t> на 20</a:t>
            </a:r>
            <a:r>
              <a:rPr lang="ru-RU" altLang="ru-RU" sz="2000" dirty="0">
                <a:latin typeface="Book Antiqua" panose="02040602050305030304" pitchFamily="18" charset="0"/>
              </a:rPr>
              <a:t>2</a:t>
            </a:r>
            <a:r>
              <a:rPr lang="en-US" altLang="ru-RU" sz="2000" dirty="0">
                <a:latin typeface="Book Antiqua" panose="02040602050305030304" pitchFamily="18" charset="0"/>
              </a:rPr>
              <a:t>6</a:t>
            </a:r>
            <a:r>
              <a:rPr lang="ru-RU" altLang="ru-RU" sz="2000" dirty="0">
                <a:latin typeface="Book Antiqua" panose="02040602050305030304" pitchFamily="18" charset="0"/>
              </a:rPr>
              <a:t>-</a:t>
            </a:r>
            <a:r>
              <a:rPr lang="en-US" altLang="ru-RU" sz="2000" b="1" dirty="0">
                <a:latin typeface="Book Antiqua" panose="02040602050305030304" pitchFamily="18" charset="0"/>
              </a:rPr>
              <a:t> </a:t>
            </a:r>
            <a:r>
              <a:rPr lang="en-US" altLang="ru-RU" sz="2000" dirty="0">
                <a:latin typeface="Book Antiqua" panose="02040602050305030304" pitchFamily="18" charset="0"/>
              </a:rPr>
              <a:t>20</a:t>
            </a:r>
            <a:r>
              <a:rPr lang="ru-RU" altLang="ru-RU" sz="2000" dirty="0">
                <a:latin typeface="Book Antiqua" panose="02040602050305030304" pitchFamily="18" charset="0"/>
              </a:rPr>
              <a:t>2</a:t>
            </a:r>
            <a:r>
              <a:rPr lang="en-US" altLang="ru-RU" sz="2000" dirty="0">
                <a:latin typeface="Book Antiqua" panose="02040602050305030304" pitchFamily="18" charset="0"/>
              </a:rPr>
              <a:t>8 годы</a:t>
            </a:r>
            <a:r>
              <a:rPr lang="ru-RU" altLang="ru-RU" sz="2000" dirty="0">
                <a:latin typeface="Book Antiqua" panose="02040602050305030304" pitchFamily="18" charset="0"/>
              </a:rPr>
              <a:t>.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latin typeface="Book Antiqua" panose="02040602050305030304" pitchFamily="18" charset="0"/>
              </a:rPr>
              <a:t>Данный документ включает следующие разделы: 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latin typeface="Book Antiqua" panose="02040602050305030304" pitchFamily="18" charset="0"/>
              </a:rPr>
              <a:t>- основные показатели социально-экономического развития города;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latin typeface="Book Antiqua" panose="02040602050305030304" pitchFamily="18" charset="0"/>
              </a:rPr>
              <a:t>- поступления и расходы бюджета города;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latin typeface="Book Antiqua" panose="02040602050305030304" pitchFamily="18" charset="0"/>
              </a:rPr>
              <a:t>- отчет об исполнении бюджета города.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2000" dirty="0">
              <a:latin typeface="Book Antiqua" panose="02040602050305030304" pitchFamily="18" charset="0"/>
            </a:endParaRPr>
          </a:p>
          <a:p>
            <a:pPr marL="0" lvl="0" indent="444500" algn="just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>
                <a:latin typeface="Book Antiqua" panose="02040602050305030304" pitchFamily="18" charset="0"/>
              </a:rPr>
              <a:t>Бюджет города на 20</a:t>
            </a:r>
            <a:r>
              <a:rPr lang="ru-RU" altLang="ru-RU" sz="2000" dirty="0">
                <a:latin typeface="Book Antiqua" panose="02040602050305030304" pitchFamily="18" charset="0"/>
              </a:rPr>
              <a:t>26</a:t>
            </a:r>
            <a:r>
              <a:rPr lang="en-US" altLang="ru-RU" sz="2000" dirty="0">
                <a:latin typeface="Book Antiqua" panose="02040602050305030304" pitchFamily="18" charset="0"/>
              </a:rPr>
              <a:t>-20</a:t>
            </a:r>
            <a:r>
              <a:rPr lang="ru-RU" altLang="ru-RU" sz="2000" dirty="0">
                <a:latin typeface="Book Antiqua" panose="02040602050305030304" pitchFamily="18" charset="0"/>
              </a:rPr>
              <a:t>28</a:t>
            </a:r>
            <a:r>
              <a:rPr lang="en-US" altLang="ru-RU" sz="2000" dirty="0">
                <a:latin typeface="Book Antiqua" panose="02040602050305030304" pitchFamily="18" charset="0"/>
              </a:rPr>
              <a:t> годы сформирован в соответствии с Бюджетным и Налоговым кодексами Республики Казахстан, Прогнозом социально-экономического развития города </a:t>
            </a:r>
            <a:r>
              <a:rPr lang="ru-RU" altLang="ru-RU" sz="2000" dirty="0">
                <a:latin typeface="Book Antiqua" panose="02040602050305030304" pitchFamily="18" charset="0"/>
              </a:rPr>
              <a:t>Курчатов</a:t>
            </a:r>
            <a:r>
              <a:rPr lang="en-US" altLang="ru-RU" sz="2000" dirty="0">
                <a:latin typeface="Book Antiqua" panose="02040602050305030304" pitchFamily="18" charset="0"/>
              </a:rPr>
              <a:t> на 20</a:t>
            </a:r>
            <a:r>
              <a:rPr lang="ru-RU" altLang="ru-RU" sz="2000" dirty="0">
                <a:latin typeface="Book Antiqua" panose="02040602050305030304" pitchFamily="18" charset="0"/>
              </a:rPr>
              <a:t>25-</a:t>
            </a:r>
            <a:r>
              <a:rPr lang="en-US" altLang="ru-RU" sz="2000" dirty="0">
                <a:latin typeface="Book Antiqua" panose="02040602050305030304" pitchFamily="18" charset="0"/>
              </a:rPr>
              <a:t>20</a:t>
            </a:r>
            <a:r>
              <a:rPr lang="ru-RU" altLang="ru-RU" sz="2000" dirty="0">
                <a:latin typeface="Book Antiqua" panose="02040602050305030304" pitchFamily="18" charset="0"/>
              </a:rPr>
              <a:t>29</a:t>
            </a:r>
            <a:r>
              <a:rPr lang="en-US" altLang="ru-RU" sz="2000" dirty="0">
                <a:latin typeface="Book Antiqua" panose="02040602050305030304" pitchFamily="18" charset="0"/>
              </a:rPr>
              <a:t> годы и утвержден на сессии городского маслихата </a:t>
            </a:r>
            <a:r>
              <a:rPr lang="en-US" altLang="ru-RU" sz="2000" dirty="0" err="1">
                <a:latin typeface="Book Antiqua" panose="02040602050305030304" pitchFamily="18" charset="0"/>
              </a:rPr>
              <a:t>от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18 декабря</a:t>
            </a:r>
            <a:r>
              <a:rPr lang="en-US" altLang="ru-RU" sz="2000" dirty="0">
                <a:latin typeface="Book Antiqua" panose="02040602050305030304" pitchFamily="18" charset="0"/>
              </a:rPr>
              <a:t> 20</a:t>
            </a:r>
            <a:r>
              <a:rPr lang="ru-RU" altLang="ru-RU" sz="2000" dirty="0">
                <a:latin typeface="Book Antiqua" panose="02040602050305030304" pitchFamily="18" charset="0"/>
              </a:rPr>
              <a:t>25</a:t>
            </a:r>
            <a:r>
              <a:rPr lang="en-US" altLang="ru-RU" sz="2000" dirty="0">
                <a:latin typeface="Book Antiqua" panose="02040602050305030304" pitchFamily="18" charset="0"/>
              </a:rPr>
              <a:t> года № </a:t>
            </a:r>
            <a:r>
              <a:rPr lang="ru-RU" altLang="ru-RU" sz="2000" dirty="0">
                <a:latin typeface="Book Antiqua" panose="02040602050305030304" pitchFamily="18" charset="0"/>
              </a:rPr>
              <a:t>35/221 -</a:t>
            </a:r>
            <a:r>
              <a:rPr lang="en-US" altLang="ru-RU" sz="2000" dirty="0">
                <a:latin typeface="Book Antiqua" panose="02040602050305030304" pitchFamily="18" charset="0"/>
              </a:rPr>
              <a:t>VIII.</a:t>
            </a:r>
            <a:endParaRPr lang="en-US" altLang="ru-RU" sz="2000" dirty="0">
              <a:latin typeface="Book Antiqua" panose="02040602050305030304" pitchFamily="18" charset="0"/>
            </a:endParaRPr>
          </a:p>
        </p:txBody>
      </p:sp>
      <p:sp>
        <p:nvSpPr>
          <p:cNvPr id="5123" name="Прямоугольник 1"/>
          <p:cNvSpPr/>
          <p:nvPr/>
        </p:nvSpPr>
        <p:spPr>
          <a:xfrm>
            <a:off x="1863725" y="404813"/>
            <a:ext cx="54244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>
                <a:latin typeface="Book Antiqua" panose="02040602050305030304" pitchFamily="18" charset="0"/>
              </a:rPr>
              <a:t>Уважаемые посетители сайта!</a:t>
            </a:r>
            <a:endParaRPr lang="ru-RU" altLang="ru-RU" sz="2800" b="1" dirty="0">
              <a:latin typeface="Book Antiqua" panose="02040602050305030304" pitchFamily="18" charset="0"/>
            </a:endParaRPr>
          </a:p>
        </p:txBody>
      </p:sp>
      <p:sp>
        <p:nvSpPr>
          <p:cNvPr id="5124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Century Gothic" panose="020B0502020202020204" pitchFamily="34" charset="0"/>
              </a:rPr>
            </a:fld>
            <a:endParaRPr lang="ru-RU" altLang="ru-RU" sz="1200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/>
          <p:nvPr/>
        </p:nvSpPr>
        <p:spPr>
          <a:xfrm>
            <a:off x="1835150" y="400050"/>
            <a:ext cx="6192838" cy="3476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Процесс разработки местного </a:t>
            </a:r>
            <a:r>
              <a:rPr lang="ru-RU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б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юджета</a:t>
            </a:r>
            <a:endParaRPr lang="en-US" altLang="ru-RU" sz="2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27763" y="1125538"/>
            <a:ext cx="2447925" cy="6080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позднее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25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апреля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тек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финансового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года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227763" y="2205038"/>
            <a:ext cx="2447925" cy="7921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 позднее 15 октября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тек.финансового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года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227763" y="3349625"/>
            <a:ext cx="2447925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Не позднее 1 ноября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тек.финансового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года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227763" y="4429125"/>
            <a:ext cx="2447925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В 2-х недельный срок после утверждения бюджета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227763" y="5589588"/>
            <a:ext cx="2520950" cy="7921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До 30 декабря текущего финансового года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5291138" y="1223963"/>
            <a:ext cx="792163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8" name="Двойная стрелка влево/вправо 47"/>
          <p:cNvSpPr/>
          <p:nvPr/>
        </p:nvSpPr>
        <p:spPr>
          <a:xfrm>
            <a:off x="5291138" y="2370138"/>
            <a:ext cx="792163" cy="407988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9" name="Двойная стрелка влево/вправо 48"/>
          <p:cNvSpPr/>
          <p:nvPr/>
        </p:nvSpPr>
        <p:spPr>
          <a:xfrm>
            <a:off x="5291138" y="3449638"/>
            <a:ext cx="792163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0" name="Двойная стрелка влево/вправо 49"/>
          <p:cNvSpPr/>
          <p:nvPr/>
        </p:nvSpPr>
        <p:spPr>
          <a:xfrm>
            <a:off x="5291138" y="4611688"/>
            <a:ext cx="792163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" name="Двойная стрелка влево/вправо 50"/>
          <p:cNvSpPr/>
          <p:nvPr/>
        </p:nvSpPr>
        <p:spPr>
          <a:xfrm>
            <a:off x="5292725" y="5715000"/>
            <a:ext cx="792163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95288" y="981075"/>
            <a:ext cx="4752975" cy="10080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Проект прогноза социально-экономического развития (на 5- летний период) и бюджетных параметров (на 3- летний период)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68313" y="2268538"/>
            <a:ext cx="46799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Предоставление проекта бюджета города на рассмотрение акимата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68313" y="3349625"/>
            <a:ext cx="46799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Представление проекта решения маслихата о местном бюджете на предстоящий период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68313" y="4429125"/>
            <a:ext cx="4679950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Принятие постановления о реализации решения маслихата о бюджете города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68313" y="5608638"/>
            <a:ext cx="4751388" cy="7731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Утверждение Бюджетных программ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государственных органов 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162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>
            <a:endCxn id="5130" idx="1"/>
          </p:cNvCxnSpPr>
          <p:nvPr/>
        </p:nvCxnSpPr>
        <p:spPr>
          <a:xfrm>
            <a:off x="1809750" y="1143000"/>
            <a:ext cx="2889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089775" y="1141413"/>
            <a:ext cx="28733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Text Box 6"/>
          <p:cNvSpPr txBox="1"/>
          <p:nvPr/>
        </p:nvSpPr>
        <p:spPr>
          <a:xfrm>
            <a:off x="323850" y="333375"/>
            <a:ext cx="8610600" cy="5778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 dirty="0">
                <a:solidFill>
                  <a:srgbClr val="000000"/>
                </a:solidFill>
                <a:latin typeface="Book Antiqua" panose="02040602050305030304" pitchFamily="18" charset="0"/>
              </a:rPr>
              <a:t>Основанием для исполнения </a:t>
            </a:r>
            <a:endParaRPr lang="ru-RU" altLang="ru-RU" sz="20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 dirty="0">
                <a:solidFill>
                  <a:srgbClr val="000000"/>
                </a:solidFill>
                <a:latin typeface="Book Antiqua" panose="02040602050305030304" pitchFamily="18" charset="0"/>
              </a:rPr>
              <a:t>бюджета являются следующие документы</a:t>
            </a:r>
            <a:endParaRPr lang="en-US" altLang="ru-RU" sz="20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2124075" y="928688"/>
            <a:ext cx="4968875" cy="4270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ИСПОЛНЕНИЕ БЮДЖЕТА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2124075" y="1444625"/>
            <a:ext cx="4968875" cy="4048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Бюджетный кодекс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2124075" y="1919288"/>
            <a:ext cx="4968875" cy="6064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Закон о республиканском бюджете и решение маслихата о местном бюджете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2124075" y="2486025"/>
            <a:ext cx="4968875" cy="808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Постановления Правительства РК или акимата о реализации закона о республиканском бюджете или решения маслихата о местном бюджете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2124075" y="3270250"/>
            <a:ext cx="4968875" cy="4048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Соглашения о результатах по целевым трансфертам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2124075" y="3617913"/>
            <a:ext cx="4968875" cy="808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Сводный план финансирования по обязательствам, сводный план поступлений и финансирования по платежам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2124075" y="4362450"/>
            <a:ext cx="4968875" cy="6064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Планы финансирования по обязательствам и платежам администраторов бюджетных программ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2124075" y="4910138"/>
            <a:ext cx="4968875" cy="808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Индивидуальные планы финансирования по обязательствам и платежам государственных учреждений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2124075" y="5584825"/>
            <a:ext cx="4968875" cy="808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Нормативно-правовые акты, определяющие порядок исполнения бюджета в соответствии с Бюджетным кодексом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95288" y="981075"/>
            <a:ext cx="1439863" cy="52562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Начинается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1 января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77113" y="981075"/>
            <a:ext cx="1439863" cy="52562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Завер</a:t>
            </a: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-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шается </a:t>
            </a: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31 декабря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184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1" name="Group 101"/>
          <p:cNvGraphicFramePr>
            <a:graphicFrameLocks noGrp="1"/>
          </p:cNvGraphicFramePr>
          <p:nvPr/>
        </p:nvGraphicFramePr>
        <p:xfrm>
          <a:off x="250825" y="1125538"/>
          <a:ext cx="8642350" cy="4967285"/>
        </p:xfrm>
        <a:graphic>
          <a:graphicData uri="http://schemas.openxmlformats.org/drawingml/2006/table">
            <a:tbl>
              <a:tblPr/>
              <a:tblGrid>
                <a:gridCol w="576263"/>
                <a:gridCol w="4321175"/>
                <a:gridCol w="936625"/>
                <a:gridCol w="935037"/>
                <a:gridCol w="936625"/>
                <a:gridCol w="936625"/>
              </a:tblGrid>
              <a:tr h="553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№ п/п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 показателей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25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26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27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6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5555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1.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Объем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промышленной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продукции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% к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предыдущему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году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71,1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116,5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0,3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110,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53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2.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Объем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производства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обрабатывающей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промышленности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% к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предыдущему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году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112,0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115,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101,0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101,0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5555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3.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Индекс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физического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объема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строительных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работ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% к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предыдущему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году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110,0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107,0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108,0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109,0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53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4.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Индекс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физического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объема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розничного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товарооборота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% к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предыдущему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году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113,9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100,6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lang="en-US" altLang="ru-RU" sz="1400" dirty="0">
                          <a:ln>
                            <a:noFill/>
                          </a:ln>
                          <a:effectLst/>
                          <a:latin typeface="Book Antiqua" panose="02040602050305030304" pitchFamily="18" charset="0"/>
                          <a:sym typeface="+mn-ea"/>
                        </a:rPr>
                        <a:t>100,6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lang="en-US" altLang="ru-RU" sz="1400" dirty="0">
                          <a:ln>
                            <a:noFill/>
                          </a:ln>
                          <a:effectLst/>
                          <a:latin typeface="Book Antiqua" panose="02040602050305030304" pitchFamily="18" charset="0"/>
                          <a:sym typeface="+mn-ea"/>
                        </a:rPr>
                        <a:t>100,6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26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Численность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населения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тыс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.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чел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9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26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6.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Среднегодовой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прожиточный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минимум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тенге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50 000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54 000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58 000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58 000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26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Месячный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расчетный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показатель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(МРП),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тенге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3932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4325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4 800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4 800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26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Минимальная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заработная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плата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тенге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85000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85000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85000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85000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592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Среднемесячная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заработная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плата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тенге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380 000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420 000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460 000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460 000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55" marR="91455" marT="45723" marB="4572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  <p:sp>
        <p:nvSpPr>
          <p:cNvPr id="8280" name="Прямоугольник 2"/>
          <p:cNvSpPr/>
          <p:nvPr/>
        </p:nvSpPr>
        <p:spPr>
          <a:xfrm>
            <a:off x="539750" y="333375"/>
            <a:ext cx="82804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 dirty="0">
                <a:latin typeface="Book Antiqua" panose="02040602050305030304" pitchFamily="18" charset="0"/>
              </a:rPr>
              <a:t>Основные показатели социально-экономического</a:t>
            </a:r>
            <a:r>
              <a:rPr lang="ru-RU" altLang="ru-RU" sz="2000" b="1" dirty="0">
                <a:latin typeface="Book Antiqua" panose="02040602050305030304" pitchFamily="18" charset="0"/>
              </a:rPr>
              <a:t> р</a:t>
            </a:r>
            <a:r>
              <a:rPr lang="en-US" altLang="ru-RU" sz="2000" b="1" dirty="0">
                <a:latin typeface="Book Antiqua" panose="02040602050305030304" pitchFamily="18" charset="0"/>
              </a:rPr>
              <a:t>азвития</a:t>
            </a:r>
            <a:endParaRPr lang="ru-RU" altLang="ru-RU" sz="2000" b="1" dirty="0">
              <a:latin typeface="Book Antiqua" panose="02040602050305030304" pitchFamily="18" charset="0"/>
            </a:endParaRPr>
          </a:p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 dirty="0">
                <a:latin typeface="Book Antiqua" panose="02040602050305030304" pitchFamily="18" charset="0"/>
              </a:rPr>
              <a:t>города </a:t>
            </a:r>
            <a:r>
              <a:rPr lang="ru-RU" altLang="ru-RU" sz="2000" b="1" dirty="0">
                <a:latin typeface="Book Antiqua" panose="02040602050305030304" pitchFamily="18" charset="0"/>
              </a:rPr>
              <a:t>Курчатов </a:t>
            </a:r>
            <a:r>
              <a:rPr lang="en-US" altLang="ru-RU" sz="2000" b="1" dirty="0">
                <a:latin typeface="Book Antiqua" panose="02040602050305030304" pitchFamily="18" charset="0"/>
              </a:rPr>
              <a:t>на 20</a:t>
            </a:r>
            <a:r>
              <a:rPr lang="ru-RU" altLang="ru-RU" sz="2000" b="1" dirty="0">
                <a:latin typeface="Book Antiqua" panose="02040602050305030304" pitchFamily="18" charset="0"/>
              </a:rPr>
              <a:t>26</a:t>
            </a:r>
            <a:r>
              <a:rPr lang="en-US" altLang="ru-RU" sz="2000" b="1" dirty="0">
                <a:latin typeface="Book Antiqua" panose="02040602050305030304" pitchFamily="18" charset="0"/>
              </a:rPr>
              <a:t>-2028 годы</a:t>
            </a:r>
            <a:endParaRPr lang="ru-RU" altLang="ru-RU" sz="2000" dirty="0">
              <a:latin typeface="Book Antiqua" panose="02040602050305030304" pitchFamily="18" charset="0"/>
            </a:endParaRPr>
          </a:p>
        </p:txBody>
      </p:sp>
      <p:sp>
        <p:nvSpPr>
          <p:cNvPr id="8281" name="Номер слайда 4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1950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/>
          <p:nvPr/>
        </p:nvSpPr>
        <p:spPr>
          <a:xfrm>
            <a:off x="323850" y="333375"/>
            <a:ext cx="8424863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 dirty="0">
                <a:latin typeface="Book Antiqua" panose="02040602050305030304" pitchFamily="18" charset="0"/>
              </a:rPr>
              <a:t>Бюджет города </a:t>
            </a:r>
            <a:r>
              <a:rPr lang="ru-RU" altLang="ru-RU" sz="2000" b="1" dirty="0">
                <a:latin typeface="Book Antiqua" panose="02040602050305030304" pitchFamily="18" charset="0"/>
              </a:rPr>
              <a:t>Курчатов </a:t>
            </a:r>
            <a:r>
              <a:rPr lang="en-US" altLang="ru-RU" sz="2000" b="1" dirty="0">
                <a:latin typeface="Book Antiqua" panose="02040602050305030304" pitchFamily="18" charset="0"/>
              </a:rPr>
              <a:t>на 20</a:t>
            </a:r>
            <a:r>
              <a:rPr lang="ru-RU" altLang="ru-RU" sz="2000" b="1" dirty="0">
                <a:latin typeface="Book Antiqua" panose="02040602050305030304" pitchFamily="18" charset="0"/>
              </a:rPr>
              <a:t>26</a:t>
            </a:r>
            <a:r>
              <a:rPr lang="en-US" altLang="ru-RU" sz="2000" b="1" dirty="0">
                <a:latin typeface="Book Antiqua" panose="02040602050305030304" pitchFamily="18" charset="0"/>
              </a:rPr>
              <a:t>-20</a:t>
            </a:r>
            <a:r>
              <a:rPr lang="ru-RU" altLang="ru-RU" sz="2000" b="1" dirty="0">
                <a:latin typeface="Book Antiqua" panose="02040602050305030304" pitchFamily="18" charset="0"/>
              </a:rPr>
              <a:t>28</a:t>
            </a:r>
            <a:r>
              <a:rPr lang="en-US" altLang="ru-RU" sz="2000" b="1" dirty="0">
                <a:latin typeface="Book Antiqua" panose="02040602050305030304" pitchFamily="18" charset="0"/>
              </a:rPr>
              <a:t> годы, млн. тенге </a:t>
            </a:r>
            <a:endParaRPr lang="ru-RU" altLang="ru-RU" sz="2000" b="1" dirty="0">
              <a:latin typeface="Book Antiqua" panose="02040602050305030304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500" b="1" dirty="0">
                <a:latin typeface="Book Antiqua" panose="02040602050305030304" pitchFamily="18" charset="0"/>
              </a:rPr>
              <a:t>Бюджет города – </a:t>
            </a:r>
            <a:r>
              <a:rPr lang="en-US" altLang="ru-RU" sz="1500" dirty="0">
                <a:latin typeface="Book Antiqua" panose="02040602050305030304" pitchFamily="18" charset="0"/>
              </a:rPr>
              <a:t>это централизованный денежный фонд, предназначенный для финансового обеспечения задач и функций государственных органов города, подведомственных им учреждений и реализации государственной</a:t>
            </a:r>
            <a:r>
              <a:rPr lang="en-US" altLang="ru-RU" sz="1500" b="1" dirty="0">
                <a:latin typeface="Book Antiqua" panose="02040602050305030304" pitchFamily="18" charset="0"/>
              </a:rPr>
              <a:t> </a:t>
            </a:r>
            <a:r>
              <a:rPr lang="en-US" altLang="ru-RU" sz="1500" dirty="0">
                <a:latin typeface="Book Antiqua" panose="02040602050305030304" pitchFamily="18" charset="0"/>
              </a:rPr>
              <a:t>политики, направленной на достижение конкретных результатов</a:t>
            </a:r>
            <a:endParaRPr lang="ru-RU" altLang="ru-RU" sz="1500" dirty="0">
              <a:latin typeface="Book Antiqua" panose="02040602050305030304" pitchFamily="18" charset="0"/>
            </a:endParaRPr>
          </a:p>
        </p:txBody>
      </p:sp>
      <p:graphicFrame>
        <p:nvGraphicFramePr>
          <p:cNvPr id="10324" name="Group 84"/>
          <p:cNvGraphicFramePr>
            <a:graphicFrameLocks noGrp="1"/>
          </p:cNvGraphicFramePr>
          <p:nvPr/>
        </p:nvGraphicFramePr>
        <p:xfrm>
          <a:off x="214313" y="1711325"/>
          <a:ext cx="8581480" cy="4861262"/>
        </p:xfrm>
        <a:graphic>
          <a:graphicData uri="http://schemas.openxmlformats.org/drawingml/2006/table">
            <a:tbl>
              <a:tblPr/>
              <a:tblGrid>
                <a:gridCol w="556695"/>
                <a:gridCol w="3340162"/>
                <a:gridCol w="1182398"/>
                <a:gridCol w="1111855"/>
                <a:gridCol w="1113385"/>
                <a:gridCol w="1276985"/>
              </a:tblGrid>
              <a:tr h="579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№ п/п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показателей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25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26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27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28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Поступления, из них: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4 268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,7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2 578,0</a:t>
                      </a:r>
                      <a:endParaRPr kumimoji="0" lang="ru-RU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2 549,4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2 549,4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04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Налоговые поступления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2 826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2357</a:t>
                      </a: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2 459,4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2 459,4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Неналоговые поступления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30,0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18,3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12,8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18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от продажи основного капитала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27,6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77,2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трансфертов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1 382,0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176,3</a:t>
                      </a:r>
                      <a:endParaRPr kumimoji="0" lang="ru-RU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04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Погашение бюджетных кредитов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94,8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547,4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18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от продажи финансовых активов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займов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Свободные остатки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486,1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411,9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578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II.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Расходы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en-US" sz="1400" b="1" i="0" u="sng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lang="ru-RU" altLang="en-US" sz="1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sym typeface="+mn-ea"/>
                        </a:rPr>
                        <a:t>4 700,6</a:t>
                      </a:r>
                      <a:endParaRPr kumimoji="0" lang="ru-RU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sym typeface="+mn-ea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3103,8</a:t>
                      </a:r>
                      <a:endParaRPr kumimoji="0" lang="ru-RU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2 549,4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Book Antiqua" panose="02040602050305030304" pitchFamily="18" charset="0"/>
                        </a:rPr>
                        <a:t>2 549,4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1439" marR="91439"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  <p:sp>
        <p:nvSpPr>
          <p:cNvPr id="9312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650" y="2276475"/>
          <a:ext cx="7632700" cy="34559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8554"/>
                <a:gridCol w="1566778"/>
                <a:gridCol w="1249149"/>
                <a:gridCol w="1358219"/>
              </a:tblGrid>
              <a:tr h="4937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аименование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2021 год утвержденный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2023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ctr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I. </a:t>
                      </a:r>
                      <a:r>
                        <a:rPr lang="ru-RU" sz="1200" dirty="0">
                          <a:effectLst/>
                        </a:rPr>
                        <a:t>Доходы, из них: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7 183,1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5 889,7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6 023,5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Налоговые поступления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2 119,1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2 322,3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2 440,1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Неналоговые поступления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Доходы от операций с капиталом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172,4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138,5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143,9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Поступления трансфертов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4 883,9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3 420,9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3 431,1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</a:t>
                      </a:r>
                      <a:r>
                        <a:rPr lang="ru-RU" sz="1200">
                          <a:effectLst/>
                        </a:rPr>
                        <a:t>. Затраты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7 183,1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5 910,9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6 044,8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III</a:t>
                      </a:r>
                      <a:r>
                        <a:rPr lang="ru-RU" sz="1200">
                          <a:effectLst/>
                        </a:rPr>
                        <a:t>. Чистое бюджетное кредитование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17,733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4937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IV</a:t>
                      </a:r>
                      <a:r>
                        <a:rPr lang="ru-RU" sz="1200">
                          <a:effectLst/>
                        </a:rPr>
                        <a:t>. Сальдо по операциям с финансовыми активами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246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</a:t>
                      </a:r>
                      <a:r>
                        <a:rPr lang="ru-RU" sz="1200">
                          <a:effectLst/>
                        </a:rPr>
                        <a:t>. Дефицит (профицит)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-17,733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-6,3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-7,6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  <a:tr h="4937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VI</a:t>
                      </a:r>
                      <a:r>
                        <a:rPr lang="ru-RU" sz="1200">
                          <a:effectLst/>
                        </a:rPr>
                        <a:t>. Финансирование дефицита (использование профицита)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17,733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9" marR="68579" marT="0" marB="0" anchor="b"/>
                </a:tc>
              </a:tr>
            </a:tbl>
          </a:graphicData>
        </a:graphic>
      </p:graphicFrame>
      <p:sp>
        <p:nvSpPr>
          <p:cNvPr id="11329" name="Rectangle 1"/>
          <p:cNvSpPr/>
          <p:nvPr/>
        </p:nvSpPr>
        <p:spPr>
          <a:xfrm>
            <a:off x="611188" y="585788"/>
            <a:ext cx="8064500" cy="1016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Book Antiqua" panose="02040602050305030304" pitchFamily="18" charset="0"/>
              </a:rPr>
              <a:t>Основные параметры бюджета города на 2026-2028 годы</a:t>
            </a:r>
            <a:endParaRPr lang="ru-RU" altLang="ru-RU" sz="2000" b="1" dirty="0">
              <a:latin typeface="Book Antiqua" panose="02040602050305030304" pitchFamily="18" charset="0"/>
            </a:endParaRPr>
          </a:p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dirty="0">
              <a:latin typeface="Book Antiqua" panose="02040602050305030304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Book Antiqua" panose="02040602050305030304" pitchFamily="18" charset="0"/>
              </a:rPr>
              <a:t>                                                  </a:t>
            </a:r>
            <a:r>
              <a:rPr lang="ru-RU" altLang="ru-RU" sz="1400" dirty="0">
                <a:latin typeface="Book Antiqua" panose="02040602050305030304" pitchFamily="18" charset="0"/>
              </a:rPr>
              <a:t>млн.тенге  </a:t>
            </a:r>
            <a:r>
              <a:rPr lang="ru-RU" altLang="ru-RU" sz="2000" b="1" dirty="0">
                <a:latin typeface="Book Antiqua" panose="02040602050305030304" pitchFamily="18" charset="0"/>
              </a:rPr>
              <a:t>                                                                   </a:t>
            </a:r>
            <a:endParaRPr lang="ru-RU" altLang="ru-RU" sz="2000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11330" name="Таблица 11329"/>
          <p:cNvGraphicFramePr/>
          <p:nvPr/>
        </p:nvGraphicFramePr>
        <p:xfrm>
          <a:off x="250825" y="1549400"/>
          <a:ext cx="8574088" cy="4726569"/>
        </p:xfrm>
        <a:graphic>
          <a:graphicData uri="http://schemas.openxmlformats.org/drawingml/2006/table">
            <a:tbl>
              <a:tblPr/>
              <a:tblGrid>
                <a:gridCol w="4106863"/>
                <a:gridCol w="1908175"/>
                <a:gridCol w="1290637"/>
                <a:gridCol w="1268413"/>
              </a:tblGrid>
              <a:tr h="5794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26</a:t>
                      </a:r>
                      <a:r>
                        <a:rPr lang="en-US" altLang="x-none"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год</a:t>
                      </a:r>
                      <a:endParaRPr sz="1600" b="1" dirty="0">
                        <a:solidFill>
                          <a:srgbClr val="FFFFFF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(утвержденный)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27</a:t>
                      </a:r>
                      <a:r>
                        <a:rPr lang="en-US" altLang="x-none"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год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20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28</a:t>
                      </a:r>
                      <a:r>
                        <a:rPr lang="en-US" altLang="x-none"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Book Antiqua" panose="02040602050305030304" pitchFamily="18" charset="0"/>
                        </a:rPr>
                        <a:t>год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них: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400" b="1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2 139,1</a:t>
                      </a:r>
                      <a:endParaRPr lang="en-US" altLang="x-none" sz="1400" b="1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400" b="1" dirty="0">
                          <a:latin typeface="Book Antiqua" panose="02040602050305030304" pitchFamily="18" charset="0"/>
                        </a:rPr>
                        <a:t>2</a:t>
                      </a:r>
                      <a:r>
                        <a:rPr sz="1400" b="1" dirty="0">
                          <a:latin typeface="Book Antiqua" panose="02040602050305030304" pitchFamily="18" charset="0"/>
                        </a:rPr>
                        <a:t>169,2</a:t>
                      </a:r>
                      <a:endParaRPr lang="ru-RU" altLang="en-US" sz="1400" b="1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Book Antiqua" panose="02040602050305030304" pitchFamily="18" charset="0"/>
                        </a:rPr>
                        <a:t>2480,2</a:t>
                      </a:r>
                      <a:endParaRPr lang="ru-RU" altLang="en-US" sz="1400" b="1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1 882,4</a:t>
                      </a:r>
                      <a:endParaRPr lang="en-US" sz="14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latin typeface="Book Antiqua" panose="02040602050305030304" pitchFamily="18" charset="0"/>
                        </a:rPr>
                        <a:t>2120,4</a:t>
                      </a:r>
                      <a:endParaRPr lang="ru-RU" altLang="en-US" sz="1400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latin typeface="Book Antiqua" panose="02040602050305030304" pitchFamily="18" charset="0"/>
                        </a:rPr>
                        <a:t>2428,5</a:t>
                      </a:r>
                      <a:endParaRPr lang="ru-RU" altLang="en-US" sz="1400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032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поступления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18,3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latin typeface="Book Antiqua" panose="02040602050305030304" pitchFamily="18" charset="0"/>
                        </a:rPr>
                        <a:t>19,5</a:t>
                      </a:r>
                      <a:endParaRPr lang="ru-RU" altLang="en-US" sz="1400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latin typeface="Book Antiqua" panose="02040602050305030304" pitchFamily="18" charset="0"/>
                        </a:rPr>
                        <a:t>20,6</a:t>
                      </a:r>
                      <a:endParaRPr lang="ru-RU" altLang="en-US" sz="1400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операций с капиталом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27,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6</a:t>
                      </a:r>
                      <a:endParaRPr lang="en-US" altLang="en-US" sz="14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latin typeface="Book Antiqua" panose="02040602050305030304" pitchFamily="18" charset="0"/>
                        </a:rPr>
                        <a:t>29,3</a:t>
                      </a:r>
                      <a:endParaRPr lang="ru-RU" altLang="en-US" sz="1400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400" dirty="0">
                          <a:latin typeface="Book Antiqua" panose="02040602050305030304" pitchFamily="18" charset="0"/>
                        </a:rPr>
                        <a:t>3</a:t>
                      </a:r>
                      <a:r>
                        <a:rPr sz="1400" dirty="0">
                          <a:latin typeface="Book Antiqua" panose="02040602050305030304" pitchFamily="18" charset="0"/>
                        </a:rPr>
                        <a:t>1,1</a:t>
                      </a:r>
                      <a:endParaRPr lang="ru-RU" altLang="en-US" sz="1400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127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10,8</a:t>
                      </a:r>
                      <a:endParaRPr lang="en-US" sz="14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Book Antiqua" panose="02040602050305030304" pitchFamily="18" charset="0"/>
                        </a:rPr>
                        <a:t>0,0</a:t>
                      </a:r>
                      <a:endParaRPr lang="ru-RU" altLang="en-US" sz="1400" b="1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Book Antiqua" panose="02040602050305030304" pitchFamily="18" charset="0"/>
                        </a:rPr>
                        <a:t>0,0</a:t>
                      </a:r>
                      <a:endParaRPr lang="ru-RU" altLang="en-US" sz="1400" b="1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Затраты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1 591,7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Book Antiqua" panose="02040602050305030304" pitchFamily="18" charset="0"/>
                        </a:rPr>
                        <a:t>2074,3</a:t>
                      </a:r>
                      <a:endParaRPr lang="ru-RU" altLang="en-US" sz="1400" b="1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Book Antiqua" panose="02040602050305030304" pitchFamily="18" charset="0"/>
                        </a:rPr>
                        <a:t>2385,3</a:t>
                      </a:r>
                      <a:endParaRPr lang="ru-RU" altLang="en-US" sz="1400" b="1" dirty="0">
                        <a:latin typeface="Book Antiqua" panose="02040602050305030304" pitchFamily="18" charset="0"/>
                      </a:endParaRPr>
                    </a:p>
                  </a:txBody>
                  <a:tcPr marL="91446" marR="91446" marT="45708" marB="45708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Чистое бюджетное кредитование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5175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Сальдо по операциям с финансовыми активами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Дефицит (профицит) бюджета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547,4</a:t>
                      </a:r>
                      <a:endParaRPr lang="en-US" alt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8842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Финансирование дефицита (использование профицита) бюджета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547,4</a:t>
                      </a:r>
                      <a:endParaRPr lang="en-US" alt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-94,8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chemeClr val="bg2"/>
                        </a:buClr>
                        <a:buSzPct val="75000"/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-94,8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6" marR="91446" marT="45693" marB="45693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71"/>
          <p:cNvSpPr txBox="1"/>
          <p:nvPr/>
        </p:nvSpPr>
        <p:spPr>
          <a:xfrm>
            <a:off x="8027988" y="549275"/>
            <a:ext cx="865187" cy="173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Book Antiqua" panose="02040602050305030304" pitchFamily="18" charset="0"/>
              </a:rPr>
              <a:t>тыс</a:t>
            </a:r>
            <a:r>
              <a:rPr lang="en-US" altLang="ru-RU" sz="1200" b="1" dirty="0">
                <a:solidFill>
                  <a:srgbClr val="000000"/>
                </a:solidFill>
                <a:latin typeface="Book Antiqua" panose="02040602050305030304" pitchFamily="18" charset="0"/>
              </a:rPr>
              <a:t>.тенге</a:t>
            </a:r>
            <a:endParaRPr lang="en-US" altLang="ru-RU" sz="12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4339" name="Прямоугольник 1"/>
          <p:cNvSpPr/>
          <p:nvPr/>
        </p:nvSpPr>
        <p:spPr>
          <a:xfrm>
            <a:off x="2051050" y="333375"/>
            <a:ext cx="604837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 dirty="0">
                <a:latin typeface="Book Antiqua" panose="02040602050305030304" pitchFamily="18" charset="0"/>
              </a:rPr>
              <a:t>Расходы бюджета города </a:t>
            </a:r>
            <a:r>
              <a:rPr lang="ru-RU" altLang="ru-RU" sz="2000" b="1" dirty="0">
                <a:latin typeface="Book Antiqua" panose="02040602050305030304" pitchFamily="18" charset="0"/>
              </a:rPr>
              <a:t>Курчатов</a:t>
            </a:r>
            <a:endParaRPr lang="ru-RU" altLang="ru-RU" sz="2000" dirty="0">
              <a:latin typeface="Book Antiqua" panose="02040602050305030304" pitchFamily="18" charset="0"/>
            </a:endParaRPr>
          </a:p>
        </p:txBody>
      </p:sp>
      <p:graphicFrame>
        <p:nvGraphicFramePr>
          <p:cNvPr id="12418" name="Group 130"/>
          <p:cNvGraphicFramePr>
            <a:graphicFrameLocks noGrp="1"/>
          </p:cNvGraphicFramePr>
          <p:nvPr/>
        </p:nvGraphicFramePr>
        <p:xfrm>
          <a:off x="182563" y="760413"/>
          <a:ext cx="8710930" cy="5398135"/>
        </p:xfrm>
        <a:graphic>
          <a:graphicData uri="http://schemas.openxmlformats.org/drawingml/2006/table">
            <a:tbl>
              <a:tblPr/>
              <a:tblGrid>
                <a:gridCol w="3997342"/>
                <a:gridCol w="1262380"/>
                <a:gridCol w="1185537"/>
                <a:gridCol w="1079496"/>
                <a:gridCol w="1185858"/>
              </a:tblGrid>
              <a:tr h="3600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 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2025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2026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2027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2028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143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660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РАСХОДЫ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4 700 587,4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3 103 820,2</a:t>
                      </a:r>
                      <a:endParaRPr kumimoji="0" lang="ru-RU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2 074 377,0</a:t>
                      </a:r>
                      <a:endParaRPr kumimoji="0" lang="en-US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2 385 384,0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6005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Государственные услуги общего характера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635 022,0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576 854,2</a:t>
                      </a:r>
                      <a:endParaRPr kumimoji="0" lang="ru-RU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387 068,0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394 011,0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15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Оборона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10 380,7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9 267,0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7 106,0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7 433,0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3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8 479,0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4 350,0</a:t>
                      </a:r>
                      <a:endParaRPr kumimoji="0" lang="ru-RU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1 000,0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1 000,0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3401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Социальная помощь и социальное обеспечение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213 015,7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226 881,1</a:t>
                      </a:r>
                      <a:endParaRPr kumimoji="0" lang="ru-RU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135 158,0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137 897,0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15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Жилищно-коммунальное хозяйство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1 347 835,1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953 030,1</a:t>
                      </a:r>
                      <a:endParaRPr kumimoji="0" lang="ru-RU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664 100,0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964 100,0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238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Культура, спорт, туризм и информационное пространство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406 700,3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888 </a:t>
                      </a:r>
                      <a:r>
                        <a:rPr kumimoji="0" lang="ru-RU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768,6</a:t>
                      </a:r>
                      <a:endParaRPr kumimoji="0" lang="ru-RU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317 295,0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323 732,0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89874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49 209,3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55 034,9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42 571,0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43 258,0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143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Транспорт и коммуникации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775 000,0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81 360,0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51 200,0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33 643,0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15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Прочие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49 785,0</a:t>
                      </a:r>
                      <a:endParaRPr kumimoji="0" lang="ru-RU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53 341,0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56 541,0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4530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Обслуживание долга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3 324,0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88 847,0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3 306,0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3 297,0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15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Трансферты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1 251 621,3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26 296,1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412 232,0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420 472,0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143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Бюджетные кредиты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712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Погашение займов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94 863,2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547 406,0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94 864,0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94 864,0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</a:tbl>
          </a:graphicData>
        </a:graphic>
      </p:graphicFrame>
      <p:sp>
        <p:nvSpPr>
          <p:cNvPr id="14444" name="Номер слайда 5"/>
          <p:cNvSpPr txBox="1">
            <a:spLocks noGrp="1"/>
          </p:cNvSpPr>
          <p:nvPr>
            <p:ph type="sldNum" sz="quarter" idx="11"/>
          </p:nvPr>
        </p:nvSpPr>
        <p:spPr>
          <a:xfrm>
            <a:off x="8305800" y="6308725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/>
          <p:nvPr/>
        </p:nvSpPr>
        <p:spPr>
          <a:xfrm>
            <a:off x="1619250" y="404813"/>
            <a:ext cx="633571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Palatino Linotype" panose="02040502050505030304" pitchFamily="18" charset="0"/>
              </a:rPr>
              <a:t>Доходы</a:t>
            </a:r>
            <a:r>
              <a:rPr lang="en-US" altLang="ru-RU" sz="1800" b="1" dirty="0">
                <a:latin typeface="Palatino Linotype" panose="02040502050505030304" pitchFamily="18" charset="0"/>
              </a:rPr>
              <a:t> бюджета города </a:t>
            </a:r>
            <a:r>
              <a:rPr lang="ru-RU" altLang="ru-RU" sz="1800" b="1" dirty="0">
                <a:latin typeface="Palatino Linotype" panose="02040502050505030304" pitchFamily="18" charset="0"/>
              </a:rPr>
              <a:t>Курчатов на</a:t>
            </a:r>
            <a:r>
              <a:rPr lang="en-US" altLang="ru-RU" sz="1800" b="1" dirty="0">
                <a:latin typeface="Palatino Linotype" panose="02040502050505030304" pitchFamily="18" charset="0"/>
              </a:rPr>
              <a:t> 20</a:t>
            </a:r>
            <a:r>
              <a:rPr lang="ru-RU" altLang="ru-RU" sz="1800" b="1" dirty="0">
                <a:latin typeface="Palatino Linotype" panose="02040502050505030304" pitchFamily="18" charset="0"/>
              </a:rPr>
              <a:t>26</a:t>
            </a:r>
            <a:r>
              <a:rPr lang="en-US" altLang="ru-RU" sz="1800" b="1" dirty="0">
                <a:latin typeface="Palatino Linotype" panose="02040502050505030304" pitchFamily="18" charset="0"/>
              </a:rPr>
              <a:t> год</a:t>
            </a:r>
            <a:r>
              <a:rPr lang="ru-RU" altLang="ru-RU" sz="1800" b="1" dirty="0">
                <a:latin typeface="Palatino Linotype" panose="02040502050505030304" pitchFamily="18" charset="0"/>
              </a:rPr>
              <a:t>, %.</a:t>
            </a:r>
            <a:endParaRPr lang="ru-RU" altLang="ru-RU" sz="2000" b="1" dirty="0">
              <a:latin typeface="Book Antiqua" panose="02040602050305030304" pitchFamily="18" charset="0"/>
            </a:endParaRPr>
          </a:p>
        </p:txBody>
      </p:sp>
      <p:sp>
        <p:nvSpPr>
          <p:cNvPr id="13315" name="Номер слайда 3"/>
          <p:cNvSpPr txBox="1">
            <a:spLocks noGrp="1"/>
          </p:cNvSpPr>
          <p:nvPr/>
        </p:nvSpPr>
        <p:spPr>
          <a:xfrm>
            <a:off x="8543925" y="6356350"/>
            <a:ext cx="561975" cy="365125"/>
          </a:xfrm>
          <a:prstGeom prst="rect">
            <a:avLst/>
          </a:prstGeom>
          <a:noFill/>
          <a:ln w="9525">
            <a:noFill/>
          </a:ln>
        </p:spPr>
        <p:txBody>
          <a:bodyPr lIns="27432" rIns="45720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Century Gothic" panose="020B0502020202020204" pitchFamily="34" charset="0"/>
              </a:rPr>
            </a:fld>
            <a:endParaRPr lang="ru-RU" altLang="ru-RU" sz="1200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3316" name="Диаграмма 1"/>
          <p:cNvGraphicFramePr/>
          <p:nvPr/>
        </p:nvGraphicFramePr>
        <p:xfrm>
          <a:off x="364649" y="1180465"/>
          <a:ext cx="8343265" cy="5446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8143875" imgH="5534025" progId="Excel.Chart.8">
                  <p:embed/>
                </p:oleObj>
              </mc:Choice>
              <mc:Fallback>
                <p:oleObj name="" r:id="rId1" imgW="8143875" imgH="5534025" progId="Excel.Chart.8">
                  <p:embed/>
                  <p:pic>
                    <p:nvPicPr>
                      <p:cNvPr id="0" name="Изображение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4649" y="1180465"/>
                        <a:ext cx="8343265" cy="54463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Диаграмма 1"/>
          <p:cNvGraphicFramePr/>
          <p:nvPr/>
        </p:nvGraphicFramePr>
        <p:xfrm>
          <a:off x="310040" y="1039813"/>
          <a:ext cx="8595360" cy="557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3" imgW="8601075" imgH="5572125" progId="Excel.Chart.8">
                  <p:embed/>
                </p:oleObj>
              </mc:Choice>
              <mc:Fallback>
                <p:oleObj name="" r:id="rId3" imgW="8601075" imgH="5572125" progId="Excel.Chart.8">
                  <p:embed/>
                  <p:pic>
                    <p:nvPicPr>
                      <p:cNvPr id="0" name="Изображение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040" y="1039813"/>
                        <a:ext cx="8595360" cy="557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/>
          <p:nvPr/>
        </p:nvSpPr>
        <p:spPr>
          <a:xfrm>
            <a:off x="1258888" y="333375"/>
            <a:ext cx="67691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latin typeface="Book Antiqua" panose="02040602050305030304" pitchFamily="18" charset="0"/>
            </a:endParaRPr>
          </a:p>
        </p:txBody>
      </p:sp>
      <p:sp>
        <p:nvSpPr>
          <p:cNvPr id="15363" name="Номер слайда 4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sp>
        <p:nvSpPr>
          <p:cNvPr id="15364" name="Rectangle 6"/>
          <p:cNvSpPr/>
          <p:nvPr/>
        </p:nvSpPr>
        <p:spPr>
          <a:xfrm>
            <a:off x="1737360" y="476250"/>
            <a:ext cx="54025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b="1" dirty="0">
                <a:latin typeface="Palatino Linotype" panose="02040502050505030304" pitchFamily="18" charset="0"/>
              </a:rPr>
              <a:t>Основные направления расходования </a:t>
            </a:r>
            <a:br>
              <a:rPr lang="en-US" altLang="ru-RU" sz="1800" b="1" dirty="0">
                <a:latin typeface="Palatino Linotype" panose="02040502050505030304" pitchFamily="18" charset="0"/>
              </a:rPr>
            </a:br>
            <a:r>
              <a:rPr lang="en-US" altLang="ru-RU" sz="1800" b="1" dirty="0">
                <a:latin typeface="Palatino Linotype" panose="02040502050505030304" pitchFamily="18" charset="0"/>
              </a:rPr>
              <a:t>средств бюджета города </a:t>
            </a:r>
            <a:r>
              <a:rPr lang="ru-RU" altLang="ru-RU" sz="1800" b="1" dirty="0">
                <a:latin typeface="Palatino Linotype" panose="02040502050505030304" pitchFamily="18" charset="0"/>
              </a:rPr>
              <a:t>Курчатов </a:t>
            </a:r>
            <a:r>
              <a:rPr lang="en-US" altLang="ru-RU" sz="1800" b="1" dirty="0">
                <a:latin typeface="Palatino Linotype" panose="02040502050505030304" pitchFamily="18" charset="0"/>
              </a:rPr>
              <a:t>в 20</a:t>
            </a:r>
            <a:r>
              <a:rPr lang="ru-RU" altLang="ru-RU" sz="1800" b="1" dirty="0">
                <a:latin typeface="Palatino Linotype" panose="02040502050505030304" pitchFamily="18" charset="0"/>
              </a:rPr>
              <a:t>2</a:t>
            </a:r>
            <a:r>
              <a:rPr lang="en-US" altLang="ru-RU" sz="1800" b="1" dirty="0">
                <a:latin typeface="Palatino Linotype" panose="02040502050505030304" pitchFamily="18" charset="0"/>
              </a:rPr>
              <a:t>6 год</a:t>
            </a:r>
            <a:r>
              <a:rPr lang="ru-RU" altLang="ru-RU" sz="1800" b="1" dirty="0">
                <a:latin typeface="Palatino Linotype" panose="02040502050505030304" pitchFamily="18" charset="0"/>
              </a:rPr>
              <a:t>у</a:t>
            </a:r>
            <a:endParaRPr lang="ru-RU" altLang="ru-RU" sz="1800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15365" name="Диаграмма 2"/>
          <p:cNvGraphicFramePr/>
          <p:nvPr/>
        </p:nvGraphicFramePr>
        <p:xfrm>
          <a:off x="249078" y="1049338"/>
          <a:ext cx="8429625" cy="5255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" r:id="rId1" imgW="8429625" imgH="5257800" progId="Excel.Chart.8">
                  <p:embed/>
                </p:oleObj>
              </mc:Choice>
              <mc:Fallback>
                <p:oleObj name="" r:id="rId1" imgW="8429625" imgH="5257800" progId="Excel.Chart.8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9078" y="1049338"/>
                        <a:ext cx="8429625" cy="5255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1909445" y="62325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938" y="1214438"/>
            <a:ext cx="8288337" cy="489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 Box 5"/>
          <p:cNvSpPr txBox="1"/>
          <p:nvPr/>
        </p:nvSpPr>
        <p:spPr>
          <a:xfrm>
            <a:off x="649288" y="1550988"/>
            <a:ext cx="7993062" cy="380111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1" indent="444500" algn="just" eaLnBrk="1" hangingPunct="1">
              <a:spcBef>
                <a:spcPct val="0"/>
              </a:spcBef>
              <a:buClr>
                <a:srgbClr val="92222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ru-RU" sz="1900" dirty="0">
                <a:latin typeface="Book Antiqua" panose="02040602050305030304" pitchFamily="18" charset="0"/>
              </a:rPr>
              <a:t>Государственная адресная социальная помощь </a:t>
            </a:r>
            <a:r>
              <a:rPr lang="ru-RU" altLang="ru-RU" sz="1900" dirty="0">
                <a:latin typeface="Book Antiqua" panose="02040602050305030304" pitchFamily="18" charset="0"/>
              </a:rPr>
              <a:t>–</a:t>
            </a:r>
            <a:r>
              <a:rPr lang="en-US" sz="1900" dirty="0">
                <a:latin typeface="Book Antiqua" panose="02040602050305030304" pitchFamily="18" charset="0"/>
              </a:rPr>
              <a:t>226 881,1</a:t>
            </a:r>
            <a:r>
              <a:rPr lang="ru-RU" altLang="ru-RU" sz="1900" b="1" dirty="0">
                <a:latin typeface="Book Antiqua" panose="02040602050305030304" pitchFamily="18" charset="0"/>
              </a:rPr>
              <a:t> тыс</a:t>
            </a:r>
            <a:r>
              <a:rPr lang="en-US" altLang="ru-RU" sz="1900" b="1" dirty="0">
                <a:latin typeface="Book Antiqua" panose="02040602050305030304" pitchFamily="18" charset="0"/>
              </a:rPr>
              <a:t>. тенге</a:t>
            </a:r>
            <a:endParaRPr lang="en-US" altLang="ru-RU" sz="1900" dirty="0">
              <a:latin typeface="Book Antiqua" panose="02040602050305030304" pitchFamily="18" charset="0"/>
            </a:endParaRPr>
          </a:p>
          <a:p>
            <a:pPr marL="0" lvl="1" indent="444500" algn="just" eaLnBrk="1" hangingPunct="1">
              <a:spcBef>
                <a:spcPct val="0"/>
              </a:spcBef>
              <a:buClr>
                <a:srgbClr val="922223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altLang="ru-RU" sz="1900" dirty="0">
                <a:latin typeface="Book Antiqua" panose="02040602050305030304" pitchFamily="18" charset="0"/>
              </a:rPr>
              <a:t>Жилищная помощь </a:t>
            </a:r>
            <a:r>
              <a:rPr lang="en-US" altLang="ru-RU" sz="1900" dirty="0">
                <a:latin typeface="Book Antiqua" panose="02040602050305030304" pitchFamily="18" charset="0"/>
              </a:rPr>
              <a:t>–</a:t>
            </a:r>
            <a:r>
              <a:rPr lang="ru-RU" altLang="ru-RU" sz="1900" dirty="0">
                <a:latin typeface="Book Antiqua" panose="02040602050305030304" pitchFamily="18" charset="0"/>
              </a:rPr>
              <a:t> </a:t>
            </a:r>
            <a:r>
              <a:rPr lang="en-US" altLang="en-US" sz="1900" b="1" dirty="0">
                <a:latin typeface="Book Antiqua" panose="02040602050305030304" pitchFamily="18" charset="0"/>
              </a:rPr>
              <a:t>12,4</a:t>
            </a:r>
            <a:r>
              <a:rPr lang="ru-RU" altLang="ru-RU" sz="1900" b="1" dirty="0">
                <a:latin typeface="Book Antiqua" panose="02040602050305030304" pitchFamily="18" charset="0"/>
              </a:rPr>
              <a:t> тыс</a:t>
            </a:r>
            <a:r>
              <a:rPr lang="en-US" altLang="ru-RU" sz="1900" b="1" dirty="0">
                <a:latin typeface="Book Antiqua" panose="02040602050305030304" pitchFamily="18" charset="0"/>
              </a:rPr>
              <a:t>. </a:t>
            </a:r>
            <a:r>
              <a:rPr lang="ru-RU" altLang="ru-RU" sz="1900" b="1" dirty="0">
                <a:latin typeface="Book Antiqua" panose="02040602050305030304" pitchFamily="18" charset="0"/>
              </a:rPr>
              <a:t>т</a:t>
            </a:r>
            <a:r>
              <a:rPr lang="en-US" altLang="ru-RU" sz="1900" b="1" dirty="0">
                <a:latin typeface="Book Antiqua" panose="02040602050305030304" pitchFamily="18" charset="0"/>
              </a:rPr>
              <a:t>енге</a:t>
            </a:r>
            <a:endParaRPr lang="ru-RU" altLang="ru-RU" sz="1900" b="1" dirty="0">
              <a:latin typeface="Book Antiqua" panose="02040602050305030304" pitchFamily="18" charset="0"/>
            </a:endParaRPr>
          </a:p>
          <a:p>
            <a:pPr marL="0" lvl="1" indent="444500" algn="just" eaLnBrk="1" hangingPunct="1">
              <a:spcBef>
                <a:spcPct val="0"/>
              </a:spcBef>
              <a:buClr>
                <a:srgbClr val="92222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ru-RU" sz="1900" dirty="0">
                <a:latin typeface="Book Antiqua" panose="02040602050305030304" pitchFamily="18" charset="0"/>
              </a:rPr>
              <a:t>Материальное обеспечение детей-инвалидов, воспитывающихся и</a:t>
            </a:r>
            <a:r>
              <a:rPr lang="ru-RU" altLang="ru-RU" sz="1900" dirty="0">
                <a:latin typeface="Book Antiqua" panose="02040602050305030304" pitchFamily="18" charset="0"/>
              </a:rPr>
              <a:t> </a:t>
            </a:r>
            <a:r>
              <a:rPr lang="en-US" altLang="ru-RU" sz="1900" dirty="0">
                <a:latin typeface="Book Antiqua" panose="02040602050305030304" pitchFamily="18" charset="0"/>
              </a:rPr>
              <a:t>обучающихся на дому  - </a:t>
            </a:r>
            <a:r>
              <a:rPr lang="en-US" altLang="ru-RU" sz="1900" b="1" dirty="0">
                <a:latin typeface="Book Antiqua" panose="02040602050305030304" pitchFamily="18" charset="0"/>
              </a:rPr>
              <a:t> </a:t>
            </a:r>
            <a:r>
              <a:rPr lang="en-US" altLang="en-US" sz="1900" b="1" dirty="0">
                <a:latin typeface="Book Antiqua" panose="02040602050305030304" pitchFamily="18" charset="0"/>
              </a:rPr>
              <a:t>2206,0</a:t>
            </a:r>
            <a:r>
              <a:rPr lang="ru-RU" altLang="ru-RU" sz="1900" b="1" dirty="0">
                <a:latin typeface="Book Antiqua" panose="02040602050305030304" pitchFamily="18" charset="0"/>
              </a:rPr>
              <a:t> тыс</a:t>
            </a:r>
            <a:r>
              <a:rPr lang="en-US" altLang="ru-RU" sz="1900" b="1" dirty="0">
                <a:latin typeface="Book Antiqua" panose="02040602050305030304" pitchFamily="18" charset="0"/>
              </a:rPr>
              <a:t>. </a:t>
            </a:r>
            <a:r>
              <a:rPr lang="ru-RU" altLang="ru-RU" sz="1900" b="1" dirty="0">
                <a:latin typeface="Book Antiqua" panose="02040602050305030304" pitchFamily="18" charset="0"/>
              </a:rPr>
              <a:t>т</a:t>
            </a:r>
            <a:r>
              <a:rPr lang="en-US" altLang="ru-RU" sz="1900" b="1" dirty="0">
                <a:latin typeface="Book Antiqua" panose="02040602050305030304" pitchFamily="18" charset="0"/>
              </a:rPr>
              <a:t>енге</a:t>
            </a:r>
            <a:r>
              <a:rPr lang="ru-RU" altLang="ru-RU" sz="1900" dirty="0">
                <a:latin typeface="Book Antiqua" panose="02040602050305030304" pitchFamily="18" charset="0"/>
              </a:rPr>
              <a:t>.</a:t>
            </a:r>
            <a:endParaRPr lang="ru-RU" altLang="ru-RU" sz="1900" dirty="0">
              <a:latin typeface="Book Antiqua" panose="02040602050305030304" pitchFamily="18" charset="0"/>
            </a:endParaRPr>
          </a:p>
          <a:p>
            <a:pPr marL="0" lvl="1" indent="444500" algn="just" eaLnBrk="1" hangingPunct="1">
              <a:spcBef>
                <a:spcPct val="0"/>
              </a:spcBef>
              <a:buClr>
                <a:srgbClr val="92222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ru-RU" sz="1900" dirty="0">
                <a:latin typeface="Book Antiqua" panose="02040602050305030304" pitchFamily="18" charset="0"/>
              </a:rPr>
              <a:t>Социальная помощь отдельным категориям нуждающихся граждан по</a:t>
            </a:r>
            <a:r>
              <a:rPr lang="ru-RU" altLang="ru-RU" sz="1900" dirty="0">
                <a:latin typeface="Book Antiqua" panose="02040602050305030304" pitchFamily="18" charset="0"/>
              </a:rPr>
              <a:t> </a:t>
            </a:r>
            <a:r>
              <a:rPr lang="en-US" altLang="ru-RU" sz="1900" dirty="0">
                <a:latin typeface="Book Antiqua" panose="02040602050305030304" pitchFamily="18" charset="0"/>
              </a:rPr>
              <a:t>решениям местных представительных </a:t>
            </a:r>
            <a:r>
              <a:rPr lang="ru-RU" altLang="ru-RU" sz="1900" dirty="0">
                <a:latin typeface="Book Antiqua" panose="02040602050305030304" pitchFamily="18" charset="0"/>
              </a:rPr>
              <a:t>                                  </a:t>
            </a:r>
            <a:r>
              <a:rPr lang="en-US" altLang="ru-RU" sz="1900" dirty="0">
                <a:latin typeface="Book Antiqua" panose="02040602050305030304" pitchFamily="18" charset="0"/>
              </a:rPr>
              <a:t>органов</a:t>
            </a:r>
            <a:r>
              <a:rPr lang="ru-RU" altLang="ru-RU" sz="1900" dirty="0">
                <a:latin typeface="Book Antiqua" panose="02040602050305030304" pitchFamily="18" charset="0"/>
              </a:rPr>
              <a:t> – </a:t>
            </a:r>
            <a:r>
              <a:rPr lang="en-US" altLang="en-US" sz="1900" b="1" dirty="0">
                <a:latin typeface="Book Antiqua" panose="02040602050305030304" pitchFamily="18" charset="0"/>
              </a:rPr>
              <a:t>56 779,7</a:t>
            </a:r>
            <a:r>
              <a:rPr lang="ru-RU" altLang="ru-RU" sz="1900" b="1" dirty="0">
                <a:latin typeface="Book Antiqua" panose="02040602050305030304" pitchFamily="18" charset="0"/>
              </a:rPr>
              <a:t> тыс</a:t>
            </a:r>
            <a:r>
              <a:rPr lang="en-US" altLang="ru-RU" sz="1900" b="1" dirty="0">
                <a:latin typeface="Book Antiqua" panose="02040602050305030304" pitchFamily="18" charset="0"/>
              </a:rPr>
              <a:t>. </a:t>
            </a:r>
            <a:r>
              <a:rPr lang="ru-RU" altLang="ru-RU" sz="1900" b="1" dirty="0">
                <a:latin typeface="Book Antiqua" panose="02040602050305030304" pitchFamily="18" charset="0"/>
              </a:rPr>
              <a:t>т</a:t>
            </a:r>
            <a:r>
              <a:rPr lang="en-US" altLang="ru-RU" sz="1900" b="1" dirty="0">
                <a:latin typeface="Book Antiqua" panose="02040602050305030304" pitchFamily="18" charset="0"/>
              </a:rPr>
              <a:t>енге</a:t>
            </a:r>
            <a:r>
              <a:rPr lang="ru-RU" altLang="ru-RU" sz="1900" dirty="0">
                <a:latin typeface="Book Antiqua" panose="02040602050305030304" pitchFamily="18" charset="0"/>
              </a:rPr>
              <a:t> </a:t>
            </a:r>
            <a:endParaRPr lang="ru-RU" altLang="ru-RU" sz="1900" dirty="0">
              <a:latin typeface="Book Antiqua" panose="02040602050305030304" pitchFamily="18" charset="0"/>
            </a:endParaRPr>
          </a:p>
          <a:p>
            <a:pPr marL="0" lvl="1" indent="444500" algn="just" eaLnBrk="1" hangingPunct="1">
              <a:spcBef>
                <a:spcPct val="0"/>
              </a:spcBef>
              <a:buClr>
                <a:srgbClr val="922223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altLang="ru-RU" sz="1900" dirty="0">
                <a:latin typeface="Book Antiqua" panose="02040602050305030304" pitchFamily="18" charset="0"/>
              </a:rPr>
              <a:t>Обеспечение нуждающихся инвалидов обязательными гигиеническими средствами и предоставление услуг специалистами жестового языка, индивидуальными помощниками в соответствии с индивидуальной программой реабилитации инвалида </a:t>
            </a:r>
            <a:r>
              <a:rPr lang="ru-RU" altLang="ru-RU" sz="1900" b="1" dirty="0">
                <a:latin typeface="Book Antiqua" panose="02040602050305030304" pitchFamily="18" charset="0"/>
              </a:rPr>
              <a:t>– </a:t>
            </a:r>
            <a:r>
              <a:rPr lang="en-US" altLang="en-US" sz="1900" b="1" dirty="0">
                <a:latin typeface="Book Antiqua" panose="02040602050305030304" pitchFamily="18" charset="0"/>
              </a:rPr>
              <a:t>40 458,8</a:t>
            </a:r>
            <a:r>
              <a:rPr lang="ru-RU" altLang="ru-RU" sz="1900" b="1" dirty="0">
                <a:latin typeface="Book Antiqua" panose="02040602050305030304" pitchFamily="18" charset="0"/>
              </a:rPr>
              <a:t>тыс. тенге</a:t>
            </a:r>
            <a:endParaRPr lang="en-US" altLang="ru-RU" sz="1900" b="1" dirty="0">
              <a:latin typeface="Book Antiqua" panose="02040602050305030304" pitchFamily="18" charset="0"/>
            </a:endParaRPr>
          </a:p>
        </p:txBody>
      </p:sp>
      <p:sp>
        <p:nvSpPr>
          <p:cNvPr id="16388" name="Прямоугольник 1"/>
          <p:cNvSpPr/>
          <p:nvPr/>
        </p:nvSpPr>
        <p:spPr>
          <a:xfrm>
            <a:off x="1004888" y="469900"/>
            <a:ext cx="74930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400" b="1" dirty="0">
                <a:latin typeface="Book Antiqua" panose="02040602050305030304" pitchFamily="18" charset="0"/>
              </a:rPr>
              <a:t>Социальная помощь, реализуемая за счет средств бюджета города в 20</a:t>
            </a:r>
            <a:r>
              <a:rPr lang="ru-RU" altLang="ru-RU" sz="2400" b="1" dirty="0">
                <a:latin typeface="Book Antiqua" panose="02040602050305030304" pitchFamily="18" charset="0"/>
              </a:rPr>
              <a:t>2</a:t>
            </a:r>
            <a:r>
              <a:rPr lang="en-US" altLang="ru-RU" sz="2400" b="1" dirty="0">
                <a:latin typeface="Book Antiqua" panose="02040602050305030304" pitchFamily="18" charset="0"/>
              </a:rPr>
              <a:t>6 году</a:t>
            </a:r>
            <a:endParaRPr lang="ru-RU" altLang="ru-RU" sz="2400" dirty="0">
              <a:latin typeface="Book Antiqua" panose="02040602050305030304" pitchFamily="18" charset="0"/>
            </a:endParaRPr>
          </a:p>
        </p:txBody>
      </p:sp>
      <p:sp>
        <p:nvSpPr>
          <p:cNvPr id="16389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82025" y="6492875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/>
          <p:cNvPicPr>
            <a:picLocks noChangeAspect="1"/>
          </p:cNvPicPr>
          <p:nvPr/>
        </p:nvPicPr>
        <p:blipFill>
          <a:blip r:embed="rId1">
            <a:lum bright="17999"/>
          </a:blip>
          <a:stretch>
            <a:fillRect/>
          </a:stretch>
        </p:blipFill>
        <p:spPr>
          <a:xfrm>
            <a:off x="5578475" y="4249738"/>
            <a:ext cx="2808288" cy="1598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5" name="Rectangle 1"/>
          <p:cNvSpPr>
            <a:spLocks noGrp="1" noChangeArrowheads="1"/>
          </p:cNvSpPr>
          <p:nvPr>
            <p:ph type="ctrTitle" idx="4294967295"/>
          </p:nvPr>
        </p:nvSpPr>
        <p:spPr>
          <a:xfrm>
            <a:off x="900113" y="549275"/>
            <a:ext cx="7488238" cy="863600"/>
          </a:xfrm>
        </p:spPr>
        <p:txBody>
          <a:bodyPr vert="horz" wrap="square" lIns="0" tIns="0" rIns="0" bIns="0" numCol="1" anchor="b" anchorCtr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Расходы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бюджета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на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обеспечение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транспортной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инфраструктуры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города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pic>
        <p:nvPicPr>
          <p:cNvPr id="19460" name="Picture 4"/>
          <p:cNvPicPr>
            <a:picLocks noChangeAspect="1"/>
          </p:cNvPicPr>
          <p:nvPr/>
        </p:nvPicPr>
        <p:blipFill>
          <a:blip r:embed="rId2">
            <a:lum contrast="60000"/>
          </a:blip>
          <a:stretch>
            <a:fillRect/>
          </a:stretch>
        </p:blipFill>
        <p:spPr>
          <a:xfrm>
            <a:off x="1908175" y="1628775"/>
            <a:ext cx="5241925" cy="1643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1" name="Text Box 5"/>
          <p:cNvSpPr txBox="1"/>
          <p:nvPr/>
        </p:nvSpPr>
        <p:spPr>
          <a:xfrm>
            <a:off x="2484438" y="1341438"/>
            <a:ext cx="4213225" cy="192786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Обеспечение функционирования автомобильных дорог</a:t>
            </a:r>
            <a:r>
              <a:rPr lang="ru-RU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 – </a:t>
            </a:r>
            <a:endParaRPr lang="ru-RU" altLang="ru-RU" sz="18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81,3</a:t>
            </a:r>
            <a:r>
              <a:rPr lang="ru-RU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млн.тенге </a:t>
            </a:r>
            <a:endParaRPr lang="en-US" altLang="ru-RU" sz="18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19462" name="Picture 6"/>
          <p:cNvPicPr>
            <a:picLocks noChangeAspect="1"/>
          </p:cNvPicPr>
          <p:nvPr/>
        </p:nvPicPr>
        <p:blipFill>
          <a:blip r:embed="rId3">
            <a:lum bright="17999"/>
          </a:blip>
          <a:stretch>
            <a:fillRect/>
          </a:stretch>
        </p:blipFill>
        <p:spPr>
          <a:xfrm>
            <a:off x="827088" y="4308475"/>
            <a:ext cx="2808287" cy="1785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3" name="Text Box 11"/>
          <p:cNvSpPr txBox="1"/>
          <p:nvPr/>
        </p:nvSpPr>
        <p:spPr>
          <a:xfrm>
            <a:off x="5692775" y="4408488"/>
            <a:ext cx="2686050" cy="148971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latin typeface="Book Antiqua" panose="02040602050305030304" pitchFamily="18" charset="0"/>
              </a:rPr>
              <a:t>Зимнее с</a:t>
            </a:r>
            <a:r>
              <a:rPr lang="en-US" altLang="ru-RU" sz="1400" b="1" dirty="0">
                <a:latin typeface="Book Antiqua" panose="02040602050305030304" pitchFamily="18" charset="0"/>
              </a:rPr>
              <a:t>одержание </a:t>
            </a:r>
            <a:r>
              <a:rPr lang="ru-RU" altLang="ru-RU" sz="1400" b="1" dirty="0">
                <a:latin typeface="Book Antiqua" panose="02040602050305030304" pitchFamily="18" charset="0"/>
              </a:rPr>
              <a:t> городских дорог </a:t>
            </a:r>
            <a:endParaRPr lang="ru-RU" altLang="ru-RU" sz="1400" b="1" dirty="0"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b="1" dirty="0">
                <a:latin typeface="Book Antiqua" panose="02040602050305030304" pitchFamily="18" charset="0"/>
              </a:rPr>
              <a:t>41</a:t>
            </a:r>
            <a:r>
              <a:rPr lang="ru-RU" altLang="ru-RU" sz="1400" b="1" dirty="0">
                <a:latin typeface="Book Antiqua" panose="02040602050305030304" pitchFamily="18" charset="0"/>
              </a:rPr>
              <a:t>,3 </a:t>
            </a:r>
            <a:r>
              <a:rPr lang="en-US" altLang="ru-RU" sz="1400" b="1" dirty="0">
                <a:latin typeface="Book Antiqua" panose="02040602050305030304" pitchFamily="18" charset="0"/>
              </a:rPr>
              <a:t>млн.тенге </a:t>
            </a:r>
            <a:endParaRPr lang="en-US" altLang="ru-RU" sz="1400" b="1" dirty="0"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1400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19464" name="Picture 13"/>
          <p:cNvPicPr>
            <a:picLocks noChangeAspect="1"/>
          </p:cNvPicPr>
          <p:nvPr/>
        </p:nvPicPr>
        <p:blipFill>
          <a:blip r:embed="rId4">
            <a:lum bright="-23999" contrast="12000"/>
          </a:blip>
          <a:stretch>
            <a:fillRect/>
          </a:stretch>
        </p:blipFill>
        <p:spPr>
          <a:xfrm>
            <a:off x="7380288" y="2449513"/>
            <a:ext cx="712787" cy="127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Picture 14"/>
          <p:cNvPicPr>
            <a:picLocks noChangeAspect="1"/>
          </p:cNvPicPr>
          <p:nvPr/>
        </p:nvPicPr>
        <p:blipFill>
          <a:blip r:embed="rId5">
            <a:lum bright="-17999"/>
          </a:blip>
          <a:stretch>
            <a:fillRect/>
          </a:stretch>
        </p:blipFill>
        <p:spPr>
          <a:xfrm>
            <a:off x="1055688" y="2449513"/>
            <a:ext cx="790575" cy="1268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6" name="Номер слайда 1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sp>
        <p:nvSpPr>
          <p:cNvPr id="19467" name="Прямоугольник 1"/>
          <p:cNvSpPr/>
          <p:nvPr/>
        </p:nvSpPr>
        <p:spPr>
          <a:xfrm rot="-10800000" flipV="1">
            <a:off x="901700" y="4783138"/>
            <a:ext cx="2665413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Летнее содержание      городских дорог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,0 млн.тенге </a:t>
            </a:r>
            <a:endParaRPr lang="ru-RU" alt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88" y="428625"/>
            <a:ext cx="72866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Текущие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асходы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бюджета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жилищно-коммунальное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хозяйство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города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8435" name="Прямоугольник 3"/>
          <p:cNvSpPr/>
          <p:nvPr/>
        </p:nvSpPr>
        <p:spPr>
          <a:xfrm>
            <a:off x="2286000" y="1125538"/>
            <a:ext cx="4446588" cy="574675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Мероприятия по ЖКХ </a:t>
            </a:r>
            <a:r>
              <a:rPr lang="ru-RU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– </a:t>
            </a:r>
            <a:endParaRPr lang="ru-RU" altLang="ru-RU" sz="18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953,0</a:t>
            </a:r>
            <a:r>
              <a:rPr lang="ru-RU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1800" b="1" dirty="0">
                <a:solidFill>
                  <a:srgbClr val="000000"/>
                </a:solidFill>
                <a:latin typeface="Book Antiqua" panose="02040602050305030304" pitchFamily="18" charset="0"/>
              </a:rPr>
              <a:t>млн.тенге</a:t>
            </a:r>
            <a:endParaRPr lang="en-US" altLang="ru-RU" sz="18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8436" name="Прямоугольник 5"/>
          <p:cNvSpPr/>
          <p:nvPr/>
        </p:nvSpPr>
        <p:spPr>
          <a:xfrm>
            <a:off x="652463" y="1949450"/>
            <a:ext cx="3024187" cy="5003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Освещение </a:t>
            </a:r>
            <a:r>
              <a:rPr lang="ru-RU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города </a:t>
            </a:r>
            <a:endParaRPr lang="ru-RU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73</a:t>
            </a:r>
            <a:r>
              <a:rPr lang="ru-RU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,</a:t>
            </a:r>
            <a:r>
              <a:rPr lang="en-US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9</a:t>
            </a:r>
            <a:r>
              <a:rPr lang="ru-RU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млн.</a:t>
            </a:r>
            <a:r>
              <a:rPr lang="ru-RU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тенге</a:t>
            </a:r>
            <a:r>
              <a:rPr lang="ru-RU" altLang="ru-RU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улиц</a:t>
            </a:r>
            <a:endParaRPr lang="en-US" altLang="ru-RU" sz="1400" i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8437" name="Прямоугольник 6"/>
          <p:cNvSpPr/>
          <p:nvPr/>
        </p:nvSpPr>
        <p:spPr>
          <a:xfrm>
            <a:off x="5286375" y="2046288"/>
            <a:ext cx="3311525" cy="704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Содержание мест захоронений и захоронение безродных</a:t>
            </a:r>
            <a:r>
              <a:rPr lang="en-US" altLang="en-US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endParaRPr lang="en-US" altLang="en-US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0,1</a:t>
            </a:r>
            <a:r>
              <a:rPr lang="en-US" altLang="en-US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млн.тенге</a:t>
            </a:r>
            <a:endParaRPr lang="en-US" altLang="en-US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8438" name="Прямоугольник 10"/>
          <p:cNvSpPr/>
          <p:nvPr/>
        </p:nvSpPr>
        <p:spPr>
          <a:xfrm>
            <a:off x="5076190" y="3357245"/>
            <a:ext cx="3408680" cy="1056005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18439" name="Прямоугольник 35"/>
          <p:cNvSpPr/>
          <p:nvPr/>
        </p:nvSpPr>
        <p:spPr>
          <a:xfrm>
            <a:off x="428625" y="3500438"/>
            <a:ext cx="3206750" cy="790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ru-RU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8440" name="Прямоугольник 36"/>
          <p:cNvSpPr/>
          <p:nvPr/>
        </p:nvSpPr>
        <p:spPr>
          <a:xfrm>
            <a:off x="5240020" y="3352483"/>
            <a:ext cx="3357563" cy="909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Проектирование, развитие и (или) обустройство инженерно-коммуникационной инфраструктуры</a:t>
            </a:r>
            <a:r>
              <a:rPr lang="en-US" altLang="en-US" sz="1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2,1 млн.тенге</a:t>
            </a:r>
            <a:endParaRPr lang="en-US" altLang="en-US" sz="1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5176520" y="1901825"/>
            <a:ext cx="3503930" cy="110998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algn="ctr">
            <a:solidFill>
              <a:srgbClr val="FFFF00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5176203" y="4535805"/>
            <a:ext cx="3384550" cy="936625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algn="ctr">
            <a:solidFill>
              <a:srgbClr val="FFFF00"/>
            </a:solidFill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43" name="Прямоугольник 10"/>
          <p:cNvSpPr/>
          <p:nvPr/>
        </p:nvSpPr>
        <p:spPr>
          <a:xfrm>
            <a:off x="179388" y="1950720"/>
            <a:ext cx="3681412" cy="576263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dirty="0">
                <a:solidFill>
                  <a:srgbClr val="FFFFFF"/>
                </a:solidFill>
                <a:latin typeface="Book Antiqua" panose="02040602050305030304" pitchFamily="18" charset="0"/>
              </a:rPr>
              <a:t>13</a:t>
            </a:r>
            <a:endParaRPr lang="en-US" altLang="ru-RU" sz="18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 dirty="0">
                <a:solidFill>
                  <a:srgbClr val="FFFFFF"/>
                </a:solidFill>
                <a:latin typeface="Book Antiqua" panose="02040602050305030304" pitchFamily="18" charset="0"/>
              </a:rPr>
              <a:t>+</a:t>
            </a:r>
            <a:endParaRPr lang="en-US" altLang="ru-RU" sz="18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ru-RU" sz="1800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66688" y="2705100"/>
            <a:ext cx="3643313" cy="64770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algn="ctr">
            <a:solidFill>
              <a:srgbClr val="FFFF00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Благоустройство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и озеленение города  </a:t>
            </a:r>
            <a:r>
              <a:rPr kumimoji="0" lang="en-US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180,8</a:t>
            </a: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alt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млн</a:t>
            </a:r>
            <a:r>
              <a:rPr kumimoji="0" lang="en-US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 </a:t>
            </a:r>
            <a:r>
              <a:rPr kumimoji="0" lang="en-US" alt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тенге</a:t>
            </a: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.</a:t>
            </a:r>
            <a:endParaRPr kumimoji="0" lang="en-US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47" name="TextBox 21"/>
          <p:cNvSpPr txBox="1"/>
          <p:nvPr/>
        </p:nvSpPr>
        <p:spPr>
          <a:xfrm>
            <a:off x="5322888" y="4652963"/>
            <a:ext cx="3422650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latin typeface="Palatino Linotype" panose="02040502050505030304" pitchFamily="18" charset="0"/>
              </a:rPr>
              <a:t>Функционирование системы водоснабжение и водоотведения </a:t>
            </a:r>
            <a:r>
              <a:rPr lang="en-US" altLang="ru-RU" sz="1400" b="1" dirty="0">
                <a:latin typeface="Palatino Linotype" panose="02040502050505030304" pitchFamily="18" charset="0"/>
              </a:rPr>
              <a:t>26,</a:t>
            </a:r>
            <a:r>
              <a:rPr lang="en-US" altLang="ru-RU" sz="1400" b="1" dirty="0">
                <a:latin typeface="Palatino Linotype" panose="02040502050505030304" pitchFamily="18" charset="0"/>
              </a:rPr>
              <a:t>1</a:t>
            </a:r>
            <a:r>
              <a:rPr lang="ru-RU" altLang="ru-RU" sz="1400" b="1" dirty="0">
                <a:latin typeface="Palatino Linotype" panose="02040502050505030304" pitchFamily="18" charset="0"/>
              </a:rPr>
              <a:t> млн.тенге</a:t>
            </a:r>
            <a:endParaRPr lang="ru-RU" altLang="ru-RU" sz="1400" b="1" dirty="0">
              <a:latin typeface="Palatino Linotype" panose="02040502050505030304" pitchFamily="18" charset="0"/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166688" y="4535488"/>
            <a:ext cx="3643313" cy="931863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algn="ctr">
            <a:solidFill>
              <a:srgbClr val="FFFF00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Обеспечение санитарии населенных пунктов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10,6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млн.тенге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107633" y="3500438"/>
            <a:ext cx="3446780" cy="969010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 algn="ctr">
            <a:solidFill>
              <a:srgbClr val="FFFF00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Реконструкция дорожной инфраструктуры</a:t>
            </a:r>
            <a:r>
              <a:rPr kumimoji="0" lang="en-US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г. Курчатов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10,0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млн.тенге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2"/>
          <p:cNvSpPr txBox="1"/>
          <p:nvPr/>
        </p:nvSpPr>
        <p:spPr>
          <a:xfrm>
            <a:off x="7885113" y="981075"/>
            <a:ext cx="1150937" cy="173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>
                <a:solidFill>
                  <a:srgbClr val="000000"/>
                </a:solidFill>
                <a:latin typeface="Book Antiqua" panose="02040602050305030304" pitchFamily="18" charset="0"/>
              </a:rPr>
              <a:t>млн. тенге</a:t>
            </a:r>
            <a:endParaRPr lang="en-US" altLang="ru-RU" sz="12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7411" name="Прямоугольник 2"/>
          <p:cNvSpPr/>
          <p:nvPr/>
        </p:nvSpPr>
        <p:spPr>
          <a:xfrm>
            <a:off x="1116013" y="404813"/>
            <a:ext cx="7056437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Book Antiqua" panose="02040602050305030304" pitchFamily="18" charset="0"/>
              </a:rPr>
              <a:t>Расходы на реализацию мероприятий в сфере культуры, спорта и информационного пространства</a:t>
            </a:r>
            <a:endParaRPr lang="ru-RU" altLang="ru-RU" sz="2000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16467" name="Group 83"/>
          <p:cNvGraphicFramePr>
            <a:graphicFrameLocks noGrp="1"/>
          </p:cNvGraphicFramePr>
          <p:nvPr/>
        </p:nvGraphicFramePr>
        <p:xfrm>
          <a:off x="131763" y="1125538"/>
          <a:ext cx="8797925" cy="5529265"/>
        </p:xfrm>
        <a:graphic>
          <a:graphicData uri="http://schemas.openxmlformats.org/drawingml/2006/table">
            <a:tbl>
              <a:tblPr/>
              <a:tblGrid>
                <a:gridCol w="5088890"/>
                <a:gridCol w="872470"/>
                <a:gridCol w="908444"/>
                <a:gridCol w="964878"/>
                <a:gridCol w="963243"/>
              </a:tblGrid>
              <a:tr h="28370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2025 год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2026 год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2027 год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год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0783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Расходы на реализацию мероприятий в сфере культуры, спорта и информационного пространства, всего</a:t>
                      </a: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406 700,3</a:t>
                      </a:r>
                      <a:endParaRPr kumimoji="0" lang="en-US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888 </a:t>
                      </a: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768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,6</a:t>
                      </a:r>
                      <a:endParaRPr kumimoji="0" lang="en-US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317 295,0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323 732,0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837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из них: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837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Поддержка культурно-досуговой работы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186 919,8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170 271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131 394,0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134 042,0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837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Развитие массового спорта и национальных видов спорта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33 578,5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17 814,0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32 860,0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33 426,0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837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Содержание городских библиотек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28 487,5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29 033,0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25 147,0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25 582,0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7378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Развитие государственного языка и других языков народов Казахстана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16 964,9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17 814,0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16 949,0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17 273,0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47378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Услуги по проведению государственной информационной политики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596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6500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3 500,0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3 500,0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7378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Реализация региональных программ в сфере молодежной политики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41 263,3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50 239,0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30 316,0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31 058,0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7378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Капитальные расходы подведомственных учреждений и организаций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16 437,1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474 501,0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86058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Услуги по реализации государственной политики на местном уровне в области информации, укрепления государственности и формирования социального оптимизма граждан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44 103,9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49 992,0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43 557,0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44 813,0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64722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Услуги по реализации государственной политики на местном уровне в области культуры, развития языков, физической культуры и спорта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34 349,3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lang="en-US" altLang="ru-RU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sym typeface="+mn-ea"/>
                        </a:rPr>
                        <a:t>39 703,0</a:t>
                      </a:r>
                      <a:endParaRPr kumimoji="0" lang="en-US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sym typeface="+mn-ea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33 572,0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34 038,0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144" marR="7144" marT="7142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  <p:sp>
        <p:nvSpPr>
          <p:cNvPr id="17492" name="Номер слайда 4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9917430" y="628459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 txBox="1"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</p:spPr>
        <p:txBody>
          <a:bodyPr lIns="27432" rIns="45720" anchor="ctr" anchorCtr="0"/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595959"/>
                </a:solidFill>
                <a:latin typeface="Book Antiqua" panose="02040602050305030304" pitchFamily="18" charset="0"/>
              </a:rPr>
            </a:fld>
            <a:endParaRPr lang="ru-RU" altLang="ru-RU" sz="1200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1476375" y="404813"/>
            <a:ext cx="6911975" cy="7067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Отчет об исполнении бюджета города Курчатов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на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1 декабря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202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5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года, млн. тенге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23638" name="Group 86"/>
          <p:cNvGraphicFramePr>
            <a:graphicFrameLocks noGrp="1"/>
          </p:cNvGraphicFramePr>
          <p:nvPr/>
        </p:nvGraphicFramePr>
        <p:xfrm>
          <a:off x="323850" y="1125538"/>
          <a:ext cx="8496300" cy="5263868"/>
        </p:xfrm>
        <a:graphic>
          <a:graphicData uri="http://schemas.openxmlformats.org/drawingml/2006/table">
            <a:tbl>
              <a:tblPr/>
              <a:tblGrid>
                <a:gridCol w="7127875"/>
                <a:gridCol w="1368425"/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 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</a:t>
                      </a:r>
                      <a:r>
                        <a:rPr kumimoji="0" lang="en-US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4 268 739,3</a:t>
                      </a:r>
                      <a:endParaRPr kumimoji="0" lang="en-US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Налоговые поступления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2 826 662,7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Неналоговые поступления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29 994,8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439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от продажи основного капитала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30 044,4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трансфертов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1 382 037,4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Поступления от продажи финансовых активов государства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459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Используемые остатки бюджетных средств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7469,3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РАСХОДЫ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4 700 587,4</a:t>
                      </a:r>
                      <a:endParaRPr kumimoji="0" lang="en-US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6273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Государственные услуги общего характера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635 022,0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Оборона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10 380,7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40322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8 479,0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Социальная помощь и социальное обеспечение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213 015,7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Жилищно-коммунальное хозяйство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1 347 835,1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Культура, спорт, туризм и информационное пространство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406 700,3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4627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49 209,3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04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Транспорт и коммуникации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75 000,0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Прочие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Обслуживание долга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3 324,0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703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Трансферты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1 251 621,3 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598" marR="4598" marT="459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alpha val="0"/>
          </a:schemeClr>
        </a:solidFill>
        <a:ln w="25400" algn="ctr">
          <a:solidFill>
            <a:srgbClr val="FFFF00"/>
          </a:solidFill>
          <a:miter lim="800000"/>
        </a:ln>
      </a:spPr>
      <a:bodyPr anchor="ctr"/>
      <a:lstStyle>
        <a:defPPr algn="ctr">
          <a:defRPr dirty="0">
            <a:solidFill>
              <a:schemeClr val="lt1"/>
            </a:solidFill>
            <a:latin typeface="+mn-lt"/>
          </a:defRPr>
        </a:defPPr>
      </a:lstStyle>
    </a:sp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9597</Words>
  <Application>WPS Presentation</Application>
  <PresentationFormat>Экран (4:3)</PresentationFormat>
  <Paragraphs>977</Paragraphs>
  <Slides>15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SimSun</vt:lpstr>
      <vt:lpstr>Wingdings</vt:lpstr>
      <vt:lpstr>Palatino Linotype</vt:lpstr>
      <vt:lpstr>Arial Black</vt:lpstr>
      <vt:lpstr>Times New Roman</vt:lpstr>
      <vt:lpstr>Calibri</vt:lpstr>
      <vt:lpstr>Book Antiqua</vt:lpstr>
      <vt:lpstr>Century Gothic</vt:lpstr>
      <vt:lpstr>Microsoft YaHei</vt:lpstr>
      <vt:lpstr>Arial Unicode MS</vt:lpstr>
      <vt:lpstr>Пиксел</vt:lpstr>
      <vt:lpstr>Excel.Chart.8</vt:lpstr>
      <vt:lpstr>Excel.Chart.8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Расходы бюджета на обеспечение транспортной инфраструктуры города</vt:lpstr>
      <vt:lpstr>PowerPoint 演示文稿</vt:lpstr>
      <vt:lpstr>PowerPoint 演示文稿</vt:lpstr>
      <vt:lpstr>PowerPoint 演示文稿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СЕМЕЙ</dc:title>
  <dc:creator>User</dc:creator>
  <cp:lastModifiedBy>Жайнар Қайырқазы</cp:lastModifiedBy>
  <cp:revision>655</cp:revision>
  <cp:lastPrinted>2025-01-29T05:17:00Z</cp:lastPrinted>
  <dcterms:created xsi:type="dcterms:W3CDTF">2012-10-24T10:58:00Z</dcterms:created>
  <dcterms:modified xsi:type="dcterms:W3CDTF">2026-10-21T09:41:56Z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9CE5B1C98C7543D1AA7BFFFBD3998FA2_12</vt:lpwstr>
  </property>
</Properties>
</file>