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72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Ауылдық округтің бюджеті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Мақсатты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бюджеттен жәрдемқаржы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түсімдер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A6ABDC82-8C7E-44AB-B390-26AC6C181BD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kk-KZ" sz="1200" b="1" baseline="0" dirty="0"/>
            <a:t>Салықтық емес түсімдер</a:t>
          </a:r>
          <a:endParaRPr lang="ru-RU" sz="1200" b="1" baseline="0" dirty="0"/>
        </a:p>
      </dgm:t>
    </dgm:pt>
    <dgm:pt modelId="{88893377-3B0E-46C5-B502-E9FCA2CCC6EF}" type="parTrans" cxnId="{563CB7D2-89E2-4E6C-9FE0-6AD1CA57792D}">
      <dgm:prSet/>
      <dgm:spPr/>
      <dgm:t>
        <a:bodyPr/>
        <a:lstStyle/>
        <a:p>
          <a:endParaRPr lang="ru-RU"/>
        </a:p>
      </dgm:t>
    </dgm:pt>
    <dgm:pt modelId="{76D6B3EF-E8A7-4CDC-B3F0-7FDFD5EBFC4B}" type="sibTrans" cxnId="{563CB7D2-89E2-4E6C-9FE0-6AD1CA57792D}">
      <dgm:prSet/>
      <dgm:spPr/>
      <dgm:t>
        <a:bodyPr/>
        <a:lstStyle/>
        <a:p>
          <a:endParaRPr lang="ru-RU"/>
        </a:p>
      </dgm:t>
    </dgm:pt>
    <dgm:pt modelId="{379A25FA-5A1B-431C-BF04-ECFBB589D2F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kk-KZ" sz="1000" dirty="0"/>
            <a:t>Мемлкет меншігіндегі мүлікт жалға беруден түсетін кірістер</a:t>
          </a:r>
          <a:endParaRPr lang="ru-RU" sz="1000" dirty="0"/>
        </a:p>
      </dgm:t>
    </dgm:pt>
    <dgm:pt modelId="{A3C7E7AA-DAF3-4967-8BC2-731109AC0C79}" type="parTrans" cxnId="{B9C2D25D-65B8-4C9C-A533-07BFE670C1C2}">
      <dgm:prSet/>
      <dgm:spPr/>
      <dgm:t>
        <a:bodyPr/>
        <a:lstStyle/>
        <a:p>
          <a:endParaRPr lang="ru-RU"/>
        </a:p>
      </dgm:t>
    </dgm:pt>
    <dgm:pt modelId="{2307058D-C9E4-41F1-8F1A-9519C85CDCE5}" type="sibTrans" cxnId="{B9C2D25D-65B8-4C9C-A533-07BFE670C1C2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AFDE36B4-3270-49E7-A0B8-D0819E092F8E}" type="pres">
      <dgm:prSet presAssocID="{1853D1E6-F97C-4404-BB97-D6AC29573B85}" presName="parTrans" presStyleLbl="bgSibTrans2D1" presStyleIdx="0" presStyleCnt="5" custScaleX="107014"/>
      <dgm:spPr/>
    </dgm:pt>
    <dgm:pt modelId="{43AD318E-4792-4A1E-B6CE-E5BE6435070B}" type="pres">
      <dgm:prSet presAssocID="{1F928AB8-C601-486F-AA00-82CFB59C823E}" presName="node" presStyleLbl="node1" presStyleIdx="0" presStyleCnt="5" custScaleX="129481" custScaleY="73872" custRadScaleRad="90250" custRadScaleInc="-53497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5" custScaleX="103745"/>
      <dgm:spPr/>
    </dgm:pt>
    <dgm:pt modelId="{5EE0A968-0E33-4151-9FDB-1A87AF47507C}" type="pres">
      <dgm:prSet presAssocID="{1F27929C-C2D4-4F28-A457-7BE2F1F817CE}" presName="node" presStyleLbl="node1" presStyleIdx="1" presStyleCnt="5" custScaleX="131998" custScaleY="76573" custRadScaleRad="120749" custRadScaleInc="-6031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5" custScaleX="82095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2" presStyleCnt="5" custScaleX="127438" custScaleY="73872" custRadScaleRad="112901" custRadScaleInc="-13749">
        <dgm:presLayoutVars>
          <dgm:bulletEnabled val="1"/>
        </dgm:presLayoutVars>
      </dgm:prSet>
      <dgm:spPr/>
    </dgm:pt>
    <dgm:pt modelId="{17ACBCAB-2198-474E-85B6-231B9C4E3ECE}" type="pres">
      <dgm:prSet presAssocID="{88893377-3B0E-46C5-B502-E9FCA2CCC6EF}" presName="parTrans" presStyleLbl="bgSibTrans2D1" presStyleIdx="3" presStyleCnt="5"/>
      <dgm:spPr/>
    </dgm:pt>
    <dgm:pt modelId="{600C26A4-BDF5-4E55-B7FC-9EC307145FAA}" type="pres">
      <dgm:prSet presAssocID="{A6ABDC82-8C7E-44AB-B390-26AC6C181BD3}" presName="node" presStyleLbl="node1" presStyleIdx="3" presStyleCnt="5" custScaleY="62036" custRadScaleRad="100506" custRadScaleInc="-19075">
        <dgm:presLayoutVars>
          <dgm:bulletEnabled val="1"/>
        </dgm:presLayoutVars>
      </dgm:prSet>
      <dgm:spPr/>
    </dgm:pt>
    <dgm:pt modelId="{7AA018B5-4709-4A9D-8848-F1B12135320B}" type="pres">
      <dgm:prSet presAssocID="{A3C7E7AA-DAF3-4967-8BC2-731109AC0C79}" presName="parTrans" presStyleLbl="bgSibTrans2D1" presStyleIdx="4" presStyleCnt="5"/>
      <dgm:spPr/>
    </dgm:pt>
    <dgm:pt modelId="{A9FA0EB5-8850-4985-B2ED-9CEF7B892D7F}" type="pres">
      <dgm:prSet presAssocID="{379A25FA-5A1B-431C-BF04-ECFBB589D2F5}" presName="node" presStyleLbl="node1" presStyleIdx="4" presStyleCnt="5" custScaleX="98075" custScaleY="93458">
        <dgm:presLayoutVars>
          <dgm:bulletEnabled val="1"/>
        </dgm:presLayoutVars>
      </dgm:prSet>
      <dgm:spPr/>
    </dgm:pt>
  </dgm:ptLst>
  <dgm:cxnLst>
    <dgm:cxn modelId="{0768EE15-9F15-4333-AC2D-EF2830C1797D}" type="presOf" srcId="{88893377-3B0E-46C5-B502-E9FCA2CCC6EF}" destId="{17ACBCAB-2198-474E-85B6-231B9C4E3ECE}" srcOrd="0" destOrd="0" presId="urn:microsoft.com/office/officeart/2005/8/layout/radial4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B9C2D25D-65B8-4C9C-A533-07BFE670C1C2}" srcId="{B56DEE8D-BBDE-4642-BF97-C67F5325C3A8}" destId="{379A25FA-5A1B-431C-BF04-ECFBB589D2F5}" srcOrd="4" destOrd="0" parTransId="{A3C7E7AA-DAF3-4967-8BC2-731109AC0C79}" sibTransId="{2307058D-C9E4-41F1-8F1A-9519C85CDCE5}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91763E75-4914-4271-8F73-B9E6101ACD1F}" type="presOf" srcId="{A3C7E7AA-DAF3-4967-8BC2-731109AC0C79}" destId="{7AA018B5-4709-4A9D-8848-F1B12135320B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EC7CE186-35B1-454F-84EF-FFEFBA40E785}" type="presOf" srcId="{A6ABDC82-8C7E-44AB-B390-26AC6C181BD3}" destId="{600C26A4-BDF5-4E55-B7FC-9EC307145FAA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563CB7D2-89E2-4E6C-9FE0-6AD1CA57792D}" srcId="{B56DEE8D-BBDE-4642-BF97-C67F5325C3A8}" destId="{A6ABDC82-8C7E-44AB-B390-26AC6C181BD3}" srcOrd="3" destOrd="0" parTransId="{88893377-3B0E-46C5-B502-E9FCA2CCC6EF}" sibTransId="{76D6B3EF-E8A7-4CDC-B3F0-7FDFD5EBFC4B}"/>
    <dgm:cxn modelId="{7E6DABE3-7E19-4F4F-9028-A5A6F595C457}" type="presOf" srcId="{379A25FA-5A1B-431C-BF04-ECFBB589D2F5}" destId="{A9FA0EB5-8850-4985-B2ED-9CEF7B892D7F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F48538EB-2568-49C8-84B3-3C253E15E600}" type="presParOf" srcId="{F6940661-1F22-492D-83CB-367912127D68}" destId="{17ACBCAB-2198-474E-85B6-231B9C4E3ECE}" srcOrd="7" destOrd="0" presId="urn:microsoft.com/office/officeart/2005/8/layout/radial4"/>
    <dgm:cxn modelId="{178E29DB-B7FD-43CC-BE3B-E1664404CD4D}" type="presParOf" srcId="{F6940661-1F22-492D-83CB-367912127D68}" destId="{600C26A4-BDF5-4E55-B7FC-9EC307145FAA}" srcOrd="8" destOrd="0" presId="urn:microsoft.com/office/officeart/2005/8/layout/radial4"/>
    <dgm:cxn modelId="{665925BE-7550-45F7-A70B-1C423BE8FBE4}" type="presParOf" srcId="{F6940661-1F22-492D-83CB-367912127D68}" destId="{7AA018B5-4709-4A9D-8848-F1B12135320B}" srcOrd="9" destOrd="0" presId="urn:microsoft.com/office/officeart/2005/8/layout/radial4"/>
    <dgm:cxn modelId="{128246B8-39BB-48EC-A558-35F655BA0C99}" type="presParOf" srcId="{F6940661-1F22-492D-83CB-367912127D68}" destId="{A9FA0EB5-8850-4985-B2ED-9CEF7B892D7F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D06B25-4DBD-492B-9409-7888A1368EB3}">
      <dgm:prSet phldrT="[Текст]"/>
      <dgm:spPr/>
      <dgm:t>
        <a:bodyPr/>
        <a:lstStyle/>
        <a:p>
          <a:r>
            <a:rPr lang="kk-KZ" dirty="0">
              <a:latin typeface="Arial" pitchFamily="34" charset="0"/>
              <a:cs typeface="Arial" pitchFamily="34" charset="0"/>
            </a:rPr>
            <a:t>1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EB2CDEF-77A8-45E9-8780-BF598DF4198C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45 417 </a:t>
          </a:r>
          <a:r>
            <a:rPr lang="ru-RU" dirty="0" err="1">
              <a:latin typeface="Arial" pitchFamily="34" charset="0"/>
              <a:cs typeface="Arial" pitchFamily="34" charset="0"/>
            </a:rPr>
            <a:t>мың.теңге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мәдениет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іс-шараларын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өткізу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F8300E8A-AC74-4056-9079-59DC7FF37633}" type="par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DF73674-CF38-4DEF-BEFE-E1D0C130BE85}" type="sibTrans" cxnId="{4021C490-DBD6-4CE5-A4CC-C130A4281EB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kk-KZ" dirty="0">
              <a:latin typeface="Arial" pitchFamily="34" charset="0"/>
              <a:cs typeface="Arial" pitchFamily="34" charset="0"/>
            </a:rPr>
            <a:t>3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2C9C7E0-B772-4882-8086-A42E70576EE8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  <a:r>
            <a:rPr lang="en-US" dirty="0">
              <a:latin typeface="Arial" pitchFamily="34" charset="0"/>
              <a:cs typeface="Arial" pitchFamily="34" charset="0"/>
            </a:rPr>
            <a:t>3 678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.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елді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көркейту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2FECF56F-2DD8-4DF2-BF77-E5E44CDD7858}" type="par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605F68-8DE1-47ED-B199-6EE5FC2EDA2C}" type="sibTrans" cxnId="{0FC36E2A-2BC7-4AC2-8C2E-21FA7D6BDA5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C78DC-A02A-4AAB-A470-7EA826DE9718}">
      <dgm:prSet/>
      <dgm:spPr/>
      <dgm:t>
        <a:bodyPr/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kern="1200" dirty="0">
              <a:latin typeface="Arial" pitchFamily="34" charset="0"/>
              <a:cs typeface="Arial" pitchFamily="34" charset="0"/>
            </a:rPr>
            <a:t>   </a:t>
          </a:r>
          <a:r>
            <a:rPr lang="kk-KZ" sz="1700" kern="1200" dirty="0">
              <a:latin typeface="Arial" pitchFamily="34" charset="0"/>
              <a:cs typeface="Arial" pitchFamily="34" charset="0"/>
            </a:rPr>
            <a:t>11</a:t>
          </a:r>
          <a:r>
            <a:rPr lang="en-US" sz="1700" kern="1200" dirty="0">
              <a:latin typeface="Arial" pitchFamily="34" charset="0"/>
              <a:cs typeface="Arial" pitchFamily="34" charset="0"/>
            </a:rPr>
            <a:t>9 344</a:t>
          </a:r>
          <a:r>
            <a:rPr lang="kk-KZ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Ауыл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арасындағы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жолдарды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жөндеу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жол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700" kern="1200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sz="1700" kern="1200" dirty="0">
              <a:latin typeface="Arial" pitchFamily="34" charset="0"/>
              <a:cs typeface="Arial" pitchFamily="34" charset="0"/>
            </a:rPr>
            <a:t> 40 км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/>
        </a:p>
      </dgm:t>
    </dgm:pt>
    <dgm:pt modelId="{55E19286-FC94-41D6-B80C-5B1CC3297571}" type="parTrans" cxnId="{09E52039-4A4B-4AF8-8DD4-E737A38C5D2B}">
      <dgm:prSet/>
      <dgm:spPr/>
      <dgm:t>
        <a:bodyPr/>
        <a:lstStyle/>
        <a:p>
          <a:endParaRPr lang="ru-RU"/>
        </a:p>
      </dgm:t>
    </dgm:pt>
    <dgm:pt modelId="{098D2599-2CB2-48C6-82BF-8C8B2C5A982C}" type="sibTrans" cxnId="{09E52039-4A4B-4AF8-8DD4-E737A38C5D2B}">
      <dgm:prSet/>
      <dgm:spPr/>
      <dgm:t>
        <a:bodyPr/>
        <a:lstStyle/>
        <a:p>
          <a:endParaRPr lang="ru-RU"/>
        </a:p>
      </dgm:t>
    </dgm:pt>
    <dgm:pt modelId="{333B3EE3-FC1E-4E0B-ACD0-FB4C70086283}">
      <dgm:prSet phldrT="[Текст]"/>
      <dgm:spPr/>
      <dgm:t>
        <a:bodyPr/>
        <a:lstStyle/>
        <a:p>
          <a:r>
            <a:rPr lang="kk-KZ">
              <a:latin typeface="Arial" pitchFamily="34" charset="0"/>
              <a:cs typeface="Arial" pitchFamily="34" charset="0"/>
            </a:rPr>
            <a:t>2</a:t>
          </a:r>
          <a:endParaRPr lang="ru-RU"/>
        </a:p>
      </dgm:t>
    </dgm:pt>
    <dgm:pt modelId="{3B475702-4391-4F09-976F-9AE56FEA30EA}" type="parTrans" cxnId="{67A8E1EA-B7A0-4CAF-8B86-1DEB56AE3E4B}">
      <dgm:prSet/>
      <dgm:spPr/>
    </dgm:pt>
    <dgm:pt modelId="{3B887BF6-0FED-404B-961B-64DAA40BA39C}" type="sibTrans" cxnId="{67A8E1EA-B7A0-4CAF-8B86-1DEB56AE3E4B}">
      <dgm:prSet/>
      <dgm:spPr/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0ACC2D12-C908-4EAB-B206-B0E11615401D}" type="pres">
      <dgm:prSet presAssocID="{40D06B25-4DBD-492B-9409-7888A1368EB3}" presName="descendantText" presStyleLbl="alignAcc1" presStyleIdx="0" presStyleCnt="3">
        <dgm:presLayoutVars>
          <dgm:bulletEnabled val="1"/>
        </dgm:presLayoutVars>
      </dgm:prSet>
      <dgm:spPr/>
    </dgm:pt>
    <dgm:pt modelId="{67BC3ECC-B16E-4A3A-8CC9-3F93CF3A1467}" type="pres">
      <dgm:prSet presAssocID="{669C53C1-4D68-4D1A-89AA-9D48C210A67E}" presName="sp" presStyleCnt="0"/>
      <dgm:spPr/>
    </dgm:pt>
    <dgm:pt modelId="{B6BC0815-D9C4-4F59-9A47-E2A2D8701B27}" type="pres">
      <dgm:prSet presAssocID="{333B3EE3-FC1E-4E0B-ACD0-FB4C70086283}" presName="composite" presStyleCnt="0"/>
      <dgm:spPr/>
    </dgm:pt>
    <dgm:pt modelId="{FACCDA79-17EE-48A7-9AAA-1F33D4E7B0E0}" type="pres">
      <dgm:prSet presAssocID="{333B3EE3-FC1E-4E0B-ACD0-FB4C7008628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39090F5-733F-48F7-96E0-0C5231D075EF}" type="pres">
      <dgm:prSet presAssocID="{333B3EE3-FC1E-4E0B-ACD0-FB4C70086283}" presName="descendantText" presStyleLbl="alignAcc1" presStyleIdx="1" presStyleCnt="3">
        <dgm:presLayoutVars>
          <dgm:bulletEnabled val="1"/>
        </dgm:presLayoutVars>
      </dgm:prSet>
      <dgm:spPr/>
    </dgm:pt>
    <dgm:pt modelId="{4907A104-00F5-4EA1-98EF-CCA75B292908}" type="pres">
      <dgm:prSet presAssocID="{3B887BF6-0FED-404B-961B-64DAA40BA39C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64DAF32-746B-4870-8D95-F2252716C18E}" type="pres">
      <dgm:prSet presAssocID="{61D26917-72E1-43C9-BB48-F40604320D0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A8C21B0E-BF4B-47E5-A00C-F4D62CB7D90E}" type="presOf" srcId="{4A5C78DC-A02A-4AAB-A470-7EA826DE9718}" destId="{939090F5-733F-48F7-96E0-0C5231D075EF}" srcOrd="0" destOrd="0" presId="urn:microsoft.com/office/officeart/2005/8/layout/chevron2"/>
    <dgm:cxn modelId="{EA5A3513-3F78-4B25-AB76-E9ED512105C5}" srcId="{599EAAFF-5704-4226-AE68-B9AA9494A771}" destId="{40D06B25-4DBD-492B-9409-7888A1368EB3}" srcOrd="0" destOrd="0" parTransId="{10DD660C-218F-43FF-A9B5-2DA97FD5A2E0}" sibTransId="{669C53C1-4D68-4D1A-89AA-9D48C210A67E}"/>
    <dgm:cxn modelId="{0FC36E2A-2BC7-4AC2-8C2E-21FA7D6BDA57}" srcId="{61D26917-72E1-43C9-BB48-F40604320D0B}" destId="{22C9C7E0-B772-4882-8086-A42E70576EE8}" srcOrd="0" destOrd="0" parTransId="{2FECF56F-2DD8-4DF2-BF77-E5E44CDD7858}" sibTransId="{11605F68-8DE1-47ED-B199-6EE5FC2EDA2C}"/>
    <dgm:cxn modelId="{09E52039-4A4B-4AF8-8DD4-E737A38C5D2B}" srcId="{333B3EE3-FC1E-4E0B-ACD0-FB4C70086283}" destId="{4A5C78DC-A02A-4AAB-A470-7EA826DE9718}" srcOrd="0" destOrd="0" parTransId="{55E19286-FC94-41D6-B80C-5B1CC3297571}" sibTransId="{098D2599-2CB2-48C6-82BF-8C8B2C5A982C}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A6E8308E-4417-44D4-AB6E-360C1AEDAD87}" srcId="{599EAAFF-5704-4226-AE68-B9AA9494A771}" destId="{61D26917-72E1-43C9-BB48-F40604320D0B}" srcOrd="2" destOrd="0" parTransId="{8ADC5412-B814-4EAC-B3D2-E12935F2B6DE}" sibTransId="{934D52CF-374E-4EC0-B37B-D4127A4EFF82}"/>
    <dgm:cxn modelId="{4021C490-DBD6-4CE5-A4CC-C130A4281EBF}" srcId="{40D06B25-4DBD-492B-9409-7888A1368EB3}" destId="{8EB2CDEF-77A8-45E9-8780-BF598DF4198C}" srcOrd="0" destOrd="0" parTransId="{F8300E8A-AC74-4056-9079-59DC7FF37633}" sibTransId="{8DF73674-CF38-4DEF-BEFE-E1D0C130BE85}"/>
    <dgm:cxn modelId="{309F4EB7-C571-43FC-A96B-F42D3BD4C8AE}" type="presOf" srcId="{8EB2CDEF-77A8-45E9-8780-BF598DF4198C}" destId="{0ACC2D12-C908-4EAB-B206-B0E11615401D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67A8E1EA-B7A0-4CAF-8B86-1DEB56AE3E4B}" srcId="{599EAAFF-5704-4226-AE68-B9AA9494A771}" destId="{333B3EE3-FC1E-4E0B-ACD0-FB4C70086283}" srcOrd="1" destOrd="0" parTransId="{3B475702-4391-4F09-976F-9AE56FEA30EA}" sibTransId="{3B887BF6-0FED-404B-961B-64DAA40BA39C}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3C6C45F4-5C76-41CB-BCDF-5F59D7EE95D7}" type="presOf" srcId="{333B3EE3-FC1E-4E0B-ACD0-FB4C70086283}" destId="{FACCDA79-17EE-48A7-9AAA-1F33D4E7B0E0}" srcOrd="0" destOrd="0" presId="urn:microsoft.com/office/officeart/2005/8/layout/chevron2"/>
    <dgm:cxn modelId="{C7D30BFB-0C47-4D50-B562-4D78B97E8458}" type="presOf" srcId="{22C9C7E0-B772-4882-8086-A42E70576EE8}" destId="{B64DAF32-746B-4870-8D95-F2252716C18E}" srcOrd="0" destOrd="0" presId="urn:microsoft.com/office/officeart/2005/8/layout/chevron2"/>
    <dgm:cxn modelId="{873E6D25-BAAA-4CF1-91D1-102610335D4D}" type="presParOf" srcId="{64A48FB5-9FAE-4208-B85C-EF09A2B8ACE7}" destId="{3BA759AD-4BA8-4231-BEDB-2C87807778FF}" srcOrd="0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1" destOrd="0" presId="urn:microsoft.com/office/officeart/2005/8/layout/chevron2"/>
    <dgm:cxn modelId="{92C2FFA1-29C7-43A1-B310-71B2A3BD44F1}" type="presParOf" srcId="{64A48FB5-9FAE-4208-B85C-EF09A2B8ACE7}" destId="{B6BC0815-D9C4-4F59-9A47-E2A2D8701B27}" srcOrd="2" destOrd="0" presId="urn:microsoft.com/office/officeart/2005/8/layout/chevron2"/>
    <dgm:cxn modelId="{DE29DBEE-55DE-4A14-ACD3-C54A36679F8A}" type="presParOf" srcId="{B6BC0815-D9C4-4F59-9A47-E2A2D8701B27}" destId="{FACCDA79-17EE-48A7-9AAA-1F33D4E7B0E0}" srcOrd="0" destOrd="0" presId="urn:microsoft.com/office/officeart/2005/8/layout/chevron2"/>
    <dgm:cxn modelId="{0727C458-B0B7-409F-AFB2-8BEBF091F30D}" type="presParOf" srcId="{B6BC0815-D9C4-4F59-9A47-E2A2D8701B27}" destId="{939090F5-733F-48F7-96E0-0C5231D075EF}" srcOrd="1" destOrd="0" presId="urn:microsoft.com/office/officeart/2005/8/layout/chevron2"/>
    <dgm:cxn modelId="{0210946A-9602-426B-8495-175EE2DE672D}" type="presParOf" srcId="{64A48FB5-9FAE-4208-B85C-EF09A2B8ACE7}" destId="{4907A104-00F5-4EA1-98EF-CCA75B292908}" srcOrd="3" destOrd="0" presId="urn:microsoft.com/office/officeart/2005/8/layout/chevron2"/>
    <dgm:cxn modelId="{9E017E03-D9FA-4F1B-BF00-B2B0DADF4E2B}" type="presParOf" srcId="{64A48FB5-9FAE-4208-B85C-EF09A2B8ACE7}" destId="{D3117AE8-A15E-4584-AA17-4F6823BABECE}" srcOrd="4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297" y="1828453"/>
          <a:ext cx="1530602" cy="1493540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strike="noStrike" kern="1200" baseline="0" dirty="0">
              <a:latin typeface="Calibri"/>
            </a:rPr>
            <a:t>Ауылдық округтің бюджеті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693448" y="2047177"/>
        <a:ext cx="1082300" cy="1056092"/>
      </dsp:txXfrm>
    </dsp:sp>
    <dsp:sp modelId="{AFDE36B4-3270-49E7-A0B8-D0819E092F8E}">
      <dsp:nvSpPr>
        <dsp:cNvPr id="0" name=""/>
        <dsp:cNvSpPr/>
      </dsp:nvSpPr>
      <dsp:spPr>
        <a:xfrm rot="8634752">
          <a:off x="1318679" y="3488090"/>
          <a:ext cx="2498881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322059" y="3883086"/>
          <a:ext cx="2605085" cy="118901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Мақсатты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</dsp:txBody>
      <dsp:txXfrm>
        <a:off x="356884" y="3917911"/>
        <a:ext cx="2535435" cy="1119360"/>
      </dsp:txXfrm>
    </dsp:sp>
    <dsp:sp modelId="{2D1DBC6B-037B-4677-B6A9-5B1191FC1579}">
      <dsp:nvSpPr>
        <dsp:cNvPr id="0" name=""/>
        <dsp:cNvSpPr/>
      </dsp:nvSpPr>
      <dsp:spPr>
        <a:xfrm rot="10856380">
          <a:off x="1289827" y="2242352"/>
          <a:ext cx="2099830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1911305"/>
          <a:ext cx="2655726" cy="1232484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Аудандық бюджеттен жәрдемқаржы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6098" y="1947403"/>
        <a:ext cx="2583530" cy="1160288"/>
      </dsp:txXfrm>
    </dsp:sp>
    <dsp:sp modelId="{8CB0A9C5-4771-43F0-B33A-60EE98EAD358}">
      <dsp:nvSpPr>
        <dsp:cNvPr id="0" name=""/>
        <dsp:cNvSpPr/>
      </dsp:nvSpPr>
      <dsp:spPr>
        <a:xfrm rot="15743454">
          <a:off x="3589839" y="1106862"/>
          <a:ext cx="970702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2688004" y="0"/>
          <a:ext cx="2563981" cy="1189010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Салықтық түсімдер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2722829" y="34825"/>
        <a:ext cx="2494331" cy="1119360"/>
      </dsp:txXfrm>
    </dsp:sp>
    <dsp:sp modelId="{17ACBCAB-2198-474E-85B6-231B9C4E3ECE}">
      <dsp:nvSpPr>
        <dsp:cNvPr id="0" name=""/>
        <dsp:cNvSpPr/>
      </dsp:nvSpPr>
      <dsp:spPr>
        <a:xfrm rot="19954036">
          <a:off x="4903970" y="1569087"/>
          <a:ext cx="1375100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C26A4-BDF5-4E55-B7FC-9EC307145FAA}">
      <dsp:nvSpPr>
        <dsp:cNvPr id="0" name=""/>
        <dsp:cNvSpPr/>
      </dsp:nvSpPr>
      <dsp:spPr>
        <a:xfrm>
          <a:off x="5195785" y="1054868"/>
          <a:ext cx="2011944" cy="99850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baseline="0" dirty="0"/>
            <a:t>Салықтық емес түсімдер</a:t>
          </a:r>
          <a:endParaRPr lang="ru-RU" sz="1200" b="1" kern="1200" baseline="0" dirty="0"/>
        </a:p>
      </dsp:txBody>
      <dsp:txXfrm>
        <a:off x="5225030" y="1084113"/>
        <a:ext cx="1953454" cy="940013"/>
      </dsp:txXfrm>
    </dsp:sp>
    <dsp:sp modelId="{7AA018B5-4709-4A9D-8848-F1B12135320B}">
      <dsp:nvSpPr>
        <dsp:cNvPr id="0" name=""/>
        <dsp:cNvSpPr/>
      </dsp:nvSpPr>
      <dsp:spPr>
        <a:xfrm rot="1472017">
          <a:off x="4947701" y="3180483"/>
          <a:ext cx="2548296" cy="60358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A0EB5-8850-4985-B2ED-9CEF7B892D7F}">
      <dsp:nvSpPr>
        <dsp:cNvPr id="0" name=""/>
        <dsp:cNvSpPr/>
      </dsp:nvSpPr>
      <dsp:spPr>
        <a:xfrm>
          <a:off x="6394358" y="3259206"/>
          <a:ext cx="1973214" cy="1504258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kern="1200" dirty="0"/>
            <a:t>Мемлкет меншігіндегі мүлікт жалға беруден түсетін кірістер</a:t>
          </a:r>
          <a:endParaRPr lang="ru-RU" sz="1000" kern="1200" dirty="0"/>
        </a:p>
      </dsp:txBody>
      <dsp:txXfrm>
        <a:off x="6438416" y="3303264"/>
        <a:ext cx="1885098" cy="14161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C4AB8-7AF1-459B-B739-58AEC191FE24}">
      <dsp:nvSpPr>
        <dsp:cNvPr id="0" name=""/>
        <dsp:cNvSpPr/>
      </dsp:nvSpPr>
      <dsp:spPr>
        <a:xfrm rot="5400000">
          <a:off x="-224562" y="226551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kern="1200" dirty="0">
              <a:latin typeface="Arial" pitchFamily="34" charset="0"/>
              <a:cs typeface="Arial" pitchFamily="34" charset="0"/>
            </a:rPr>
            <a:t>1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525969"/>
        <a:ext cx="1047959" cy="449125"/>
      </dsp:txXfrm>
    </dsp:sp>
    <dsp:sp modelId="{0ACC2D12-C908-4EAB-B206-B0E11615401D}">
      <dsp:nvSpPr>
        <dsp:cNvPr id="0" name=""/>
        <dsp:cNvSpPr/>
      </dsp:nvSpPr>
      <dsp:spPr>
        <a:xfrm rot="5400000">
          <a:off x="4395145" y="-3345197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45 417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мың.теңге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мәдениет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іс-шараларын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өткізу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1047960" y="49491"/>
        <a:ext cx="7619973" cy="878098"/>
      </dsp:txXfrm>
    </dsp:sp>
    <dsp:sp modelId="{FACCDA79-17EE-48A7-9AAA-1F33D4E7B0E0}">
      <dsp:nvSpPr>
        <dsp:cNvPr id="0" name=""/>
        <dsp:cNvSpPr/>
      </dsp:nvSpPr>
      <dsp:spPr>
        <a:xfrm rot="5400000">
          <a:off x="-224562" y="1528248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kern="1200">
              <a:latin typeface="Arial" pitchFamily="34" charset="0"/>
              <a:cs typeface="Arial" pitchFamily="34" charset="0"/>
            </a:rPr>
            <a:t>2</a:t>
          </a:r>
          <a:endParaRPr lang="ru-RU" sz="2900" kern="1200"/>
        </a:p>
      </dsp:txBody>
      <dsp:txXfrm rot="-5400000">
        <a:off x="1" y="1827666"/>
        <a:ext cx="1047959" cy="449125"/>
      </dsp:txXfrm>
    </dsp:sp>
    <dsp:sp modelId="{939090F5-733F-48F7-96E0-0C5231D075EF}">
      <dsp:nvSpPr>
        <dsp:cNvPr id="0" name=""/>
        <dsp:cNvSpPr/>
      </dsp:nvSpPr>
      <dsp:spPr>
        <a:xfrm rot="5400000">
          <a:off x="4395145" y="-2043500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   </a:t>
          </a:r>
          <a:r>
            <a:rPr lang="kk-KZ" sz="1900" kern="1200" dirty="0">
              <a:latin typeface="Arial" pitchFamily="34" charset="0"/>
              <a:cs typeface="Arial" pitchFamily="34" charset="0"/>
            </a:rPr>
            <a:t>11</a:t>
          </a:r>
          <a:r>
            <a:rPr lang="en-US" sz="1900" kern="1200" dirty="0">
              <a:latin typeface="Arial" pitchFamily="34" charset="0"/>
              <a:cs typeface="Arial" pitchFamily="34" charset="0"/>
            </a:rPr>
            <a:t>9 344</a:t>
          </a:r>
          <a:r>
            <a:rPr lang="kk-KZ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Ауыл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арасындағы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жолдарды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жөндеу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жол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40 км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900" dirty="0"/>
        </a:p>
      </dsp:txBody>
      <dsp:txXfrm rot="-5400000">
        <a:off x="1047960" y="1351188"/>
        <a:ext cx="7619973" cy="878098"/>
      </dsp:txXfrm>
    </dsp:sp>
    <dsp:sp modelId="{61EECD61-FC5F-4D6E-9EFD-F3676178E008}">
      <dsp:nvSpPr>
        <dsp:cNvPr id="0" name=""/>
        <dsp:cNvSpPr/>
      </dsp:nvSpPr>
      <dsp:spPr>
        <a:xfrm rot="5400000">
          <a:off x="-224562" y="2829945"/>
          <a:ext cx="1497084" cy="10479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kern="1200" dirty="0">
              <a:latin typeface="Arial" pitchFamily="34" charset="0"/>
              <a:cs typeface="Arial" pitchFamily="34" charset="0"/>
            </a:rPr>
            <a:t>3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3129363"/>
        <a:ext cx="1047959" cy="449125"/>
      </dsp:txXfrm>
    </dsp:sp>
    <dsp:sp modelId="{B64DAF32-746B-4870-8D95-F2252716C18E}">
      <dsp:nvSpPr>
        <dsp:cNvPr id="0" name=""/>
        <dsp:cNvSpPr/>
      </dsp:nvSpPr>
      <dsp:spPr>
        <a:xfrm rot="5400000">
          <a:off x="4395145" y="-741803"/>
          <a:ext cx="973104" cy="76674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2</a:t>
          </a:r>
          <a:r>
            <a:rPr lang="en-US" sz="1900" kern="1200" dirty="0">
              <a:latin typeface="Arial" pitchFamily="34" charset="0"/>
              <a:cs typeface="Arial" pitchFamily="34" charset="0"/>
            </a:rPr>
            <a:t>3 678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елді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көркейту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-5400000">
        <a:off x="1047960" y="2652885"/>
        <a:ext cx="7619973" cy="8780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464" y="2708920"/>
            <a:ext cx="8287072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жылдарға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арналған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Черноярка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ауылдық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округінің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бюджеті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kk-KZ" sz="4000" dirty="0">
                <a:solidFill>
                  <a:schemeClr val="bg2">
                    <a:lumMod val="50000"/>
                  </a:schemeClr>
                </a:solidFill>
              </a:rPr>
              <a:t>өзгерістермен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47667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7544" y="830831"/>
            <a:ext cx="80648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Сіздің назарыңызға 2026-2028 жылдарға арналған Азаматтық бюджет ұсынылған, онда округ бюджетінің негізгі көрсеткіштері, оны қалыптастыру параметрлері және бюджет қаражатын жұмсау бағыттары туралы ақпарат бар.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Бұл құжат келесі бөлімдерді қамтиды: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- ауылдық округ бюджетінің түсімдері мен шығыстары.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2026-2028 жылдарға арналған ауылдық округтің бюджеті Қазақстан Республикасының Бюджет және Салық кодекстеріне, Павлодар аудандық мәслихатының 2024 жылғы 19 желтоқсандағы № 30/342"2026-2028 жылдарға арналған Черноярка ауылдық округінің бюджеті туралы" шешіміне сәйкес қалыптастырылды, Черноярка ауылдық округі әкімінің 2025 жылғы 26 желтоқсандағы № 1-04-95 өкімі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үдерістың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тәсімі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қазанға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енгізу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2-апталық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кешікпей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мәслихатпен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бекітіледі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бағдарламардың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қорытындыларды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талқылауына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ЮДЖЕТТЫ ӘЗІРЛЕУ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 АТҚАРЫЛУЫ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өлемдер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түсімдердің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жиынтық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461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қаражаттарын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басқару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ғымдағы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берілетін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Черноярка </a:t>
            </a:r>
            <a:r>
              <a:rPr lang="ru-RU" b="1" dirty="0" err="1"/>
              <a:t>ауылдық</a:t>
            </a:r>
            <a:r>
              <a:rPr lang="ru-RU" b="1" dirty="0"/>
              <a:t> </a:t>
            </a:r>
            <a:r>
              <a:rPr lang="ru-RU" b="1" dirty="0" err="1"/>
              <a:t>округінің</a:t>
            </a:r>
            <a:r>
              <a:rPr lang="ru-RU" b="1" dirty="0"/>
              <a:t> бюджет </a:t>
            </a:r>
            <a:r>
              <a:rPr lang="ru-RU" b="1" dirty="0" err="1"/>
              <a:t>түсімдері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349418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705885"/>
              </p:ext>
            </p:extLst>
          </p:nvPr>
        </p:nvGraphicFramePr>
        <p:xfrm>
          <a:off x="250001" y="1340768"/>
          <a:ext cx="8643997" cy="3302078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1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–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109 508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7 210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109 508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7 210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53 973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238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60 620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63 721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1 664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2 100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1 420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1 420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капиталды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сатудан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түсетін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3 896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2 426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жәрдемқаржы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49 975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157 446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46825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46 741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8049" y="-35896"/>
            <a:ext cx="858242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</a:t>
            </a:r>
            <a:r>
              <a:rPr kumimoji="0" lang="kk-KZ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-202</a:t>
            </a:r>
            <a:r>
              <a:rPr kumimoji="0" lang="kk-KZ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округ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түсімдердің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құрылымы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60309"/>
              </p:ext>
            </p:extLst>
          </p:nvPr>
        </p:nvGraphicFramePr>
        <p:xfrm>
          <a:off x="229492" y="1772816"/>
          <a:ext cx="8358246" cy="2781947"/>
        </p:xfrm>
        <a:graphic>
          <a:graphicData uri="http://schemas.openxmlformats.org/drawingml/2006/table">
            <a:tbl>
              <a:tblPr/>
              <a:tblGrid>
                <a:gridCol w="378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4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40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125 505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r>
                        <a:rPr lang="en-US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948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109 865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112 892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сипаттағы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көрсету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61 159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7 509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47 638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48 628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Елді-мекендерді көркейту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22 652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3 678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14 099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14 804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Мәдениет,спорт,туризм және ақпараттық кеңестік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38 415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45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417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45 052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46 230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Автомобиль қөлігі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3 277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9 344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3 076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3 230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425186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23501" y="357166"/>
            <a:ext cx="85702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Черноярка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610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Ықпал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өрісі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43406002"/>
              </p:ext>
            </p:extLst>
          </p:nvPr>
        </p:nvGraphicFramePr>
        <p:xfrm>
          <a:off x="214282" y="1556792"/>
          <a:ext cx="871543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891240" cy="3156952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азар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аударғаныңызға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5301</TotalTime>
  <Words>510</Words>
  <Application>Microsoft Office PowerPoint</Application>
  <PresentationFormat>Экран (4:3)</PresentationFormat>
  <Paragraphs>115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Constantia</vt:lpstr>
      <vt:lpstr>Times New Roman</vt:lpstr>
      <vt:lpstr>Wingdings 2</vt:lpstr>
      <vt:lpstr>Поток</vt:lpstr>
      <vt:lpstr> 2026-2028 жылдарға арналған Черноярка ауылдық округінің  бюджеті (өзгерістермен)</vt:lpstr>
      <vt:lpstr>Презентация PowerPoint</vt:lpstr>
      <vt:lpstr>Презентация PowerPoint</vt:lpstr>
      <vt:lpstr>Черноярка ауылдық округінің бюджет түсімдері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201</cp:revision>
  <cp:lastPrinted>2018-02-01T04:54:16Z</cp:lastPrinted>
  <dcterms:created xsi:type="dcterms:W3CDTF">2016-01-18T05:29:55Z</dcterms:created>
  <dcterms:modified xsi:type="dcterms:W3CDTF">2026-10-16T12:20:30Z</dcterms:modified>
</cp:coreProperties>
</file>