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2" r:id="rId2"/>
    <p:sldId id="271" r:id="rId3"/>
    <p:sldId id="282" r:id="rId4"/>
    <p:sldId id="289" r:id="rId5"/>
    <p:sldId id="304" r:id="rId6"/>
    <p:sldId id="305" r:id="rId7"/>
    <p:sldId id="301" r:id="rId8"/>
    <p:sldId id="308" r:id="rId9"/>
    <p:sldId id="309" r:id="rId10"/>
    <p:sldId id="307" r:id="rId11"/>
    <p:sldId id="302" r:id="rId12"/>
    <p:sldId id="303" r:id="rId13"/>
    <p:sldId id="300" r:id="rId14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B412C47-DD0D-4A95-B82B-C21287E78B83}">
          <p14:sldIdLst>
            <p14:sldId id="272"/>
            <p14:sldId id="271"/>
            <p14:sldId id="282"/>
          </p14:sldIdLst>
        </p14:section>
        <p14:section name="Раздел без заголовка" id="{46A47FDA-D3DC-495B-A104-0EF18786D460}">
          <p14:sldIdLst>
            <p14:sldId id="289"/>
            <p14:sldId id="304"/>
            <p14:sldId id="305"/>
            <p14:sldId id="301"/>
            <p14:sldId id="308"/>
            <p14:sldId id="309"/>
            <p14:sldId id="307"/>
            <p14:sldId id="302"/>
            <p14:sldId id="303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45C"/>
    <a:srgbClr val="E4E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55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04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05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3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54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0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44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3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2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86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50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73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72" y="262759"/>
            <a:ext cx="11466787" cy="6379779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7972" y="504497"/>
            <a:ext cx="10226566" cy="5389227"/>
          </a:xfrm>
          <a:solidFill>
            <a:schemeClr val="bg1"/>
          </a:solidFill>
        </p:spPr>
        <p:txBody>
          <a:bodyPr anchor="ctr"/>
          <a:lstStyle/>
          <a:p>
            <a:pPr lvl="0"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ГРАЖДАНСКИЙ БЮДЖЕТ                                                        </a:t>
            </a:r>
          </a:p>
          <a:p>
            <a:pPr lvl="0"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ГУ «УПРАВЛЕНИЕ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ПАССАЖИРСКОГО ТРАНСПОРТА И АВТОМОБИЛЬНЫХ ДОРОГ АКТЮБИНСКОЙ ОБЛАСТИ»</a:t>
            </a:r>
            <a:endParaRPr lang="kk-KZ" sz="240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r>
              <a:rPr lang="kk-KZ" dirty="0" smtClean="0">
                <a:solidFill>
                  <a:schemeClr val="accent2">
                    <a:lumMod val="75000"/>
                  </a:schemeClr>
                </a:solidFill>
              </a:rPr>
              <a:t>2026 </a:t>
            </a:r>
            <a:r>
              <a:rPr lang="kk-KZ" dirty="0">
                <a:solidFill>
                  <a:schemeClr val="accent2">
                    <a:lumMod val="75000"/>
                  </a:schemeClr>
                </a:solidFill>
              </a:rPr>
              <a:t>год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04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567559" y="931743"/>
            <a:ext cx="10100441" cy="45719"/>
          </a:xfrm>
          <a:solidFill>
            <a:srgbClr val="00B050"/>
          </a:solidFill>
        </p:spPr>
        <p:txBody>
          <a:bodyPr anchor="t">
            <a:normAutofit fontScale="90000"/>
          </a:bodyPr>
          <a:lstStyle/>
          <a:p>
            <a:endParaRPr lang="ru-RU" sz="20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986" y="1387366"/>
            <a:ext cx="10859139" cy="496088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indent="450215" algn="ctr">
              <a:lnSpc>
                <a:spcPct val="115000"/>
              </a:lnSpc>
              <a:tabLst>
                <a:tab pos="810260" algn="l"/>
              </a:tabLs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основании решения №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Актюбинской области </a:t>
            </a:r>
          </a:p>
          <a:p>
            <a:pPr marL="457200" indent="450215" algn="ctr">
              <a:lnSpc>
                <a:spcPct val="115000"/>
              </a:lnSpc>
              <a:tabLst>
                <a:tab pos="810260" algn="l"/>
              </a:tabLs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 сентября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«О внесении изменений в решение областного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298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«Об областном бюджете на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годы»»</a:t>
            </a:r>
          </a:p>
          <a:p>
            <a:pPr marL="457200" indent="450215" algn="ctr">
              <a:lnSpc>
                <a:spcPct val="115000"/>
              </a:lnSpc>
              <a:tabLst>
                <a:tab pos="810260" algn="l"/>
              </a:tabLs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бюджетные программы по Управлению планируются следующим образом.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450215" algn="ctr">
              <a:lnSpc>
                <a:spcPct val="115000"/>
              </a:lnSpc>
              <a:tabLst>
                <a:tab pos="810260" algn="l"/>
              </a:tabLst>
            </a:pP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01438"/>
              </p:ext>
            </p:extLst>
          </p:nvPr>
        </p:nvGraphicFramePr>
        <p:xfrm>
          <a:off x="567559" y="315309"/>
          <a:ext cx="10785567" cy="945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567">
                  <a:extLst>
                    <a:ext uri="{9D8B030D-6E8A-4147-A177-3AD203B41FA5}">
                      <a16:colId xmlns:a16="http://schemas.microsoft.com/office/drawing/2014/main" xmlns="" val="483199688"/>
                    </a:ext>
                  </a:extLst>
                </a:gridCol>
              </a:tblGrid>
              <a:tr h="945931">
                <a:tc>
                  <a:txBody>
                    <a:bodyPr/>
                    <a:lstStyle/>
                    <a:p>
                      <a:pPr algn="ctr"/>
                      <a:r>
                        <a:rPr lang="ru-RU" sz="2400" i="1" dirty="0" smtClean="0">
                          <a:solidFill>
                            <a:srgbClr val="FFFF00"/>
                          </a:solidFill>
                        </a:rPr>
                        <a:t>Гражданский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бюджет ГУ «Управление пассажирского транспорта и автомобильных дорог Актюбинской области»</a:t>
                      </a:r>
                      <a:endParaRPr lang="ru-RU" sz="2400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1199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1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6010602"/>
              </p:ext>
            </p:extLst>
          </p:nvPr>
        </p:nvGraphicFramePr>
        <p:xfrm>
          <a:off x="672662" y="2650140"/>
          <a:ext cx="10230460" cy="238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1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43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22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46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9609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Расходы по бюджетной программе , всего(тыс. тенге)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6090">
                <a:tc rowSpan="2"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2026 год</a:t>
                      </a:r>
                      <a:endParaRPr lang="ru-RU" b="1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2027 год</a:t>
                      </a:r>
                      <a:endParaRPr lang="ru-RU" b="1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2028 год</a:t>
                      </a:r>
                      <a:endParaRPr lang="ru-RU" b="1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60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180 885</a:t>
                      </a:r>
                      <a:endParaRPr lang="kk-KZ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141 533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141 533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87778" y="702394"/>
            <a:ext cx="10250905" cy="1563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001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«Услуги по реализации государственной политики на местном уровне в области транспорта и коммуникаций »</a:t>
            </a:r>
            <a:endParaRPr lang="ru-RU" sz="2400" b="1" dirty="0"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002 «Развитие транспортной инфраструктуры»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261840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Calibri" pitchFamily="34" charset="0"/>
                          <a:cs typeface="Calibri" pitchFamily="34" charset="0"/>
                        </a:rPr>
                        <a:t>372 606</a:t>
                      </a:r>
                      <a:endParaRPr lang="en-US" i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372 606</a:t>
                      </a:r>
                      <a:endParaRPr kumimoji="0" lang="en-US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97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5318" y="558350"/>
            <a:ext cx="10017939" cy="17236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003 «Обеспечение функционирования автомобильных дорог»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6022779"/>
              </p:ext>
            </p:extLst>
          </p:nvPr>
        </p:nvGraphicFramePr>
        <p:xfrm>
          <a:off x="1176860" y="3128245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1 236 306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1 236 306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1 236 306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236 306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236 306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236 306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47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5318" y="558350"/>
            <a:ext cx="10017939" cy="17236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005 «Субсидирование пассажирских перевозок по социально значимым межрайонным (междугородним) сообщениям за счет средств местного бюджета 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0573777"/>
              </p:ext>
            </p:extLst>
          </p:nvPr>
        </p:nvGraphicFramePr>
        <p:xfrm>
          <a:off x="1176860" y="3128245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193 516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106 568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106 568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1 193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516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1 106 568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1 106 568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422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028 «Реализация приоритетных проектов транспортной инфраструктуры»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3881094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 </a:t>
                      </a:r>
                      <a:r>
                        <a:rPr lang="kk-KZ" i="1" dirty="0" smtClean="0"/>
                        <a:t>2</a:t>
                      </a:r>
                      <a:r>
                        <a:rPr lang="kk-KZ" i="1" baseline="0" dirty="0" smtClean="0"/>
                        <a:t> 581 349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9</a:t>
                      </a:r>
                      <a:r>
                        <a:rPr lang="kk-KZ" i="1" baseline="0" dirty="0" smtClean="0"/>
                        <a:t> 671 018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12 694 289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2 581 349</a:t>
                      </a:r>
                      <a:endParaRPr kumimoji="0" lang="kk-KZ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9 671 018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12 694 289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77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040 «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инфраструктуры специальных экономических зон, индустриальных зон, индустриальных парков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0969237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29</a:t>
                      </a:r>
                      <a:r>
                        <a:rPr lang="kk-KZ" i="1" baseline="0" dirty="0" smtClean="0"/>
                        <a:t> 036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652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инфраструктуры воздушного транспорта»</a:t>
            </a: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40858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100</a:t>
                      </a:r>
                      <a:r>
                        <a:rPr lang="kk-KZ" i="1" baseline="0" dirty="0" smtClean="0"/>
                        <a:t> 100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76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065 «Формирование или увеличение уставного капитала юридических лиц»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332637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500 000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494 800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500 000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  <a:r>
                        <a:rPr lang="kk-KZ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800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047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 «Целевые текущие трансферты нижестоящим бюджетам»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129534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Calibri" pitchFamily="34" charset="0"/>
                          <a:cs typeface="Calibri" pitchFamily="34" charset="0"/>
                        </a:rPr>
                        <a:t>12 </a:t>
                      </a:r>
                      <a:r>
                        <a:rPr lang="kk-KZ" i="1" dirty="0" smtClean="0">
                          <a:latin typeface="Calibri" pitchFamily="34" charset="0"/>
                          <a:cs typeface="Calibri" pitchFamily="34" charset="0"/>
                        </a:rPr>
                        <a:t>458 325</a:t>
                      </a:r>
                      <a:endParaRPr lang="ru-RU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12</a:t>
                      </a:r>
                      <a:r>
                        <a:rPr lang="kk-KZ" i="1" baseline="0" dirty="0" smtClean="0"/>
                        <a:t> 464 212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6 189 558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12 458 325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/>
                        <a:t>12 464 212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k-KZ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189 558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122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Бюджетная программа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 «Целевые трансферты на развитие нижестоящим бюджетам»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256971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счет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местного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  <a:r>
                        <a:rPr lang="kk-KZ" sz="1800" i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716 017</a:t>
                      </a:r>
                      <a:endParaRPr lang="ru-RU" i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25 357 878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38 496 738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Итого расходы по бюджетной программе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9 716 017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kk-KZ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357 878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/>
                        <a:t>38 496 738</a:t>
                      </a:r>
                      <a:endParaRPr lang="ru-RU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378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6145" y="2826818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Благодарим за внимание!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2706</TotalTime>
  <Words>490</Words>
  <Application>Microsoft Office PowerPoint</Application>
  <PresentationFormat>Широкоэкранный</PresentationFormat>
  <Paragraphs>144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Calibri</vt:lpstr>
      <vt:lpstr>Consolas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Бюджетная программа                                                                                               002 «Развитие транспортной инфраструктуры»</vt:lpstr>
      <vt:lpstr>Бюджетная программа                                                                                               003 «Обеспечение функционирования автомобильных дорог»</vt:lpstr>
      <vt:lpstr>Бюджетная программа                                                                                               005 «Субсидирование пассажирских перевозок по социально значимым межрайонным (междугородним) сообщениям за счет средств местного бюджета »</vt:lpstr>
      <vt:lpstr>Бюджетная программа                                                                                               028 «Реализация приоритетных проектов транспортной инфраструктуры»</vt:lpstr>
      <vt:lpstr>Бюджетная программа                                                                                               040 «Развитие инфраструктуры специальных экономических зон, индустриальных зон, индустриальных парков»</vt:lpstr>
      <vt:lpstr>Бюджетная программа                                                                                               051 «Развитие инфраструктуры воздушного транспорта»</vt:lpstr>
      <vt:lpstr>Бюджетная программа                                                                                               065 «Формирование или увеличение уставного капитала юридических лиц»</vt:lpstr>
      <vt:lpstr>Бюджетная программа                                                                                               113 «Целевые текущие трансферты нижестоящим бюджетам»</vt:lpstr>
      <vt:lpstr>Бюджетная программа                                                                                               114 «Целевые трансферты на развитие нижестоящим бюджетам»</vt:lpstr>
      <vt:lpstr>Благодарим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gulnar.mombekova</dc:creator>
  <cp:lastModifiedBy>User</cp:lastModifiedBy>
  <cp:revision>401</cp:revision>
  <cp:lastPrinted>2026-07-09T09:22:29Z</cp:lastPrinted>
  <dcterms:created xsi:type="dcterms:W3CDTF">2020-02-07T11:18:05Z</dcterms:created>
  <dcterms:modified xsi:type="dcterms:W3CDTF">2026-10-06T06:21:10Z</dcterms:modified>
</cp:coreProperties>
</file>