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notesMasterIdLst>
    <p:notesMasterId r:id="rId15"/>
  </p:notesMasterIdLst>
  <p:handoutMasterIdLst>
    <p:handoutMasterId r:id="rId16"/>
  </p:handoutMasterIdLst>
  <p:sldIdLst>
    <p:sldId id="511" r:id="rId2"/>
    <p:sldId id="504" r:id="rId3"/>
    <p:sldId id="500" r:id="rId4"/>
    <p:sldId id="294" r:id="rId5"/>
    <p:sldId id="508" r:id="rId6"/>
    <p:sldId id="505" r:id="rId7"/>
    <p:sldId id="506" r:id="rId8"/>
    <p:sldId id="507" r:id="rId9"/>
    <p:sldId id="493" r:id="rId10"/>
    <p:sldId id="495" r:id="rId11"/>
    <p:sldId id="496" r:id="rId12"/>
    <p:sldId id="509" r:id="rId13"/>
    <p:sldId id="510" r:id="rId14"/>
  </p:sldIdLst>
  <p:sldSz cx="13444538" cy="7562850"/>
  <p:notesSz cx="9947275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5986426-1211-47D5-9BFA-25749E81B199}">
          <p14:sldIdLst>
            <p14:sldId id="511"/>
            <p14:sldId id="504"/>
            <p14:sldId id="500"/>
          </p14:sldIdLst>
        </p14:section>
        <p14:section name="Раздел без заголовка" id="{2F389AFE-1E56-4D6F-9B06-EC0B45EE72E2}">
          <p14:sldIdLst>
            <p14:sldId id="294"/>
            <p14:sldId id="508"/>
            <p14:sldId id="505"/>
            <p14:sldId id="506"/>
            <p14:sldId id="507"/>
            <p14:sldId id="493"/>
            <p14:sldId id="495"/>
            <p14:sldId id="496"/>
            <p14:sldId id="509"/>
            <p14:sldId id="5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7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zira.medelhanova@mail.ru" initials="n" lastIdx="2" clrIdx="0">
    <p:extLst>
      <p:ext uri="{19B8F6BF-5375-455C-9EA6-DF929625EA0E}">
        <p15:presenceInfo xmlns:p15="http://schemas.microsoft.com/office/powerpoint/2012/main" userId="94266e969a40f5d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73"/>
    <a:srgbClr val="BB7D01"/>
    <a:srgbClr val="FFA91D"/>
    <a:srgbClr val="E99E09"/>
    <a:srgbClr val="555554"/>
    <a:srgbClr val="D19012"/>
    <a:srgbClr val="1E73A1"/>
    <a:srgbClr val="FFFFFF"/>
    <a:srgbClr val="F8F8F8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767" autoAdjust="0"/>
  </p:normalViewPr>
  <p:slideViewPr>
    <p:cSldViewPr>
      <p:cViewPr varScale="1">
        <p:scale>
          <a:sx n="90" d="100"/>
          <a:sy n="90" d="100"/>
        </p:scale>
        <p:origin x="108" y="372"/>
      </p:cViewPr>
      <p:guideLst>
        <p:guide orient="horz" pos="2880"/>
        <p:guide pos="27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err="1"/>
              <a:t>Салық</a:t>
            </a:r>
            <a:r>
              <a:rPr lang="ru-RU" dirty="0"/>
              <a:t> 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Салықтық</c:v>
                </c:pt>
              </c:strCache>
            </c:strRef>
          </c:tx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506,5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6F6-4CF7-8E5F-73C07E775D0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1836,3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6F6-4CF7-8E5F-73C07E775D0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26,6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6F6-4CF7-8E5F-73C07E775D0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537,9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6F6-4CF7-8E5F-73C07E775D0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45,3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6F6-4CF7-8E5F-73C07E775D0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430,6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6F6-4CF7-8E5F-73C07E775D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Корпоративтік табыс салығы</c:v>
                </c:pt>
                <c:pt idx="1">
                  <c:v>Жеке табыс салығы</c:v>
                </c:pt>
                <c:pt idx="2">
                  <c:v>Жер учаскесін пайдаланғаны үшін төлем</c:v>
                </c:pt>
                <c:pt idx="3">
                  <c:v>Мүлік салығы</c:v>
                </c:pt>
                <c:pt idx="4">
                  <c:v>Жер салығы</c:v>
                </c:pt>
                <c:pt idx="5">
                  <c:v>Көлік құралдарының салығы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506.5</c:v>
                </c:pt>
                <c:pt idx="1">
                  <c:v>1836.3</c:v>
                </c:pt>
                <c:pt idx="2">
                  <c:v>26.6</c:v>
                </c:pt>
                <c:pt idx="3">
                  <c:v>537.9</c:v>
                </c:pt>
                <c:pt idx="4">
                  <c:v>45.3</c:v>
                </c:pt>
                <c:pt idx="5">
                  <c:v>430.6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F6-4CF7-8E5F-73C07E775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err="1"/>
              <a:t>Салықтық емес</a:t>
            </a:r>
            <a:endParaRPr lang="ru-RU" dirty="0"/>
          </a:p>
        </c:rich>
      </c:tx>
      <c:layout>
        <c:manualLayout>
          <c:xMode val="edge"/>
          <c:yMode val="edge"/>
          <c:x val="0.43276855453309299"/>
          <c:y val="2.5641025641025862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Салықтық емес</c:v>
                </c:pt>
              </c:strCache>
            </c:strRef>
          </c:tx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10,4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480-43D0-A3BF-D034C06F6CE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20,7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480-43D0-A3BF-D034C06F6CE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16,1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480-43D0-A3BF-D034C06F6CE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Тұрғын үйді жалға беруден түсетін кірістер                     </c:v>
                </c:pt>
                <c:pt idx="1">
                  <c:v>Иесіз мүлікті сатудан түсетін түсімдер</c:v>
                </c:pt>
                <c:pt idx="2">
                  <c:v>Басқа да түсімдер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10.4</c:v>
                </c:pt>
                <c:pt idx="1">
                  <c:v>20.7</c:v>
                </c:pt>
                <c:pt idx="2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80-43D0-A3BF-D034C06F6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err="1"/>
              <a:t>Шығыстар</a:t>
            </a:r>
            <a:endParaRPr lang="ru-RU" dirty="0"/>
          </a:p>
        </c:rich>
      </c:tx>
      <c:layout>
        <c:manualLayout>
          <c:xMode val="edge"/>
          <c:yMode val="edge"/>
          <c:x val="0.29080907037783388"/>
          <c:y val="2.234636871508385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Шығыстар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479,3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9EE-4326-B3DD-96BDADC2B7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60,5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9EE-4326-B3DD-96BDADC2B75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28,6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9EE-4326-B3DD-96BDADC2B75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365,8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9EE-4326-B3DD-96BDADC2B75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487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9EE-4326-B3DD-96BDADC2B75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480                                                                 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9EE-4326-B3DD-96BDADC2B75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28,3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9EE-4326-B3DD-96BDADC2B75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24,6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B9EE-4326-B3DD-96BDADC2B75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528,8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9EE-4326-B3DD-96BDADC2B75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2001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B9EE-4326-B3DD-96BDADC2B75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Жалпы сипаттағы мемлекеттік қызметтер  </c:v>
                </c:pt>
                <c:pt idx="1">
                  <c:v>Қорғаныс</c:v>
                </c:pt>
                <c:pt idx="2">
                  <c:v>Қоғамдық тәртіп, қауіпсіздік</c:v>
                </c:pt>
                <c:pt idx="3">
                  <c:v>Әлеуметтік көмек және әлеуметтік қамсыздандыру</c:v>
                </c:pt>
                <c:pt idx="4">
                  <c:v>ТҮКШ</c:v>
                </c:pt>
                <c:pt idx="5">
                  <c:v>Мәдениет, спорт, туризм, ақпараттық кеңістік</c:v>
                </c:pt>
                <c:pt idx="6">
                  <c:v>Ауыл, су, балық шаруашылығы</c:v>
                </c:pt>
                <c:pt idx="7">
                  <c:v>Сәулет</c:v>
                </c:pt>
                <c:pt idx="8">
                  <c:v>Көлік</c:v>
                </c:pt>
                <c:pt idx="9">
                  <c:v>Трансферттер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479.3</c:v>
                </c:pt>
                <c:pt idx="1">
                  <c:v>60.5</c:v>
                </c:pt>
                <c:pt idx="2">
                  <c:v>28.6</c:v>
                </c:pt>
                <c:pt idx="3">
                  <c:v>365.8</c:v>
                </c:pt>
                <c:pt idx="4">
                  <c:v>487</c:v>
                </c:pt>
                <c:pt idx="5">
                  <c:v>480</c:v>
                </c:pt>
                <c:pt idx="6">
                  <c:v>28.3</c:v>
                </c:pt>
                <c:pt idx="7">
                  <c:v>24.6</c:v>
                </c:pt>
                <c:pt idx="8">
                  <c:v>528.79999999999995</c:v>
                </c:pt>
                <c:pt idx="9">
                  <c:v>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E-4326-B3DD-96BDADC2B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5717054263565891"/>
          <c:y val="6.2351144654404264E-2"/>
          <c:w val="0.43023255813953476"/>
          <c:h val="0.880186764363946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err="1">
                <a:solidFill>
                  <a:schemeClr val="bg1"/>
                </a:solidFill>
              </a:rPr>
              <a:t>Әлеуметтік көмек және әлеуметтік қамсыздандыру,</a:t>
            </a:r>
            <a:r>
              <a:rPr lang="ru-RU" sz="1800" b="1" baseline="0" dirty="0" err="1">
                <a:solidFill>
                  <a:schemeClr val="bg1"/>
                </a:solidFill>
              </a:rPr>
              <a:t> ақпараттық кеңістік шығыстарының серпіні</a:t>
            </a:r>
            <a:endParaRPr lang="ru-RU" sz="1800" b="1" dirty="0">
              <a:solidFill>
                <a:schemeClr val="bg1"/>
              </a:solidFill>
            </a:endParaRPr>
          </a:p>
        </c:rich>
      </c:tx>
      <c:overlay val="0"/>
      <c:spPr>
        <a:solidFill>
          <a:srgbClr val="005073"/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жыл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777,5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CC7-4923-BA1E-565579D20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777.5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8-4101-BC7E-7663F09B0D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жыл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855,1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E2D-4F2E-97E3-F3168764FF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855.1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38-4101-BC7E-7663F09B0DA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жыл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2"/>
              <c:layout>
                <c:manualLayout>
                  <c:x val="1.2722646310432601E-3"/>
                  <c:y val="1.612636466980154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692,7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CC7-4923-BA1E-565579D20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692.7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38-4101-BC7E-7663F09B0DA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жыл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3"/>
              <c:layout>
                <c:manualLayout>
                  <c:x val="1.2722646310432601E-3"/>
                  <c:y val="-3.225272933960314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365,8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CC7-4923-BA1E-565579D20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3">
                  <c:v>365.8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38-4101-BC7E-7663F09B0D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100"/>
        <c:axId val="178340608"/>
        <c:axId val="178342144"/>
      </c:barChart>
      <c:catAx>
        <c:axId val="17834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8342144"/>
        <c:crosses val="autoZero"/>
        <c:auto val="1"/>
        <c:lblAlgn val="ctr"/>
        <c:lblOffset val="100"/>
        <c:noMultiLvlLbl val="0"/>
      </c:catAx>
      <c:valAx>
        <c:axId val="17834214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22644">
                    <a:srgbClr val="E1E9F4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834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accent1">
            <a:lumMod val="0"/>
            <a:lumOff val="100000"/>
          </a:schemeClr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err="1">
                <a:solidFill>
                  <a:schemeClr val="bg1"/>
                </a:solidFill>
              </a:rPr>
              <a:t>Мәдениет, </a:t>
            </a:r>
            <a:r>
              <a:rPr lang="ru-RU" sz="1800" b="1" dirty="0">
                <a:solidFill>
                  <a:schemeClr val="bg1"/>
                </a:solidFill>
              </a:rPr>
              <a:t>спорт, туризм </a:t>
            </a:r>
            <a:r>
              <a:rPr lang="ru-RU" sz="1800" b="1" dirty="0" err="1">
                <a:solidFill>
                  <a:schemeClr val="bg1"/>
                </a:solidFill>
              </a:rPr>
              <a:t>және ақпараттық кеңістік шығыстарының серпіні</a:t>
            </a:r>
            <a:endParaRPr lang="ru-RU" sz="1800" b="1" dirty="0">
              <a:solidFill>
                <a:schemeClr val="bg1"/>
              </a:solidFill>
            </a:endParaRPr>
          </a:p>
        </c:rich>
      </c:tx>
      <c:overlay val="0"/>
      <c:spPr>
        <a:solidFill>
          <a:srgbClr val="005073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жыл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485,3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B90-48AA-9448-4F012CC741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8-4101-BC7E-7663F09B0D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жыл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1"/>
              <c:layout>
                <c:manualLayout>
                  <c:x val="0"/>
                  <c:y val="-4.837909400940477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498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70F-4BA7-BCF3-0CAC927CC5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38-4101-BC7E-7663F09B0DA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жыл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2"/>
              <c:layout>
                <c:manualLayout>
                  <c:x val="0"/>
                  <c:y val="-1.612636466980157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742,9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70F-4BA7-BCF3-0CAC927CC5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742.9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38-4101-BC7E-7663F09B0DA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жыл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3"/>
              <c:layout>
                <c:manualLayout>
                  <c:x val="2.5445292620865484E-3"/>
                  <c:y val="-1.612636466980158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480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70F-4BA7-BCF3-0CAC927CC5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3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38-4101-BC7E-7663F09B0D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100"/>
        <c:axId val="178402048"/>
        <c:axId val="178403584"/>
      </c:barChart>
      <c:catAx>
        <c:axId val="17840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8403584"/>
        <c:crosses val="autoZero"/>
        <c:auto val="1"/>
        <c:lblAlgn val="ctr"/>
        <c:lblOffset val="100"/>
        <c:noMultiLvlLbl val="0"/>
      </c:catAx>
      <c:valAx>
        <c:axId val="17840358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22644">
                    <a:srgbClr val="E1E9F4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840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accent1">
            <a:lumMod val="0"/>
            <a:lumOff val="100000"/>
          </a:schemeClr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err="1">
                <a:solidFill>
                  <a:schemeClr val="bg1"/>
                </a:solidFill>
              </a:rPr>
              <a:t>Тұрғын үй-коммуналдық шаруашылық шығыстарының серпіні</a:t>
            </a:r>
            <a:r>
              <a:rPr lang="ru-RU" sz="1800" b="1" baseline="0" dirty="0" err="1">
                <a:solidFill>
                  <a:schemeClr val="bg1"/>
                </a:solidFill>
              </a:rPr>
              <a:t>о</a:t>
            </a:r>
            <a:endParaRPr lang="ru-RU" sz="1800" b="1" dirty="0">
              <a:solidFill>
                <a:schemeClr val="bg1"/>
              </a:solidFill>
            </a:endParaRPr>
          </a:p>
        </c:rich>
      </c:tx>
      <c:overlay val="0"/>
      <c:spPr>
        <a:solidFill>
          <a:srgbClr val="005073"/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жыл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5442,2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46F-4655-B996-565A0E599C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5442.2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8-4101-BC7E-7663F09B0D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жыл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1"/>
              <c:layout>
                <c:manualLayout>
                  <c:x val="-1.2722646310432601E-3"/>
                  <c:y val="2.822113817215278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4319,7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C34-46FF-9A11-77F4FC14F4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4319.7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38-4101-BC7E-7663F09B0DA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жыл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2"/>
              <c:layout>
                <c:manualLayout>
                  <c:x val="0"/>
                  <c:y val="1.612636466980162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3053,4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C34-46FF-9A11-77F4FC14F4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3053.4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38-4101-BC7E-7663F09B0DA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жыл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1015,8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46F-4655-B996-565A0E599C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3">
                  <c:v>1015.8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38-4101-BC7E-7663F09B0D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100"/>
        <c:axId val="178739456"/>
        <c:axId val="178757632"/>
      </c:barChart>
      <c:catAx>
        <c:axId val="17873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8757632"/>
        <c:crosses val="autoZero"/>
        <c:auto val="1"/>
        <c:lblAlgn val="ctr"/>
        <c:lblOffset val="100"/>
        <c:noMultiLvlLbl val="0"/>
      </c:catAx>
      <c:valAx>
        <c:axId val="17875763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22644">
                    <a:srgbClr val="E1E9F4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7873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accent1">
            <a:lumMod val="0"/>
            <a:lumOff val="100000"/>
          </a:schemeClr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0.09936</cdr:x>
      <cdr:y>0.05666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-76200" y="0"/>
          <a:ext cx="118110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kk-KZ" sz="1600" b="1" spc="-140" dirty="0">
              <a:latin typeface="Arial" panose="020B0604020202020204" pitchFamily="34" charset="0"/>
              <a:cs typeface="Arial" panose="020B0604020202020204" pitchFamily="34" charset="0"/>
            </a:rPr>
            <a:t>млн. теңге</a:t>
          </a:r>
          <a:endParaRPr lang="ru-RU" sz="1600" b="1" spc="-14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0.09337</cdr:x>
      <cdr:y>0.05696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0"/>
          <a:ext cx="118105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k-KZ" sz="1600" b="1" spc="-140" dirty="0">
              <a:latin typeface="Arial" panose="020B0604020202020204" pitchFamily="34" charset="0"/>
              <a:cs typeface="Arial" panose="020B0604020202020204" pitchFamily="34" charset="0"/>
            </a:rPr>
            <a:t>млн. теңге</a:t>
          </a:r>
          <a:endParaRPr lang="ru-RU" sz="1600" b="1" spc="-14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0.00399</cdr:y>
    </cdr:from>
    <cdr:to>
      <cdr:x>0.09012</cdr:x>
      <cdr:y>0.05953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24323"/>
          <a:ext cx="116741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k-KZ" sz="1600" b="1" spc="-140" dirty="0">
              <a:latin typeface="Arial" panose="020B0604020202020204" pitchFamily="34" charset="0"/>
              <a:cs typeface="Arial" panose="020B0604020202020204" pitchFamily="34" charset="0"/>
            </a:rPr>
            <a:t>млн. теңге</a:t>
          </a:r>
          <a:endParaRPr lang="ru-RU" sz="1600" b="1" spc="-14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9953" cy="342740"/>
          </a:xfrm>
          <a:prstGeom prst="rect">
            <a:avLst/>
          </a:prstGeom>
        </p:spPr>
        <p:txBody>
          <a:bodyPr vert="horz" lIns="92150" tIns="46075" rIns="92150" bIns="4607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124" y="0"/>
            <a:ext cx="4311552" cy="342740"/>
          </a:xfrm>
          <a:prstGeom prst="rect">
            <a:avLst/>
          </a:prstGeom>
        </p:spPr>
        <p:txBody>
          <a:bodyPr vert="horz" lIns="92150" tIns="46075" rIns="92150" bIns="46075" rtlCol="0"/>
          <a:lstStyle>
            <a:lvl1pPr algn="r">
              <a:defRPr sz="1200"/>
            </a:lvl1pPr>
          </a:lstStyle>
          <a:p>
            <a:fld id="{734F095F-6C1B-4006-B893-F3E52B00554D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513661"/>
            <a:ext cx="4309953" cy="342740"/>
          </a:xfrm>
          <a:prstGeom prst="rect">
            <a:avLst/>
          </a:prstGeom>
        </p:spPr>
        <p:txBody>
          <a:bodyPr vert="horz" lIns="92150" tIns="46075" rIns="92150" bIns="4607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124" y="6513661"/>
            <a:ext cx="4311552" cy="342740"/>
          </a:xfrm>
          <a:prstGeom prst="rect">
            <a:avLst/>
          </a:prstGeom>
        </p:spPr>
        <p:txBody>
          <a:bodyPr vert="horz" lIns="92150" tIns="46075" rIns="92150" bIns="46075" rtlCol="0" anchor="b"/>
          <a:lstStyle>
            <a:lvl1pPr algn="r">
              <a:defRPr sz="1200"/>
            </a:lvl1pPr>
          </a:lstStyle>
          <a:p>
            <a:fld id="{5A643750-E2CE-448E-B1B9-2EFB79A58E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144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10585" cy="344052"/>
          </a:xfrm>
          <a:prstGeom prst="rect">
            <a:avLst/>
          </a:prstGeom>
        </p:spPr>
        <p:txBody>
          <a:bodyPr vert="horz" lIns="84148" tIns="42073" rIns="84148" bIns="42073" rtlCol="0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214" y="0"/>
            <a:ext cx="4309108" cy="344052"/>
          </a:xfrm>
          <a:prstGeom prst="rect">
            <a:avLst/>
          </a:prstGeom>
        </p:spPr>
        <p:txBody>
          <a:bodyPr vert="horz" lIns="84148" tIns="42073" rIns="84148" bIns="42073" rtlCol="0"/>
          <a:lstStyle>
            <a:lvl1pPr algn="r">
              <a:defRPr sz="1100"/>
            </a:lvl1pPr>
          </a:lstStyle>
          <a:p>
            <a:fld id="{3F95C1B2-50D8-4C00-A547-E579373E47CC}" type="datetimeFigureOut">
              <a:rPr lang="ru-RU" smtClean="0"/>
              <a:pPr/>
              <a:t>02.09.2026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7825" y="857250"/>
            <a:ext cx="41116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148" tIns="42073" rIns="84148" bIns="4207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5318" y="3300883"/>
            <a:ext cx="7956639" cy="2700589"/>
          </a:xfrm>
          <a:prstGeom prst="rect">
            <a:avLst/>
          </a:prstGeom>
        </p:spPr>
        <p:txBody>
          <a:bodyPr vert="horz" lIns="84148" tIns="42073" rIns="84148" bIns="420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513951"/>
            <a:ext cx="4310585" cy="344051"/>
          </a:xfrm>
          <a:prstGeom prst="rect">
            <a:avLst/>
          </a:prstGeom>
        </p:spPr>
        <p:txBody>
          <a:bodyPr vert="horz" lIns="84148" tIns="42073" rIns="84148" bIns="42073" rtlCol="0" anchor="b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214" y="6513951"/>
            <a:ext cx="4309108" cy="344051"/>
          </a:xfrm>
          <a:prstGeom prst="rect">
            <a:avLst/>
          </a:prstGeom>
        </p:spPr>
        <p:txBody>
          <a:bodyPr vert="horz" lIns="84148" tIns="42073" rIns="84148" bIns="42073" rtlCol="0" anchor="b"/>
          <a:lstStyle>
            <a:lvl1pPr algn="r">
              <a:defRPr sz="1100"/>
            </a:lvl1pPr>
          </a:lstStyle>
          <a:p>
            <a:fld id="{EE769E9C-A97B-4C1F-8937-1293DFA4442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681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7825" y="857250"/>
            <a:ext cx="411162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C900A82-9926-4DBA-8BA5-A22EEB8ACF8E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57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826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826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>
            <a:extLst>
              <a:ext uri="{FF2B5EF4-FFF2-40B4-BE49-F238E27FC236}">
                <a16:creationId xmlns:a16="http://schemas.microsoft.com/office/drawing/2014/main" id="{5E31135C-64AC-46DD-A002-44AECE1CF53F}"/>
              </a:ext>
            </a:extLst>
          </p:cNvPr>
          <p:cNvSpPr>
            <a:spLocks/>
          </p:cNvSpPr>
          <p:nvPr/>
        </p:nvSpPr>
        <p:spPr bwMode="auto">
          <a:xfrm>
            <a:off x="0" y="3175"/>
            <a:ext cx="13428663" cy="7556500"/>
          </a:xfrm>
          <a:custGeom>
            <a:avLst/>
            <a:gdLst>
              <a:gd name="T0" fmla="*/ 209521921 w 10680700"/>
              <a:gd name="T1" fmla="*/ 0 h 7555865"/>
              <a:gd name="T2" fmla="*/ 0 w 10680700"/>
              <a:gd name="T3" fmla="*/ 0 h 7555865"/>
              <a:gd name="T4" fmla="*/ 0 w 10680700"/>
              <a:gd name="T5" fmla="*/ 7563745 h 7555865"/>
              <a:gd name="T6" fmla="*/ 209521921 w 10680700"/>
              <a:gd name="T7" fmla="*/ 7563745 h 7555865"/>
              <a:gd name="T8" fmla="*/ 209521921 w 10680700"/>
              <a:gd name="T9" fmla="*/ 0 h 75558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680700" h="7555865">
                <a:moveTo>
                  <a:pt x="10680700" y="0"/>
                </a:moveTo>
                <a:lnTo>
                  <a:pt x="0" y="0"/>
                </a:lnTo>
                <a:lnTo>
                  <a:pt x="0" y="7555487"/>
                </a:lnTo>
                <a:lnTo>
                  <a:pt x="10680700" y="7555487"/>
                </a:lnTo>
                <a:lnTo>
                  <a:pt x="10680700" y="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" name="bg object 17">
            <a:extLst>
              <a:ext uri="{FF2B5EF4-FFF2-40B4-BE49-F238E27FC236}">
                <a16:creationId xmlns:a16="http://schemas.microsoft.com/office/drawing/2014/main" id="{C56B0886-84B8-44AF-8155-5D55D6F1AEF4}"/>
              </a:ext>
            </a:extLst>
          </p:cNvPr>
          <p:cNvSpPr>
            <a:spLocks/>
          </p:cNvSpPr>
          <p:nvPr/>
        </p:nvSpPr>
        <p:spPr bwMode="auto">
          <a:xfrm>
            <a:off x="388938" y="2227263"/>
            <a:ext cx="12658725" cy="3267075"/>
          </a:xfrm>
          <a:custGeom>
            <a:avLst/>
            <a:gdLst>
              <a:gd name="T0" fmla="*/ 4723746 w 10069195"/>
              <a:gd name="T1" fmla="*/ 0 h 3266440"/>
              <a:gd name="T2" fmla="*/ 0 w 10069195"/>
              <a:gd name="T3" fmla="*/ 175445 h 3266440"/>
              <a:gd name="T4" fmla="*/ 7698108 w 10069195"/>
              <a:gd name="T5" fmla="*/ 3274080 h 3266440"/>
              <a:gd name="T6" fmla="*/ 192070118 w 10069195"/>
              <a:gd name="T7" fmla="*/ 2943044 h 3266440"/>
              <a:gd name="T8" fmla="*/ 197295985 w 10069195"/>
              <a:gd name="T9" fmla="*/ 2708710 h 3266440"/>
              <a:gd name="T10" fmla="*/ 4723746 w 10069195"/>
              <a:gd name="T11" fmla="*/ 0 h 3266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69195" h="3266440">
                <a:moveTo>
                  <a:pt x="241073" y="0"/>
                </a:moveTo>
                <a:lnTo>
                  <a:pt x="0" y="175003"/>
                </a:lnTo>
                <a:lnTo>
                  <a:pt x="392868" y="3265818"/>
                </a:lnTo>
                <a:lnTo>
                  <a:pt x="9802166" y="2935616"/>
                </a:lnTo>
                <a:lnTo>
                  <a:pt x="10068864" y="2701875"/>
                </a:lnTo>
                <a:lnTo>
                  <a:pt x="241073" y="0"/>
                </a:lnTo>
                <a:close/>
              </a:path>
            </a:pathLst>
          </a:custGeom>
          <a:solidFill>
            <a:srgbClr val="0050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" name="bg object 18">
            <a:extLst>
              <a:ext uri="{FF2B5EF4-FFF2-40B4-BE49-F238E27FC236}">
                <a16:creationId xmlns:a16="http://schemas.microsoft.com/office/drawing/2014/main" id="{A6D26020-69C8-4D46-B590-40C9EA2182B9}"/>
              </a:ext>
            </a:extLst>
          </p:cNvPr>
          <p:cNvSpPr>
            <a:spLocks/>
          </p:cNvSpPr>
          <p:nvPr/>
        </p:nvSpPr>
        <p:spPr bwMode="auto">
          <a:xfrm>
            <a:off x="388938" y="2227263"/>
            <a:ext cx="908050" cy="3267075"/>
          </a:xfrm>
          <a:custGeom>
            <a:avLst/>
            <a:gdLst>
              <a:gd name="T0" fmla="*/ 4642040 w 723265"/>
              <a:gd name="T1" fmla="*/ 0 h 3266440"/>
              <a:gd name="T2" fmla="*/ 0 w 723265"/>
              <a:gd name="T3" fmla="*/ 175445 h 3266440"/>
              <a:gd name="T4" fmla="*/ 7564967 w 723265"/>
              <a:gd name="T5" fmla="*/ 3274080 h 3266440"/>
              <a:gd name="T6" fmla="*/ 13923160 w 723265"/>
              <a:gd name="T7" fmla="*/ 2950621 h 3266440"/>
              <a:gd name="T8" fmla="*/ 4642040 w 723265"/>
              <a:gd name="T9" fmla="*/ 0 h 3266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3265" h="3266440">
                <a:moveTo>
                  <a:pt x="241073" y="0"/>
                </a:moveTo>
                <a:lnTo>
                  <a:pt x="0" y="175003"/>
                </a:lnTo>
                <a:lnTo>
                  <a:pt x="392868" y="3265818"/>
                </a:lnTo>
                <a:lnTo>
                  <a:pt x="723066" y="2943176"/>
                </a:lnTo>
                <a:lnTo>
                  <a:pt x="241073" y="0"/>
                </a:lnTo>
                <a:close/>
              </a:path>
            </a:pathLst>
          </a:custGeom>
          <a:solidFill>
            <a:srgbClr val="2E87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" name="bg object 19">
            <a:extLst>
              <a:ext uri="{FF2B5EF4-FFF2-40B4-BE49-F238E27FC236}">
                <a16:creationId xmlns:a16="http://schemas.microsoft.com/office/drawing/2014/main" id="{2E8A4066-6154-4496-959E-55FB7B867419}"/>
              </a:ext>
            </a:extLst>
          </p:cNvPr>
          <p:cNvSpPr>
            <a:spLocks/>
          </p:cNvSpPr>
          <p:nvPr/>
        </p:nvSpPr>
        <p:spPr bwMode="auto">
          <a:xfrm>
            <a:off x="692150" y="2227263"/>
            <a:ext cx="12355513" cy="2943225"/>
          </a:xfrm>
          <a:custGeom>
            <a:avLst/>
            <a:gdLst>
              <a:gd name="T0" fmla="*/ 0 w 9827895"/>
              <a:gd name="T1" fmla="*/ 0 h 2943225"/>
              <a:gd name="T2" fmla="*/ 9445903 w 9827895"/>
              <a:gd name="T3" fmla="*/ 2943176 h 2943225"/>
              <a:gd name="T4" fmla="*/ 192601390 w 9827895"/>
              <a:gd name="T5" fmla="*/ 2701875 h 2943225"/>
              <a:gd name="T6" fmla="*/ 190361323 w 9827895"/>
              <a:gd name="T7" fmla="*/ 142862 h 2943225"/>
              <a:gd name="T8" fmla="*/ 0 w 9827895"/>
              <a:gd name="T9" fmla="*/ 0 h 2943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27895" h="2943225">
                <a:moveTo>
                  <a:pt x="0" y="0"/>
                </a:moveTo>
                <a:lnTo>
                  <a:pt x="481992" y="2943176"/>
                </a:lnTo>
                <a:lnTo>
                  <a:pt x="9827790" y="2701875"/>
                </a:lnTo>
                <a:lnTo>
                  <a:pt x="9713487" y="142862"/>
                </a:lnTo>
                <a:lnTo>
                  <a:pt x="0" y="0"/>
                </a:lnTo>
                <a:close/>
              </a:path>
            </a:pathLst>
          </a:custGeom>
          <a:solidFill>
            <a:srgbClr val="1E73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8" name="bg object 20">
            <a:extLst>
              <a:ext uri="{FF2B5EF4-FFF2-40B4-BE49-F238E27FC236}">
                <a16:creationId xmlns:a16="http://schemas.microsoft.com/office/drawing/2014/main" id="{02796FC7-A187-454D-9285-D0BFBA4C22C0}"/>
              </a:ext>
            </a:extLst>
          </p:cNvPr>
          <p:cNvSpPr>
            <a:spLocks/>
          </p:cNvSpPr>
          <p:nvPr/>
        </p:nvSpPr>
        <p:spPr bwMode="auto">
          <a:xfrm>
            <a:off x="4373563" y="4827588"/>
            <a:ext cx="4748212" cy="1177925"/>
          </a:xfrm>
          <a:custGeom>
            <a:avLst/>
            <a:gdLst>
              <a:gd name="T0" fmla="*/ 4155302 w 3776345"/>
              <a:gd name="T1" fmla="*/ 0 h 1178560"/>
              <a:gd name="T2" fmla="*/ 0 w 3776345"/>
              <a:gd name="T3" fmla="*/ 189834 h 1178560"/>
              <a:gd name="T4" fmla="*/ 4477775 w 3776345"/>
              <a:gd name="T5" fmla="*/ 1169947 h 1178560"/>
              <a:gd name="T6" fmla="*/ 67985932 w 3776345"/>
              <a:gd name="T7" fmla="*/ 1050971 h 1178560"/>
              <a:gd name="T8" fmla="*/ 71438471 w 3776345"/>
              <a:gd name="T9" fmla="*/ 915794 h 1178560"/>
              <a:gd name="T10" fmla="*/ 74134754 w 3776345"/>
              <a:gd name="T11" fmla="*/ 39344 h 1178560"/>
              <a:gd name="T12" fmla="*/ 4155302 w 3776345"/>
              <a:gd name="T13" fmla="*/ 0 h 11785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776345" h="1178560">
                <a:moveTo>
                  <a:pt x="211662" y="0"/>
                </a:moveTo>
                <a:lnTo>
                  <a:pt x="0" y="191170"/>
                </a:lnTo>
                <a:lnTo>
                  <a:pt x="228088" y="1178172"/>
                </a:lnTo>
                <a:lnTo>
                  <a:pt x="3463055" y="1058360"/>
                </a:lnTo>
                <a:lnTo>
                  <a:pt x="3638919" y="922233"/>
                </a:lnTo>
                <a:lnTo>
                  <a:pt x="3776262" y="39617"/>
                </a:lnTo>
                <a:lnTo>
                  <a:pt x="211662" y="0"/>
                </a:lnTo>
                <a:close/>
              </a:path>
            </a:pathLst>
          </a:custGeom>
          <a:solidFill>
            <a:srgbClr val="C4740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9" name="bg object 21">
            <a:extLst>
              <a:ext uri="{FF2B5EF4-FFF2-40B4-BE49-F238E27FC236}">
                <a16:creationId xmlns:a16="http://schemas.microsoft.com/office/drawing/2014/main" id="{9C17B0E8-79FC-4984-AA00-322F09375F3A}"/>
              </a:ext>
            </a:extLst>
          </p:cNvPr>
          <p:cNvSpPr>
            <a:spLocks/>
          </p:cNvSpPr>
          <p:nvPr/>
        </p:nvSpPr>
        <p:spPr bwMode="auto">
          <a:xfrm>
            <a:off x="4373563" y="4827588"/>
            <a:ext cx="495300" cy="1177925"/>
          </a:xfrm>
          <a:custGeom>
            <a:avLst/>
            <a:gdLst>
              <a:gd name="T0" fmla="*/ 4185806 w 393700"/>
              <a:gd name="T1" fmla="*/ 0 h 1178560"/>
              <a:gd name="T2" fmla="*/ 0 w 393700"/>
              <a:gd name="T3" fmla="*/ 189834 h 1178560"/>
              <a:gd name="T4" fmla="*/ 4510652 w 393700"/>
              <a:gd name="T5" fmla="*/ 1169947 h 1178560"/>
              <a:gd name="T6" fmla="*/ 7775675 w 393700"/>
              <a:gd name="T7" fmla="*/ 974472 h 1178560"/>
              <a:gd name="T8" fmla="*/ 4185806 w 393700"/>
              <a:gd name="T9" fmla="*/ 0 h 11785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3700" h="1178560">
                <a:moveTo>
                  <a:pt x="211662" y="0"/>
                </a:moveTo>
                <a:lnTo>
                  <a:pt x="0" y="191170"/>
                </a:lnTo>
                <a:lnTo>
                  <a:pt x="228088" y="1178172"/>
                </a:lnTo>
                <a:lnTo>
                  <a:pt x="393188" y="981323"/>
                </a:lnTo>
                <a:lnTo>
                  <a:pt x="211662" y="0"/>
                </a:lnTo>
                <a:close/>
              </a:path>
            </a:pathLst>
          </a:custGeom>
          <a:solidFill>
            <a:srgbClr val="E3A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" name="bg object 22">
            <a:extLst>
              <a:ext uri="{FF2B5EF4-FFF2-40B4-BE49-F238E27FC236}">
                <a16:creationId xmlns:a16="http://schemas.microsoft.com/office/drawing/2014/main" id="{10F307D4-D4B3-4D93-A64E-9370F29C1E02}"/>
              </a:ext>
            </a:extLst>
          </p:cNvPr>
          <p:cNvSpPr>
            <a:spLocks/>
          </p:cNvSpPr>
          <p:nvPr/>
        </p:nvSpPr>
        <p:spPr bwMode="auto">
          <a:xfrm>
            <a:off x="4640263" y="4827588"/>
            <a:ext cx="4481512" cy="981075"/>
          </a:xfrm>
          <a:custGeom>
            <a:avLst/>
            <a:gdLst>
              <a:gd name="T0" fmla="*/ 0 w 3564890"/>
              <a:gd name="T1" fmla="*/ 0 h 981710"/>
              <a:gd name="T2" fmla="*/ 3555159 w 3564890"/>
              <a:gd name="T3" fmla="*/ 973103 h 981710"/>
              <a:gd name="T4" fmla="*/ 67122211 w 3564890"/>
              <a:gd name="T5" fmla="*/ 914508 h 981710"/>
              <a:gd name="T6" fmla="*/ 69812037 w 3564890"/>
              <a:gd name="T7" fmla="*/ 39284 h 981710"/>
              <a:gd name="T8" fmla="*/ 0 w 3564890"/>
              <a:gd name="T9" fmla="*/ 0 h 9817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64890" h="981710">
                <a:moveTo>
                  <a:pt x="0" y="0"/>
                </a:moveTo>
                <a:lnTo>
                  <a:pt x="181526" y="981323"/>
                </a:lnTo>
                <a:lnTo>
                  <a:pt x="3427257" y="922233"/>
                </a:lnTo>
                <a:lnTo>
                  <a:pt x="3564600" y="39617"/>
                </a:lnTo>
                <a:lnTo>
                  <a:pt x="0" y="0"/>
                </a:lnTo>
                <a:close/>
              </a:path>
            </a:pathLst>
          </a:custGeom>
          <a:solidFill>
            <a:srgbClr val="D190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21359" y="2881868"/>
            <a:ext cx="10201820" cy="777264"/>
          </a:xfrm>
          <a:prstGeom prst="rect">
            <a:avLst/>
          </a:prstGeom>
        </p:spPr>
        <p:txBody>
          <a:bodyPr/>
          <a:lstStyle>
            <a:lvl1pPr>
              <a:defRPr sz="5051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6682" y="4235196"/>
            <a:ext cx="9411177" cy="58785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11" name="Holder 4">
            <a:extLst>
              <a:ext uri="{FF2B5EF4-FFF2-40B4-BE49-F238E27FC236}">
                <a16:creationId xmlns:a16="http://schemas.microsoft.com/office/drawing/2014/main" id="{12E2347C-8974-4F65-874B-69AC2580B2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2" name="Holder 5">
            <a:extLst>
              <a:ext uri="{FF2B5EF4-FFF2-40B4-BE49-F238E27FC236}">
                <a16:creationId xmlns:a16="http://schemas.microsoft.com/office/drawing/2014/main" id="{CF4FFA6A-199F-4F55-B517-A63CA34BE49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247CEC-1C22-404D-9067-CCC1B6F4BC72}" type="datetimeFigureOut">
              <a:rPr lang="en-US"/>
              <a:pPr>
                <a:defRPr/>
              </a:pPr>
              <a:t>9/2/2026</a:t>
            </a:fld>
            <a:endParaRPr lang="en-US" dirty="0"/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D2FCFC7-3BC0-4BEE-A0C8-14B047BF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3FB58-E5E5-47C5-9184-6A00D35074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118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19524" y="989079"/>
            <a:ext cx="6687938" cy="2277547"/>
          </a:xfrm>
        </p:spPr>
        <p:txBody>
          <a:bodyPr/>
          <a:lstStyle>
            <a:lvl1pPr>
              <a:defRPr sz="14800" b="1" i="0">
                <a:solidFill>
                  <a:srgbClr val="DCE5E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7245" y="1753174"/>
            <a:ext cx="7580517" cy="5878404"/>
          </a:xfrm>
        </p:spPr>
        <p:txBody>
          <a:bodyPr/>
          <a:lstStyle>
            <a:lvl1pPr>
              <a:defRPr sz="38199" b="0" i="0">
                <a:solidFill>
                  <a:srgbClr val="D1901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BE8534B-29C4-472D-8CBD-54D9CD1BF0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7AF49145-7781-4859-8EEA-2051CF8B9DB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660C5-6807-4F36-87EE-726DD06A3E20}" type="datetimeFigureOut">
              <a:rPr lang="en-US"/>
              <a:pPr>
                <a:defRPr/>
              </a:pPr>
              <a:t>9/2/2026</a:t>
            </a:fld>
            <a:endParaRPr lang="en-US" dirty="0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87ACACC8-B87B-4F3F-8C61-5F403FB8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D72A7-22F3-4ACF-B4A1-551015EB2B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290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19524" y="989079"/>
            <a:ext cx="6687938" cy="2277547"/>
          </a:xfrm>
        </p:spPr>
        <p:txBody>
          <a:bodyPr/>
          <a:lstStyle>
            <a:lvl1pPr>
              <a:defRPr sz="14800" b="1" i="0">
                <a:solidFill>
                  <a:srgbClr val="DCE5E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2229" y="1739456"/>
            <a:ext cx="5848374" cy="58785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23939" y="1739456"/>
            <a:ext cx="5848374" cy="58785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86F34D8F-D065-4445-BBD8-E3733526A7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9BA3CAD4-7B26-4501-854F-2B230C93D3F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2DE9D-0472-422D-9031-D7DA2858FF5D}" type="datetimeFigureOut">
              <a:rPr lang="en-US"/>
              <a:pPr>
                <a:defRPr/>
              </a:pPr>
              <a:t>9/2/2026</a:t>
            </a:fld>
            <a:endParaRPr lang="en-US" dirty="0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8B801193-FC4C-4569-8161-C978B851B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758B4-2A79-4371-B686-4D6727EAF7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5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19524" y="989079"/>
            <a:ext cx="6687938" cy="2277547"/>
          </a:xfrm>
        </p:spPr>
        <p:txBody>
          <a:bodyPr/>
          <a:lstStyle>
            <a:lvl1pPr>
              <a:defRPr sz="14800" b="1" i="0">
                <a:solidFill>
                  <a:srgbClr val="DCE5E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DBCFD9F1-43CA-44CD-BBE3-50EC179DF4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D926A194-4406-4D7B-9BAE-E1F65F115D5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DEF49-1FC6-4AC3-8E92-0F734F2536CF}" type="datetimeFigureOut">
              <a:rPr lang="en-US"/>
              <a:pPr>
                <a:defRPr/>
              </a:pPr>
              <a:t>9/2/2026</a:t>
            </a:fld>
            <a:endParaRPr lang="en-US" dirty="0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1BEE7C1F-528C-43FC-A6F8-3F9CB8904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29ADC-7AF1-46D9-BA5E-B94E87A510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122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1EC06C8B-B503-47E3-AAC5-A26FAC4490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0DCC864-C920-4C51-91C0-86017457894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5AF01-86F5-445E-9DD3-4BE6A49CB12F}" type="datetimeFigureOut">
              <a:rPr lang="en-US"/>
              <a:pPr>
                <a:defRPr/>
              </a:pPr>
              <a:t>9/2/2026</a:t>
            </a:fld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60E3B2C2-408B-4C03-8797-DB6DD83D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F432C-720A-44EA-9A17-EC960384F4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779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504" y="756286"/>
            <a:ext cx="8822978" cy="3277236"/>
          </a:xfrm>
        </p:spPr>
        <p:txBody>
          <a:bodyPr anchor="b">
            <a:normAutofit/>
          </a:bodyPr>
          <a:lstStyle>
            <a:lvl1pPr algn="l">
              <a:defRPr sz="5293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504" y="4238931"/>
            <a:ext cx="7058382" cy="2147476"/>
          </a:xfrm>
        </p:spPr>
        <p:txBody>
          <a:bodyPr anchor="t">
            <a:normAutofit/>
          </a:bodyPr>
          <a:lstStyle>
            <a:lvl1pPr marL="0" indent="0" algn="l">
              <a:buNone/>
              <a:defRPr sz="2316">
                <a:solidFill>
                  <a:schemeClr val="bg2">
                    <a:lumMod val="75000"/>
                  </a:schemeClr>
                </a:solidFill>
              </a:defRPr>
            </a:lvl1pPr>
            <a:lvl2pPr marL="504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20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аблица 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72FB188-CE1E-9DB0-4BDC-586913258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444538" cy="2520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1" tIns="50415" rIns="100831" bIns="50415"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56255" y="756285"/>
            <a:ext cx="11091744" cy="1456549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Местозаполнитель таблицы 4">
            <a:extLst>
              <a:ext uri="{FF2B5EF4-FFF2-40B4-BE49-F238E27FC236}">
                <a16:creationId xmlns:a16="http://schemas.microsoft.com/office/drawing/2014/main" id="{57C13271-FA39-198A-2588-511189368FB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312" y="2977873"/>
            <a:ext cx="11595914" cy="3828692"/>
          </a:xfrm>
        </p:spPr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fld id="{6FF9F0C5-380F-41C2-899A-BAC0F0927E16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8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545531" cy="4490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5"/>
          <p:cNvSpPr txBox="1">
            <a:spLocks/>
          </p:cNvSpPr>
          <p:nvPr userDrawn="1"/>
        </p:nvSpPr>
        <p:spPr>
          <a:xfrm>
            <a:off x="12499221" y="29762"/>
            <a:ext cx="945318" cy="402652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9BE707A-7EBA-4FF0-B0D5-0592A42F4D2C}" type="slidenum">
              <a:rPr lang="ru-RU" altLang="ru-RU" sz="1323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ru-RU" altLang="ru-RU" sz="1323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7405291"/>
            <a:ext cx="13444538" cy="1575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2426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2751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9524" y="989079"/>
            <a:ext cx="6687938" cy="911018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DF028530-BCA4-4C66-A15A-F88EDAB35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D4299-38A8-493E-9100-49E103056D9C}" type="datetime1">
              <a:rPr lang="en-US"/>
              <a:pPr>
                <a:defRPr/>
              </a:pPr>
              <a:t>9/2/2026</a:t>
            </a:fld>
            <a:endParaRPr lang="en-US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2F0FB85A-188A-400C-B023-B751C840B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F9996557-5FD0-4A09-8B80-7BC97CDA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87010-54A9-456A-82D2-EF17EB9CBD6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0991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g object 16">
            <a:extLst>
              <a:ext uri="{FF2B5EF4-FFF2-40B4-BE49-F238E27FC236}">
                <a16:creationId xmlns:a16="http://schemas.microsoft.com/office/drawing/2014/main" id="{F219B398-C03B-4C65-97A2-99141C34FAD5}"/>
              </a:ext>
            </a:extLst>
          </p:cNvPr>
          <p:cNvSpPr>
            <a:spLocks/>
          </p:cNvSpPr>
          <p:nvPr/>
        </p:nvSpPr>
        <p:spPr bwMode="auto">
          <a:xfrm>
            <a:off x="1588" y="3175"/>
            <a:ext cx="13427075" cy="7556500"/>
          </a:xfrm>
          <a:custGeom>
            <a:avLst/>
            <a:gdLst>
              <a:gd name="T0" fmla="*/ 0 w 10679430"/>
              <a:gd name="T1" fmla="*/ 0 h 7555865"/>
              <a:gd name="T2" fmla="*/ 209492540 w 10679430"/>
              <a:gd name="T3" fmla="*/ 0 h 7555865"/>
              <a:gd name="T4" fmla="*/ 209492540 w 10679430"/>
              <a:gd name="T5" fmla="*/ 7563745 h 7555865"/>
              <a:gd name="T6" fmla="*/ 0 w 10679430"/>
              <a:gd name="T7" fmla="*/ 7563745 h 7555865"/>
              <a:gd name="T8" fmla="*/ 0 w 10679430"/>
              <a:gd name="T9" fmla="*/ 0 h 75558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679430" h="7555865">
                <a:moveTo>
                  <a:pt x="0" y="0"/>
                </a:moveTo>
                <a:lnTo>
                  <a:pt x="10679112" y="0"/>
                </a:lnTo>
                <a:lnTo>
                  <a:pt x="10679112" y="7555487"/>
                </a:lnTo>
                <a:lnTo>
                  <a:pt x="0" y="7555487"/>
                </a:lnTo>
                <a:lnTo>
                  <a:pt x="0" y="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7" name="Holder 2">
            <a:extLst>
              <a:ext uri="{FF2B5EF4-FFF2-40B4-BE49-F238E27FC236}">
                <a16:creationId xmlns:a16="http://schemas.microsoft.com/office/drawing/2014/main" id="{BDB9DFE0-7DD7-497C-BA35-A7AA8FF1CE9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319588" y="989013"/>
            <a:ext cx="6688137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/>
          </a:p>
        </p:txBody>
      </p:sp>
      <p:sp>
        <p:nvSpPr>
          <p:cNvPr id="1028" name="Holder 3">
            <a:extLst>
              <a:ext uri="{FF2B5EF4-FFF2-40B4-BE49-F238E27FC236}">
                <a16:creationId xmlns:a16="http://schemas.microsoft.com/office/drawing/2014/main" id="{C5604460-E417-4FBE-AFC8-3EA4C450A1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96863" y="1752600"/>
            <a:ext cx="7580312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D5F7DD60-5BB8-4054-9DA0-76383BF5893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570413" y="7034213"/>
            <a:ext cx="4303712" cy="276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16A96739-CB69-4748-B7BD-9F6F87399EE9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671513" y="7034213"/>
            <a:ext cx="3092450" cy="276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9CEFAD-FA3E-4E85-B1F9-C890619598FD}" type="datetimeFigureOut">
              <a:rPr lang="en-US"/>
              <a:pPr>
                <a:defRPr/>
              </a:pPr>
              <a:t>9/2/2026</a:t>
            </a:fld>
            <a:endParaRPr lang="en-US" dirty="0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0E6E1CD6-28CB-49C3-A653-54659A8C2C2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680575" y="7034213"/>
            <a:ext cx="3092450" cy="2762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C008AB7-DEC4-469B-A0C8-ED2E29724A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329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4" r:id="rId6"/>
    <p:sldLayoutId id="2147483714" r:id="rId7"/>
    <p:sldLayoutId id="2147483697" r:id="rId8"/>
    <p:sldLayoutId id="2147483715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5613" indent="158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2813" indent="158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0013" indent="158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7213" indent="158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44538" cy="756285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1069" y="352425"/>
            <a:ext cx="3657599" cy="2667000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1921669" y="4010025"/>
            <a:ext cx="10820400" cy="371063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lvl="0" algn="just" eaLnBrk="0" fontAlgn="base" hangingPunct="0">
              <a:lnSpc>
                <a:spcPts val="5705"/>
              </a:lnSpc>
              <a:spcBef>
                <a:spcPts val="135"/>
              </a:spcBef>
              <a:spcAft>
                <a:spcPct val="0"/>
              </a:spcAft>
              <a:defRPr/>
            </a:pPr>
            <a:r>
              <a:rPr lang="ru-RU" sz="5400" kern="0" spc="-25" dirty="0">
                <a:solidFill>
                  <a:schemeClr val="tx2"/>
                </a:solidFill>
                <a:latin typeface="Arial Narrow" panose="020B0606020202030204" pitchFamily="34" charset="0"/>
              </a:rPr>
              <a:t>РИДДЕР ҚАЛАСЫНЫҢ 2026 ЖЫЛҒЫ  </a:t>
            </a:r>
          </a:p>
          <a:p>
            <a:pPr lvl="0" algn="ctr" eaLnBrk="0" fontAlgn="base" hangingPunct="0">
              <a:lnSpc>
                <a:spcPts val="5705"/>
              </a:lnSpc>
              <a:spcBef>
                <a:spcPts val="135"/>
              </a:spcBef>
              <a:spcAft>
                <a:spcPct val="0"/>
              </a:spcAft>
              <a:defRPr/>
            </a:pPr>
            <a:r>
              <a:rPr lang="ru-RU" sz="5400" kern="0" spc="-25" dirty="0">
                <a:solidFill>
                  <a:schemeClr val="tx2"/>
                </a:solidFill>
                <a:latin typeface="Arial Narrow" panose="020B0606020202030204" pitchFamily="34" charset="0"/>
              </a:rPr>
              <a:t>БІРІНШІ ЖАРТЫЖЫЛДЫ</a:t>
            </a:r>
            <a:r>
              <a:rPr lang="kk-KZ" sz="5400" kern="0" spc="-25" dirty="0">
                <a:solidFill>
                  <a:schemeClr val="tx2"/>
                </a:solidFill>
                <a:latin typeface="Arial Narrow" panose="020B0606020202030204" pitchFamily="34" charset="0"/>
              </a:rPr>
              <a:t>ҒЫНА</a:t>
            </a:r>
            <a:endParaRPr lang="ru-RU" sz="5400" kern="0" spc="-25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lvl="0" algn="ctr" eaLnBrk="0" fontAlgn="base" hangingPunct="0">
              <a:lnSpc>
                <a:spcPts val="5705"/>
              </a:lnSpc>
              <a:spcBef>
                <a:spcPts val="135"/>
              </a:spcBef>
              <a:spcAft>
                <a:spcPct val="0"/>
              </a:spcAft>
              <a:defRPr/>
            </a:pPr>
            <a:r>
              <a:rPr lang="ru-RU" sz="5400" kern="0" spc="-25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lvl="0" algn="ctr" eaLnBrk="0" fontAlgn="base" hangingPunct="0">
              <a:lnSpc>
                <a:spcPts val="5705"/>
              </a:lnSpc>
              <a:spcBef>
                <a:spcPts val="135"/>
              </a:spcBef>
              <a:spcAft>
                <a:spcPct val="0"/>
              </a:spcAft>
              <a:defRPr/>
            </a:pPr>
            <a:r>
              <a:rPr lang="ru-RU" sz="5400" kern="0" spc="-25" dirty="0">
                <a:solidFill>
                  <a:schemeClr val="tx2"/>
                </a:solidFill>
                <a:latin typeface="Arial Narrow" panose="020B0606020202030204" pitchFamily="34" charset="0"/>
              </a:rPr>
              <a:t>АЗАМАТТЫҚ БЮДЖЕТ </a:t>
            </a:r>
            <a:br>
              <a:rPr kumimoji="0" lang="ru-RU" sz="5400" b="0" i="0" u="none" strike="noStrike" kern="0" cap="none" spc="-2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</a:br>
            <a:endParaRPr kumimoji="0" lang="ru-RU" sz="5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1760" y="7028771"/>
            <a:ext cx="686232" cy="203582"/>
          </a:xfrm>
        </p:spPr>
        <p:txBody>
          <a:bodyPr rtlCol="0"/>
          <a:lstStyle/>
          <a:p>
            <a:pPr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en-US" sz="1323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1760" y="7028771"/>
            <a:ext cx="686232" cy="203582"/>
          </a:xfrm>
        </p:spPr>
        <p:txBody>
          <a:bodyPr rtlCol="0"/>
          <a:lstStyle/>
          <a:p>
            <a:pPr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2</a:t>
            </a:r>
            <a:endParaRPr lang="en-US" sz="1323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EEF6385-5586-4F59-8E2A-8267D0F560DD}"/>
              </a:ext>
            </a:extLst>
          </p:cNvPr>
          <p:cNvSpPr/>
          <p:nvPr/>
        </p:nvSpPr>
        <p:spPr>
          <a:xfrm>
            <a:off x="321469" y="915746"/>
            <a:ext cx="9122328" cy="655879"/>
          </a:xfrm>
          <a:prstGeom prst="rect">
            <a:avLst/>
          </a:prstGeom>
          <a:solidFill>
            <a:srgbClr val="D19012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pPr algn="ctr"/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Қазақстан Республикасының 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кодексі</a:t>
            </a:r>
            <a:endParaRPr lang="ru-RU" altLang="ru-RU" sz="176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EE4717A-C97E-4885-B95D-99A0406C3B8D}"/>
              </a:ext>
            </a:extLst>
          </p:cNvPr>
          <p:cNvSpPr/>
          <p:nvPr/>
        </p:nvSpPr>
        <p:spPr>
          <a:xfrm>
            <a:off x="4167734" y="1562641"/>
            <a:ext cx="9118827" cy="859541"/>
          </a:xfrm>
          <a:prstGeom prst="rect">
            <a:avLst/>
          </a:prstGeom>
          <a:solidFill>
            <a:srgbClr val="D19012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pPr algn="ctr"/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Мәслихаттың тиісті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жылға арналған қалалық 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шешімі</a:t>
            </a:r>
            <a:endParaRPr lang="ru-RU" altLang="ru-RU" sz="176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35DC75E-54DB-4083-B844-2EE17A7A1727}"/>
              </a:ext>
            </a:extLst>
          </p:cNvPr>
          <p:cNvSpPr/>
          <p:nvPr/>
        </p:nvSpPr>
        <p:spPr>
          <a:xfrm>
            <a:off x="319718" y="2443996"/>
            <a:ext cx="10364951" cy="1032629"/>
          </a:xfrm>
          <a:prstGeom prst="rect">
            <a:avLst/>
          </a:prstGeom>
          <a:solidFill>
            <a:srgbClr val="D19012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pPr algn="ctr"/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Риддер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қаласы әкімдігінің қалалық 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мәслихаттың шешімін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асыру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қаулысы</a:t>
            </a:r>
            <a:endParaRPr lang="en-US" altLang="ru-RU" sz="176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90FDFEB-6C41-4CFB-9138-1639A6B66993}"/>
              </a:ext>
            </a:extLst>
          </p:cNvPr>
          <p:cNvSpPr/>
          <p:nvPr/>
        </p:nvSpPr>
        <p:spPr>
          <a:xfrm>
            <a:off x="1962412" y="3457580"/>
            <a:ext cx="11345580" cy="952321"/>
          </a:xfrm>
          <a:prstGeom prst="rect">
            <a:avLst/>
          </a:prstGeom>
          <a:solidFill>
            <a:srgbClr val="D19012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pPr algn="ctr"/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Міндеттемелер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қаржыландырудың жиынтық жоспары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түсімдер 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мен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төлемдер бойынша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қаржыландырудың жиынтық жоспары</a:t>
            </a:r>
            <a:endParaRPr lang="en-US" altLang="ru-RU" sz="176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921A8ED-A06D-49EA-81EA-867EBBE0F476}"/>
              </a:ext>
            </a:extLst>
          </p:cNvPr>
          <p:cNvSpPr/>
          <p:nvPr/>
        </p:nvSpPr>
        <p:spPr>
          <a:xfrm>
            <a:off x="319717" y="4437911"/>
            <a:ext cx="11042799" cy="861291"/>
          </a:xfrm>
          <a:prstGeom prst="rect">
            <a:avLst/>
          </a:prstGeom>
          <a:solidFill>
            <a:srgbClr val="D19012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pPr algn="ctr"/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 әкімшілерінің міндеттемелері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төлемдері бойынша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 жоспарлары</a:t>
            </a:r>
            <a:endParaRPr lang="en-US" altLang="ru-RU" sz="176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F9A9FC4-F127-4964-9096-F9C5D91FD4DB}"/>
              </a:ext>
            </a:extLst>
          </p:cNvPr>
          <p:cNvSpPr/>
          <p:nvPr/>
        </p:nvSpPr>
        <p:spPr>
          <a:xfrm>
            <a:off x="3922954" y="5234413"/>
            <a:ext cx="9440937" cy="943569"/>
          </a:xfrm>
          <a:prstGeom prst="rect">
            <a:avLst/>
          </a:prstGeom>
          <a:solidFill>
            <a:srgbClr val="D19012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pPr algn="ctr"/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Бөлінген нысаналы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кредиттер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ай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сайынғы бөлуге енгізілген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 туралы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 органдардың хабарламалары</a:t>
            </a:r>
            <a:endParaRPr lang="en-US" altLang="ru-RU" sz="176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0E58C52-EE3D-4A9F-BF3B-0DB16D07B92E}"/>
              </a:ext>
            </a:extLst>
          </p:cNvPr>
          <p:cNvSpPr/>
          <p:nvPr/>
        </p:nvSpPr>
        <p:spPr>
          <a:xfrm>
            <a:off x="319717" y="6218209"/>
            <a:ext cx="11675269" cy="857790"/>
          </a:xfrm>
          <a:prstGeom prst="rect">
            <a:avLst/>
          </a:prstGeom>
          <a:solidFill>
            <a:srgbClr val="D19012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pPr algn="ctr"/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ҚР Бюджет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кодексіне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сәйкес бюджеттің атқарылу тәртібін айқындайтын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нормативтік</a:t>
            </a:r>
            <a:r>
              <a:rPr lang="ru-RU" altLang="ru-RU" sz="176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64" b="1" dirty="0" err="1">
                <a:latin typeface="Arial" panose="020B0604020202020204" pitchFamily="34" charset="0"/>
                <a:cs typeface="Arial" panose="020B0604020202020204" pitchFamily="34" charset="0"/>
              </a:rPr>
              <a:t>құқықтық актілер</a:t>
            </a:r>
            <a:endParaRPr lang="en-US" altLang="ru-RU" sz="176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12BFEF18-CD4E-4704-BBCF-BFF1A01519F7}"/>
              </a:ext>
            </a:extLst>
          </p:cNvPr>
          <p:cNvSpPr/>
          <p:nvPr/>
        </p:nvSpPr>
        <p:spPr>
          <a:xfrm>
            <a:off x="245269" y="123825"/>
            <a:ext cx="13030200" cy="632982"/>
          </a:xfrm>
          <a:custGeom>
            <a:avLst/>
            <a:gdLst/>
            <a:ahLst/>
            <a:cxnLst/>
            <a:rect l="l" t="t" r="r" b="b"/>
            <a:pathLst>
              <a:path w="10680700" h="1230630">
                <a:moveTo>
                  <a:pt x="10680700" y="0"/>
                </a:moveTo>
                <a:lnTo>
                  <a:pt x="183" y="0"/>
                </a:lnTo>
                <a:lnTo>
                  <a:pt x="0" y="45697"/>
                </a:lnTo>
                <a:lnTo>
                  <a:pt x="0" y="1230551"/>
                </a:lnTo>
                <a:lnTo>
                  <a:pt x="10680700" y="1116766"/>
                </a:lnTo>
                <a:lnTo>
                  <a:pt x="10680700" y="0"/>
                </a:lnTo>
                <a:close/>
              </a:path>
            </a:pathLst>
          </a:custGeom>
          <a:solidFill>
            <a:srgbClr val="00507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/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 бюджетті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орындау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 негіздемелер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695208-629B-3BFC-73BB-99089C769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469543"/>
              </p:ext>
            </p:extLst>
          </p:nvPr>
        </p:nvGraphicFramePr>
        <p:xfrm>
          <a:off x="854869" y="2562225"/>
          <a:ext cx="11595914" cy="110667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95914">
                  <a:extLst>
                    <a:ext uri="{9D8B030D-6E8A-4147-A177-3AD203B41FA5}">
                      <a16:colId xmlns:a16="http://schemas.microsoft.com/office/drawing/2014/main" val="1954488756"/>
                    </a:ext>
                  </a:extLst>
                </a:gridCol>
              </a:tblGrid>
              <a:tr h="811597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solidFill>
                            <a:schemeClr val="accent6"/>
                          </a:solidFill>
                        </a:rPr>
                        <a:t>БЮДЖЕТТІҢ АТҚАРЫЛУЫ</a:t>
                      </a:r>
                    </a:p>
                    <a:p>
                      <a:pPr algn="ctr"/>
                      <a:r>
                        <a:rPr lang="ru-RU" sz="2200" baseline="0" dirty="0" err="1"/>
                        <a:t>Бюджетті</a:t>
                      </a:r>
                      <a:r>
                        <a:rPr lang="ru-RU" sz="2200" baseline="0" dirty="0"/>
                        <a:t> </a:t>
                      </a:r>
                      <a:r>
                        <a:rPr lang="ru-RU" sz="2200" baseline="0" dirty="0" err="1"/>
                        <a:t>атқару жөніндегі уәкілетті </a:t>
                      </a:r>
                      <a:r>
                        <a:rPr lang="ru-RU" sz="2200" baseline="0" dirty="0"/>
                        <a:t>орган – «</a:t>
                      </a:r>
                      <a:r>
                        <a:rPr lang="ru-RU" sz="2200" baseline="0" dirty="0" err="1"/>
                        <a:t>Риддер</a:t>
                      </a:r>
                      <a:r>
                        <a:rPr lang="ru-RU" sz="2200" baseline="0" dirty="0"/>
                        <a:t> </a:t>
                      </a:r>
                      <a:r>
                        <a:rPr lang="ru-RU" sz="2200" baseline="0" dirty="0" err="1"/>
                        <a:t>қаласының </a:t>
                      </a:r>
                      <a:r>
                        <a:rPr lang="ru-RU" sz="2200" baseline="0" dirty="0"/>
                        <a:t>экономика </a:t>
                      </a:r>
                      <a:r>
                        <a:rPr lang="ru-RU" sz="2200" baseline="0" dirty="0" err="1"/>
                        <a:t>және қаржы бөлімі</a:t>
                      </a:r>
                      <a:r>
                        <a:rPr lang="ru-RU" sz="2200" baseline="0" dirty="0"/>
                        <a:t>» ММ</a:t>
                      </a:r>
                      <a:endParaRPr lang="ru-RU" sz="2200" dirty="0"/>
                    </a:p>
                  </a:txBody>
                  <a:tcPr marL="100834" marR="100834" marT="50419" marB="50419"/>
                </a:tc>
                <a:extLst>
                  <a:ext uri="{0D108BD9-81ED-4DB2-BD59-A6C34878D82A}">
                    <a16:rowId xmlns:a16="http://schemas.microsoft.com/office/drawing/2014/main" val="3566937795"/>
                  </a:ext>
                </a:extLst>
              </a:tr>
            </a:tbl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4E588E1-8C3B-8353-268C-4CA75420413E}"/>
              </a:ext>
            </a:extLst>
          </p:cNvPr>
          <p:cNvSpPr/>
          <p:nvPr/>
        </p:nvSpPr>
        <p:spPr>
          <a:xfrm>
            <a:off x="931069" y="3798561"/>
            <a:ext cx="11506200" cy="5162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1" tIns="50415" rIns="100831" bIns="50415"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0D136D4-73C1-9F3C-2E6F-249823CF1D71}"/>
              </a:ext>
            </a:extLst>
          </p:cNvPr>
          <p:cNvSpPr/>
          <p:nvPr/>
        </p:nvSpPr>
        <p:spPr>
          <a:xfrm>
            <a:off x="931069" y="4391025"/>
            <a:ext cx="11506200" cy="533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1" tIns="50415" rIns="100831" bIns="50415"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D89AC3D-844F-3A22-278E-4045D2311E84}"/>
              </a:ext>
            </a:extLst>
          </p:cNvPr>
          <p:cNvSpPr/>
          <p:nvPr/>
        </p:nvSpPr>
        <p:spPr>
          <a:xfrm>
            <a:off x="931069" y="5610226"/>
            <a:ext cx="11506200" cy="381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1" tIns="50415" rIns="100831" bIns="50415"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8ABF353-AF79-DE5C-78F5-96E00101F4E3}"/>
              </a:ext>
            </a:extLst>
          </p:cNvPr>
          <p:cNvSpPr/>
          <p:nvPr/>
        </p:nvSpPr>
        <p:spPr>
          <a:xfrm>
            <a:off x="931069" y="6143626"/>
            <a:ext cx="11506200" cy="6857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1" tIns="50415" rIns="100831" bIns="50415" rtlCol="0" anchor="ctr"/>
          <a:lstStyle/>
          <a:p>
            <a:pPr algn="ctr"/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BA801D05-9BA2-F830-FDAA-1B8960349721}"/>
              </a:ext>
            </a:extLst>
          </p:cNvPr>
          <p:cNvSpPr txBox="1">
            <a:spLocks/>
          </p:cNvSpPr>
          <p:nvPr/>
        </p:nvSpPr>
        <p:spPr>
          <a:xfrm>
            <a:off x="931069" y="3781425"/>
            <a:ext cx="11506200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 err="1">
                <a:solidFill>
                  <a:schemeClr val="tx1"/>
                </a:solidFill>
              </a:rPr>
              <a:t>Төлемдер </a:t>
            </a:r>
            <a:r>
              <a:rPr lang="ru-RU" sz="2000" dirty="0">
                <a:solidFill>
                  <a:schemeClr val="tx1"/>
                </a:solidFill>
              </a:rPr>
              <a:t>мен </a:t>
            </a:r>
            <a:r>
              <a:rPr lang="ru-RU" sz="2000" dirty="0" err="1">
                <a:solidFill>
                  <a:schemeClr val="tx1"/>
                </a:solidFill>
              </a:rPr>
              <a:t>міндеттемелер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бойынша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түсімдер мен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қаржыландырудың жиынтық жоспарын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қалыптастыру және бекіту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19F12EAC-A1DE-7E50-CCD0-38D5F423FD63}"/>
              </a:ext>
            </a:extLst>
          </p:cNvPr>
          <p:cNvSpPr txBox="1">
            <a:spLocks/>
          </p:cNvSpPr>
          <p:nvPr/>
        </p:nvSpPr>
        <p:spPr>
          <a:xfrm>
            <a:off x="931069" y="4391025"/>
            <a:ext cx="11506200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 err="1">
                <a:solidFill>
                  <a:schemeClr val="tx1"/>
                </a:solidFill>
              </a:rPr>
              <a:t>Қалалық бюджетті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нақтылау немесе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түзету кезінде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төлемдер </a:t>
            </a:r>
            <a:r>
              <a:rPr lang="ru-RU" sz="2000" dirty="0">
                <a:solidFill>
                  <a:schemeClr val="tx1"/>
                </a:solidFill>
              </a:rPr>
              <a:t>мен </a:t>
            </a:r>
            <a:r>
              <a:rPr lang="ru-RU" sz="2000" dirty="0" err="1">
                <a:solidFill>
                  <a:schemeClr val="tx1"/>
                </a:solidFill>
              </a:rPr>
              <a:t>міндеттемелер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бойынша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түсімдер мен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қаржыландырудың жиынтық жоспарына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өзгерту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571DE1A-A544-7FEE-E254-132F1B4C9366}"/>
              </a:ext>
            </a:extLst>
          </p:cNvPr>
          <p:cNvSpPr/>
          <p:nvPr/>
        </p:nvSpPr>
        <p:spPr>
          <a:xfrm>
            <a:off x="931069" y="5000626"/>
            <a:ext cx="11506200" cy="5333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1" tIns="50415" rIns="100831" bIns="50415" rtlCol="0" anchor="ctr"/>
          <a:lstStyle/>
          <a:p>
            <a:pPr algn="ctr"/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5E38DB83-6881-9642-2F28-E164EEAECDE3}"/>
              </a:ext>
            </a:extLst>
          </p:cNvPr>
          <p:cNvSpPr txBox="1">
            <a:spLocks/>
          </p:cNvSpPr>
          <p:nvPr/>
        </p:nvSpPr>
        <p:spPr>
          <a:xfrm>
            <a:off x="931069" y="5000626"/>
            <a:ext cx="11506200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 err="1">
                <a:solidFill>
                  <a:schemeClr val="tx1"/>
                </a:solidFill>
              </a:rPr>
              <a:t>Бюджеттік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бағдарламалардың мақсаттары </a:t>
            </a:r>
            <a:r>
              <a:rPr lang="ru-RU" sz="2000" dirty="0">
                <a:solidFill>
                  <a:schemeClr val="tx1"/>
                </a:solidFill>
              </a:rPr>
              <a:t>мен </a:t>
            </a:r>
            <a:r>
              <a:rPr lang="ru-RU" sz="2000" dirty="0" err="1">
                <a:solidFill>
                  <a:schemeClr val="tx1"/>
                </a:solidFill>
              </a:rPr>
              <a:t>көрсеткіштеріне қол жеткізу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тиімділігіне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бюджеттік</a:t>
            </a:r>
            <a:r>
              <a:rPr lang="ru-RU" sz="2000" dirty="0">
                <a:solidFill>
                  <a:schemeClr val="tx1"/>
                </a:solidFill>
              </a:rPr>
              <a:t> мониторинг </a:t>
            </a:r>
            <a:r>
              <a:rPr lang="ru-RU" sz="2000" dirty="0" err="1">
                <a:solidFill>
                  <a:schemeClr val="tx1"/>
                </a:solidFill>
              </a:rPr>
              <a:t>және бағалау жүргізу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бюджеттің атқарылуы туралы</a:t>
            </a:r>
            <a:r>
              <a:rPr lang="ru-RU" sz="2000" dirty="0">
                <a:solidFill>
                  <a:schemeClr val="tx1"/>
                </a:solidFill>
              </a:rPr>
              <a:t> ай </a:t>
            </a:r>
            <a:r>
              <a:rPr lang="ru-RU" sz="2000" dirty="0" err="1">
                <a:solidFill>
                  <a:schemeClr val="tx1"/>
                </a:solidFill>
              </a:rPr>
              <a:t>сайынғы есептерді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жасау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C9D7CA4-EECF-01A5-21DF-FBE33B948D82}"/>
              </a:ext>
            </a:extLst>
          </p:cNvPr>
          <p:cNvSpPr txBox="1">
            <a:spLocks/>
          </p:cNvSpPr>
          <p:nvPr/>
        </p:nvSpPr>
        <p:spPr>
          <a:xfrm>
            <a:off x="931069" y="5610226"/>
            <a:ext cx="11506200" cy="381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 err="1">
                <a:solidFill>
                  <a:schemeClr val="tx1"/>
                </a:solidFill>
              </a:rPr>
              <a:t>Қалалық бюджеттің </a:t>
            </a:r>
            <a:r>
              <a:rPr lang="ru-RU" sz="2000" dirty="0">
                <a:solidFill>
                  <a:schemeClr val="tx1"/>
                </a:solidFill>
              </a:rPr>
              <a:t>ҚБШ </a:t>
            </a:r>
            <a:r>
              <a:rPr lang="ru-RU" sz="2000" dirty="0" err="1">
                <a:solidFill>
                  <a:schemeClr val="tx1"/>
                </a:solidFill>
              </a:rPr>
              <a:t>ақшалай қаражатты талдау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және басқару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115B10DA-7FA5-E6C9-D022-9EF3055C5B88}"/>
              </a:ext>
            </a:extLst>
          </p:cNvPr>
          <p:cNvSpPr txBox="1">
            <a:spLocks/>
          </p:cNvSpPr>
          <p:nvPr/>
        </p:nvSpPr>
        <p:spPr>
          <a:xfrm>
            <a:off x="931069" y="6143626"/>
            <a:ext cx="11506200" cy="6857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 err="1">
                <a:solidFill>
                  <a:schemeClr val="tx1"/>
                </a:solidFill>
              </a:rPr>
              <a:t>Риддер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қалалық мәслихатына есепті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қаржы жылы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үшін Риддер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қаласы бюджетінің атқарылуы туралы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жылдық есепті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қалыптастыру және ұсыну, мәслихат сессиясында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бекіту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159669" y="581025"/>
            <a:ext cx="11506200" cy="1295400"/>
          </a:xfrm>
          <a:prstGeom prst="roundRect">
            <a:avLst/>
          </a:prstGeom>
          <a:solidFill>
            <a:srgbClr val="D1901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9159" tIns="59580" rIns="119159" bIns="59580" rtlCol="0" anchor="ctr"/>
          <a:lstStyle/>
          <a:p>
            <a:pPr lvl="0" algn="ctr"/>
            <a:r>
              <a:rPr lang="ru-RU" altLang="ru-RU" sz="2800" b="1" dirty="0" err="1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itchFamily="34" charset="0"/>
                <a:sym typeface="Myriad Pro Semibold"/>
              </a:rPr>
              <a:t>Қалалық бюджеттің атқарылу сатысындағы қаржылық рәсімдер</a:t>
            </a:r>
            <a:endParaRPr lang="ru-RU" altLang="ru-RU" sz="2800" b="1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4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1760" y="7028771"/>
            <a:ext cx="686232" cy="203582"/>
          </a:xfrm>
        </p:spPr>
        <p:txBody>
          <a:bodyPr rtlCol="0"/>
          <a:lstStyle/>
          <a:p>
            <a:pPr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3</a:t>
            </a:r>
            <a:endParaRPr lang="en-US" sz="1323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626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3"/>
          <p:cNvGrpSpPr/>
          <p:nvPr/>
        </p:nvGrpSpPr>
        <p:grpSpPr>
          <a:xfrm>
            <a:off x="283369" y="105206"/>
            <a:ext cx="12801600" cy="780619"/>
            <a:chOff x="0" y="3499"/>
            <a:chExt cx="10680700" cy="1750060"/>
          </a:xfrm>
          <a:solidFill>
            <a:srgbClr val="005073"/>
          </a:solidFill>
        </p:grpSpPr>
        <p:sp>
          <p:nvSpPr>
            <p:cNvPr id="8" name="object 4"/>
            <p:cNvSpPr/>
            <p:nvPr/>
          </p:nvSpPr>
          <p:spPr>
            <a:xfrm>
              <a:off x="0" y="3499"/>
              <a:ext cx="10680700" cy="1750060"/>
            </a:xfrm>
            <a:custGeom>
              <a:avLst/>
              <a:gdLst/>
              <a:ahLst/>
              <a:cxnLst/>
              <a:rect l="l" t="t" r="r" b="b"/>
              <a:pathLst>
                <a:path w="10680700" h="1750060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5074"/>
                  </a:lnTo>
                  <a:lnTo>
                    <a:pt x="382201" y="1749728"/>
                  </a:lnTo>
                  <a:lnTo>
                    <a:pt x="10439128" y="1589582"/>
                  </a:lnTo>
                  <a:lnTo>
                    <a:pt x="10680700" y="1351733"/>
                  </a:lnTo>
                  <a:lnTo>
                    <a:pt x="106807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0" y="3499"/>
              <a:ext cx="10680700" cy="1315832"/>
            </a:xfrm>
            <a:custGeom>
              <a:avLst/>
              <a:gdLst/>
              <a:ahLst/>
              <a:cxnLst/>
              <a:rect l="l" t="t" r="r" b="b"/>
              <a:pathLst>
                <a:path w="10680700" h="1583055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2917"/>
                  </a:lnTo>
                  <a:lnTo>
                    <a:pt x="10680700" y="1345442"/>
                  </a:lnTo>
                  <a:lnTo>
                    <a:pt x="106807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359569" y="123825"/>
            <a:ext cx="1272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spc="-1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Риддер қаласы бюджеті түсімдерінің атқарылу құрылымы</a:t>
            </a:r>
            <a:endParaRPr lang="ru-RU" sz="3200" b="1" spc="-14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461927"/>
              </p:ext>
            </p:extLst>
          </p:nvPr>
        </p:nvGraphicFramePr>
        <p:xfrm>
          <a:off x="169070" y="1250916"/>
          <a:ext cx="13106400" cy="6061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69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672">
                  <a:extLst>
                    <a:ext uri="{9D8B030D-6E8A-4147-A177-3AD203B41FA5}">
                      <a16:colId xmlns:a16="http://schemas.microsoft.com/office/drawing/2014/main" val="4270945493"/>
                    </a:ext>
                  </a:extLst>
                </a:gridCol>
                <a:gridCol w="1230086">
                  <a:extLst>
                    <a:ext uri="{9D8B030D-6E8A-4147-A177-3AD203B41FA5}">
                      <a16:colId xmlns:a16="http://schemas.microsoft.com/office/drawing/2014/main" val="3965730878"/>
                    </a:ext>
                  </a:extLst>
                </a:gridCol>
                <a:gridCol w="1174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577">
                  <a:extLst>
                    <a:ext uri="{9D8B030D-6E8A-4147-A177-3AD203B41FA5}">
                      <a16:colId xmlns:a16="http://schemas.microsoft.com/office/drawing/2014/main" val="3027822043"/>
                    </a:ext>
                  </a:extLst>
                </a:gridCol>
                <a:gridCol w="1626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4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97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2026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жылға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бекітілген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бюджет</a:t>
                      </a: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2026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жылға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түзетілген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lang="ru-RU" sz="14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2026 жылғы 1-жартыжыл ды</a:t>
                      </a:r>
                      <a:r>
                        <a:rPr lang="kk-KZ" sz="1400" b="1" spc="-5" baseline="0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қ </a:t>
                      </a: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фактісі.</a:t>
                      </a:r>
                      <a:endParaRPr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4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dirty="0" err="1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Өткен жылдар</a:t>
                      </a:r>
                      <a:endParaRPr lang="en-US" sz="14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6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2025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2024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2023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21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ТҮСІМДЕР - </a:t>
                      </a:r>
                      <a:r>
                        <a:rPr lang="ru-RU" sz="1800" b="1" spc="-10" dirty="0" err="1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барлығы</a:t>
                      </a:r>
                      <a:endParaRPr lang="ru-RU" sz="1800" b="1" spc="-10" dirty="0">
                        <a:solidFill>
                          <a:srgbClr val="BB7D0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9914,7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11296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 fontAlgn="b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3776,2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88,8</a:t>
                      </a:r>
                      <a:endParaRPr lang="ru-RU" sz="1800" b="1" spc="-10" dirty="0">
                        <a:solidFill>
                          <a:srgbClr val="BB7D0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6772,8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9858,4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5891,4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382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Оның ішінде</a:t>
                      </a:r>
                      <a:r>
                        <a:rPr lang="ru-RU" sz="1600" b="1" i="0" spc="-5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  <a:endParaRPr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200" b="1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kk-KZ" sz="1200" b="1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endParaRPr lang="ru-RU" sz="12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endParaRPr lang="ru-RU" sz="12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kk-KZ" sz="12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382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 түсімдері</a:t>
                      </a:r>
                      <a:endParaRPr lang="ru-RU"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9033,8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9033,8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3467,7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5785,5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4831,4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3979,0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4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Салықтық емес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47,9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635194"/>
                  </a:ext>
                </a:extLst>
              </a:tr>
              <a:tr h="5732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капиталды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сатудан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түсетін түсімдер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55,5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71,7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501093"/>
                  </a:ext>
                </a:extLst>
              </a:tr>
              <a:tr h="413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түсімдері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495,9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4543,0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1477,8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21359"/>
                  </a:ext>
                </a:extLst>
              </a:tr>
              <a:tr h="413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кредиттерді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өтеу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1167226"/>
                  </a:ext>
                </a:extLst>
              </a:tr>
              <a:tr h="413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Қарыздар түсімдері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286056"/>
                  </a:ext>
                </a:extLst>
              </a:tr>
              <a:tr h="413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Қарыздарды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өтеу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919469"/>
                  </a:ext>
                </a:extLst>
              </a:tr>
              <a:tr h="5353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 активтерін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сатудан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түсетін түсімдер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89526"/>
                  </a:ext>
                </a:extLst>
              </a:tr>
              <a:tr h="292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Кезеңнің басындағы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бос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қалдық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366,4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401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344,6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938211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2056269" y="885825"/>
            <a:ext cx="1181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spc="-140" dirty="0"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  <a:endParaRPr lang="ru-RU" sz="1600" b="1" spc="-1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0448" y="7105927"/>
            <a:ext cx="686232" cy="203582"/>
          </a:xfrm>
        </p:spPr>
        <p:txBody>
          <a:bodyPr rtlCol="0"/>
          <a:lstStyle/>
          <a:p>
            <a:pPr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4</a:t>
            </a:r>
            <a:endParaRPr lang="en-US" sz="1323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854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>
            <a:extLst>
              <a:ext uri="{FF2B5EF4-FFF2-40B4-BE49-F238E27FC236}">
                <a16:creationId xmlns:a16="http://schemas.microsoft.com/office/drawing/2014/main" id="{12BFEF18-CD4E-4704-BBCF-BFF1A01519F7}"/>
              </a:ext>
            </a:extLst>
          </p:cNvPr>
          <p:cNvSpPr/>
          <p:nvPr/>
        </p:nvSpPr>
        <p:spPr>
          <a:xfrm>
            <a:off x="169069" y="0"/>
            <a:ext cx="13106400" cy="457200"/>
          </a:xfrm>
          <a:custGeom>
            <a:avLst/>
            <a:gdLst/>
            <a:ahLst/>
            <a:cxnLst/>
            <a:rect l="l" t="t" r="r" b="b"/>
            <a:pathLst>
              <a:path w="10680700" h="1230630">
                <a:moveTo>
                  <a:pt x="10680700" y="0"/>
                </a:moveTo>
                <a:lnTo>
                  <a:pt x="183" y="0"/>
                </a:lnTo>
                <a:lnTo>
                  <a:pt x="0" y="45697"/>
                </a:lnTo>
                <a:lnTo>
                  <a:pt x="0" y="1230551"/>
                </a:lnTo>
                <a:lnTo>
                  <a:pt x="10680700" y="1116766"/>
                </a:lnTo>
                <a:lnTo>
                  <a:pt x="10680700" y="0"/>
                </a:lnTo>
                <a:close/>
              </a:path>
            </a:pathLst>
          </a:custGeom>
          <a:solidFill>
            <a:srgbClr val="00507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/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Риддер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 әлеуметтік-экономикалық дамуы</a:t>
            </a:r>
            <a:endParaRPr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2BFEF18-CD4E-4704-BBCF-BFF1A01519F7}"/>
              </a:ext>
            </a:extLst>
          </p:cNvPr>
          <p:cNvSpPr/>
          <p:nvPr/>
        </p:nvSpPr>
        <p:spPr>
          <a:xfrm>
            <a:off x="169069" y="428625"/>
            <a:ext cx="13106400" cy="381000"/>
          </a:xfrm>
          <a:custGeom>
            <a:avLst/>
            <a:gdLst/>
            <a:ahLst/>
            <a:cxnLst/>
            <a:rect l="l" t="t" r="r" b="b"/>
            <a:pathLst>
              <a:path w="10680700" h="1230630">
                <a:moveTo>
                  <a:pt x="10680700" y="0"/>
                </a:moveTo>
                <a:lnTo>
                  <a:pt x="183" y="0"/>
                </a:lnTo>
                <a:lnTo>
                  <a:pt x="0" y="45697"/>
                </a:lnTo>
                <a:lnTo>
                  <a:pt x="0" y="1230551"/>
                </a:lnTo>
                <a:lnTo>
                  <a:pt x="10680700" y="1116766"/>
                </a:lnTo>
                <a:lnTo>
                  <a:pt x="10680700" y="0"/>
                </a:lnTo>
                <a:close/>
              </a:path>
            </a:pathLst>
          </a:custGeom>
          <a:solidFill>
            <a:srgbClr val="00507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/>
          <a:lstStyle/>
          <a:p>
            <a:pPr algn="ctr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Тұрақты экономикалық өсудің оң қарқыны сақталды.</a:t>
            </a:r>
            <a:endParaRPr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4">
            <a:extLst>
              <a:ext uri="{FF2B5EF4-FFF2-40B4-BE49-F238E27FC236}">
                <a16:creationId xmlns:a16="http://schemas.microsoft.com/office/drawing/2014/main" id="{CAFD90FC-1E41-4B60-0BC1-CCC4544498EE}"/>
              </a:ext>
            </a:extLst>
          </p:cNvPr>
          <p:cNvSpPr txBox="1">
            <a:spLocks/>
          </p:cNvSpPr>
          <p:nvPr/>
        </p:nvSpPr>
        <p:spPr>
          <a:xfrm>
            <a:off x="0" y="962024"/>
            <a:ext cx="13444538" cy="66008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              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600" dirty="0">
              <a:solidFill>
                <a:srgbClr val="FF0000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         </a:t>
            </a:r>
          </a:p>
          <a:p>
            <a:endParaRPr lang="ru-RU" sz="16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46819" y="7076252"/>
            <a:ext cx="686232" cy="203582"/>
          </a:xfrm>
        </p:spPr>
        <p:txBody>
          <a:bodyPr rtlCol="0"/>
          <a:lstStyle/>
          <a:p>
            <a:pPr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5</a:t>
            </a:r>
            <a:endParaRPr lang="en-US" sz="1323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372155"/>
              </p:ext>
            </p:extLst>
          </p:nvPr>
        </p:nvGraphicFramePr>
        <p:xfrm>
          <a:off x="169067" y="1343024"/>
          <a:ext cx="13106404" cy="5747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4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1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5493">
                <a:tc rowSpan="2" grid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E73A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2026 жылғы бірінші жартыжылдықта.</a:t>
                      </a:r>
                      <a:endParaRPr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dirty="0" err="1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Өткен жылдар</a:t>
                      </a:r>
                      <a:endParaRPr lang="en-US" sz="14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707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2025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2024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2023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774">
                <a:tc>
                  <a:txBody>
                    <a:bodyPr/>
                    <a:lstStyle/>
                    <a:p>
                      <a:pPr marL="10541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 өнімі өндірісінің көлемі</a:t>
                      </a:r>
                      <a:endParaRPr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көлем индексі</a:t>
                      </a:r>
                      <a:endParaRPr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91624,9 млн.теңге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94,9 %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88363,8 млн.теңге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91,4 %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82825,4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109,2 %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85120 млн.теңге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97,4 %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774">
                <a:tc>
                  <a:txBody>
                    <a:bodyPr/>
                    <a:lstStyle/>
                    <a:p>
                      <a:pPr marL="10541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6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шаруашылығының жалпы</a:t>
                      </a:r>
                      <a:r>
                        <a:rPr lang="ru-RU" sz="16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өнімінің көлемі</a:t>
                      </a:r>
                      <a:endParaRPr lang="ru-RU"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көлем индексі</a:t>
                      </a:r>
                      <a:endParaRPr lang="ru-RU"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1231,5 млн.теңге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101,2 %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1129,5 млн.теңге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117,6 %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877,5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1077,3 млн.теңге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100,5 %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08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капиталға салынған  инвестициялар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көлемі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көлем индексі</a:t>
                      </a:r>
                      <a:endParaRPr lang="ru-RU"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24865,9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28783,6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31651,1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40491,4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106,6 %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635194"/>
                  </a:ext>
                </a:extLst>
              </a:tr>
              <a:tr h="7169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 жұмыстарының көлемі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6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көлем индексі</a:t>
                      </a:r>
                      <a:endParaRPr lang="ru-RU" sz="16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11009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26639,9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17731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90,4 %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18635,8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114,5 %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501093"/>
                  </a:ext>
                </a:extLst>
              </a:tr>
              <a:tr h="51668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Жұмыссыздық деңгейі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4,1 % (2025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4,1 % (2024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4,2 % (2023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4,2 %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(2022 </a:t>
                      </a:r>
                      <a:r>
                        <a:rPr lang="ru-RU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721359"/>
                  </a:ext>
                </a:extLst>
              </a:tr>
              <a:tr h="709324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Орташа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айлық жалақы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501657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(2026 </a:t>
                      </a:r>
                      <a:r>
                        <a:rPr lang="ru-RU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қаңтар-наурызда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бұл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2025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ұқсас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кезеңнен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3,6 % </a:t>
                      </a:r>
                      <a:r>
                        <a:rPr lang="ru-RU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жоғары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(484238 </a:t>
                      </a:r>
                      <a:r>
                        <a:rPr lang="ru-RU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481715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(2025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маусымда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бұл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2024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ұқсас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кезеңнен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8,9 %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жоғары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(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442485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436795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(2024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қаңтар-наурызда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бұл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2023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ұқсас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кезеңнен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17,7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жоғары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(371173 тенге).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371173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(2023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қаңтар-наурызда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бұл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2022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ұқсас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кезеңнен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16,8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жоғары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2056269" y="962025"/>
            <a:ext cx="1181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spc="-140" dirty="0"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  <a:endParaRPr lang="ru-RU" sz="1600" b="1" spc="-1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154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>
            <a:extLst>
              <a:ext uri="{FF2B5EF4-FFF2-40B4-BE49-F238E27FC236}">
                <a16:creationId xmlns:a16="http://schemas.microsoft.com/office/drawing/2014/main" id="{B43C23EF-B93B-4735-912E-01B2089E0FC2}"/>
              </a:ext>
            </a:extLst>
          </p:cNvPr>
          <p:cNvSpPr/>
          <p:nvPr/>
        </p:nvSpPr>
        <p:spPr>
          <a:xfrm>
            <a:off x="931069" y="0"/>
            <a:ext cx="11926958" cy="1114425"/>
          </a:xfrm>
          <a:custGeom>
            <a:avLst/>
            <a:gdLst/>
            <a:ahLst/>
            <a:cxnLst/>
            <a:rect l="l" t="t" r="r" b="b"/>
            <a:pathLst>
              <a:path w="10680700" h="1583055">
                <a:moveTo>
                  <a:pt x="10680700" y="0"/>
                </a:moveTo>
                <a:lnTo>
                  <a:pt x="186" y="0"/>
                </a:lnTo>
                <a:lnTo>
                  <a:pt x="0" y="59773"/>
                </a:lnTo>
                <a:lnTo>
                  <a:pt x="0" y="1582917"/>
                </a:lnTo>
                <a:lnTo>
                  <a:pt x="10680700" y="1345442"/>
                </a:lnTo>
                <a:lnTo>
                  <a:pt x="10680700" y="0"/>
                </a:lnTo>
                <a:close/>
              </a:path>
            </a:pathLst>
          </a:custGeom>
          <a:solidFill>
            <a:srgbClr val="BB7D0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жартыжылдықтағы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түсімдерінің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көздері</a:t>
            </a:r>
            <a:r>
              <a:rPr lang="ru-RU" sz="24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</p:txBody>
      </p:sp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21760" y="7028771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3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68421888"/>
              </p:ext>
            </p:extLst>
          </p:nvPr>
        </p:nvGraphicFramePr>
        <p:xfrm>
          <a:off x="931069" y="1266825"/>
          <a:ext cx="11887200" cy="597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2352589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21760" y="7028771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23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B43C23EF-B93B-4735-912E-01B2089E0FC2}"/>
              </a:ext>
            </a:extLst>
          </p:cNvPr>
          <p:cNvSpPr/>
          <p:nvPr/>
        </p:nvSpPr>
        <p:spPr>
          <a:xfrm>
            <a:off x="397669" y="0"/>
            <a:ext cx="12649200" cy="1114425"/>
          </a:xfrm>
          <a:custGeom>
            <a:avLst/>
            <a:gdLst/>
            <a:ahLst/>
            <a:cxnLst/>
            <a:rect l="l" t="t" r="r" b="b"/>
            <a:pathLst>
              <a:path w="10680700" h="1583055">
                <a:moveTo>
                  <a:pt x="10680700" y="0"/>
                </a:moveTo>
                <a:lnTo>
                  <a:pt x="186" y="0"/>
                </a:lnTo>
                <a:lnTo>
                  <a:pt x="0" y="59773"/>
                </a:lnTo>
                <a:lnTo>
                  <a:pt x="0" y="1582917"/>
                </a:lnTo>
                <a:lnTo>
                  <a:pt x="10680700" y="1345442"/>
                </a:lnTo>
                <a:lnTo>
                  <a:pt x="10680700" y="0"/>
                </a:lnTo>
                <a:close/>
              </a:path>
            </a:pathLst>
          </a:custGeom>
          <a:solidFill>
            <a:srgbClr val="BB7D0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жартыжылдықтағы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түсімдерінің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көздері</a:t>
            </a:r>
            <a:r>
              <a:rPr lang="ru-RU" sz="24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620298414"/>
              </p:ext>
            </p:extLst>
          </p:nvPr>
        </p:nvGraphicFramePr>
        <p:xfrm>
          <a:off x="397670" y="1266825"/>
          <a:ext cx="12649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694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83369" y="105206"/>
            <a:ext cx="12839700" cy="780619"/>
            <a:chOff x="0" y="3499"/>
            <a:chExt cx="10680700" cy="1750060"/>
          </a:xfrm>
          <a:solidFill>
            <a:srgbClr val="005073"/>
          </a:solidFill>
        </p:grpSpPr>
        <p:sp>
          <p:nvSpPr>
            <p:cNvPr id="8" name="object 4"/>
            <p:cNvSpPr/>
            <p:nvPr/>
          </p:nvSpPr>
          <p:spPr>
            <a:xfrm>
              <a:off x="0" y="3499"/>
              <a:ext cx="10680700" cy="1750060"/>
            </a:xfrm>
            <a:custGeom>
              <a:avLst/>
              <a:gdLst/>
              <a:ahLst/>
              <a:cxnLst/>
              <a:rect l="l" t="t" r="r" b="b"/>
              <a:pathLst>
                <a:path w="10680700" h="1750060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5074"/>
                  </a:lnTo>
                  <a:lnTo>
                    <a:pt x="382201" y="1749728"/>
                  </a:lnTo>
                  <a:lnTo>
                    <a:pt x="10439128" y="1589582"/>
                  </a:lnTo>
                  <a:lnTo>
                    <a:pt x="10680700" y="1351733"/>
                  </a:lnTo>
                  <a:lnTo>
                    <a:pt x="106807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0" y="3499"/>
              <a:ext cx="10680700" cy="1315832"/>
            </a:xfrm>
            <a:custGeom>
              <a:avLst/>
              <a:gdLst/>
              <a:ahLst/>
              <a:cxnLst/>
              <a:rect l="l" t="t" r="r" b="b"/>
              <a:pathLst>
                <a:path w="10680700" h="1583055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2917"/>
                  </a:lnTo>
                  <a:lnTo>
                    <a:pt x="10680700" y="1345442"/>
                  </a:lnTo>
                  <a:lnTo>
                    <a:pt x="106807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359569" y="123825"/>
            <a:ext cx="1272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spc="-1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 бюджет шығыстарының атқарылу құрылымы</a:t>
            </a:r>
            <a:endParaRPr lang="ru-RU" sz="3200" b="1" spc="-14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180742"/>
              </p:ext>
            </p:extLst>
          </p:nvPr>
        </p:nvGraphicFramePr>
        <p:xfrm>
          <a:off x="321469" y="962024"/>
          <a:ext cx="12801600" cy="6401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9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021">
                  <a:extLst>
                    <a:ext uri="{9D8B030D-6E8A-4147-A177-3AD203B41FA5}">
                      <a16:colId xmlns:a16="http://schemas.microsoft.com/office/drawing/2014/main" val="4270945493"/>
                    </a:ext>
                  </a:extLst>
                </a:gridCol>
                <a:gridCol w="1168426">
                  <a:extLst>
                    <a:ext uri="{9D8B030D-6E8A-4147-A177-3AD203B41FA5}">
                      <a16:colId xmlns:a16="http://schemas.microsoft.com/office/drawing/2014/main" val="3965730878"/>
                    </a:ext>
                  </a:extLst>
                </a:gridCol>
                <a:gridCol w="1480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056">
                  <a:extLst>
                    <a:ext uri="{9D8B030D-6E8A-4147-A177-3AD203B41FA5}">
                      <a16:colId xmlns:a16="http://schemas.microsoft.com/office/drawing/2014/main" val="3027822043"/>
                    </a:ext>
                  </a:extLst>
                </a:gridCol>
                <a:gridCol w="1576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5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6755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Атауы</a:t>
                      </a:r>
                      <a:endParaRPr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2026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жылға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бекітілген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бюджет </a:t>
                      </a:r>
                    </a:p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2026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жылға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түзетілген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lang="ru-RU" sz="14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2026 жылғы 1-жартыжыл ды</a:t>
                      </a:r>
                      <a:r>
                        <a:rPr lang="kk-KZ" sz="1400" b="1" spc="-5" baseline="0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қ </a:t>
                      </a:r>
                      <a:r>
                        <a:rPr lang="kk-KZ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фактісі.</a:t>
                      </a:r>
                      <a:endParaRPr lang="kk-KZ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4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4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dirty="0" err="1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Өткен жылдар</a:t>
                      </a:r>
                      <a:endParaRPr lang="en-US" sz="14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7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2025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2024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2023 </a:t>
                      </a:r>
                      <a:r>
                        <a:rPr lang="ru-RU" sz="1400" b="1" spc="-5" dirty="0" err="1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жылғы</a:t>
                      </a:r>
                      <a:r>
                        <a:rPr lang="ru-RU" sz="14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1-жартыжылдықта</a:t>
                      </a:r>
                      <a:endParaRPr lang="ru-RU" sz="14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07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ШЫҒЫСТАР</a:t>
                      </a:r>
                      <a:r>
                        <a:rPr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 - </a:t>
                      </a:r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барлығы</a:t>
                      </a:r>
                      <a:endParaRPr sz="1800" b="1" spc="-10" dirty="0">
                        <a:solidFill>
                          <a:srgbClr val="BB7D0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9914,7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12202,9</a:t>
                      </a:r>
                      <a:endParaRPr lang="ru-RU" sz="1800" b="1" spc="-10" dirty="0">
                        <a:solidFill>
                          <a:srgbClr val="BB7D0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 fontAlgn="b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4497,1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88,1</a:t>
                      </a:r>
                      <a:endParaRPr lang="ru-RU" sz="1800" b="1" spc="-10" dirty="0">
                        <a:solidFill>
                          <a:srgbClr val="BB7D0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 fontAlgn="b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6334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8812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spc="-10" dirty="0">
                          <a:solidFill>
                            <a:srgbClr val="BB7D01"/>
                          </a:solidFill>
                          <a:latin typeface="Arial"/>
                          <a:ea typeface="+mn-ea"/>
                          <a:cs typeface="Arial"/>
                        </a:rPr>
                        <a:t>5340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146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2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сипаттағы мемлекеттік</a:t>
                      </a:r>
                      <a:r>
                        <a:rPr lang="ru-RU" sz="12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қызметтер</a:t>
                      </a:r>
                      <a:endParaRPr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479,3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826,8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5024,2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398,8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77,5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970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Қоғамдық тәртіп, қауіпсіздік, құқықтық, </a:t>
                      </a:r>
                      <a:r>
                        <a:rPr lang="ru-RU" sz="12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сот, </a:t>
                      </a:r>
                      <a:r>
                        <a:rPr lang="ru-RU" sz="12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қылмыстық-атқару қызметі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28,6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2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790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Әлеуметтік көмек және әлеуметтік қамсыздандыру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21359"/>
                  </a:ext>
                </a:extLst>
              </a:tr>
              <a:tr h="227810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 үй-коммуналдық шаруашылық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778,1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1790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Мәдениет, 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спорт, туризм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ақпараттық кеңістік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1167226"/>
                  </a:ext>
                </a:extLst>
              </a:tr>
              <a:tr h="381790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Отын-энергетика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жер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қойнауын пайдалану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286056"/>
                  </a:ext>
                </a:extLst>
              </a:tr>
              <a:tr h="753889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су,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орман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балық шаруашылығы, ерекше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қорғалатын табиғи аумақтар, қоршаған ортаны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жануарлар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дүниесін қорғау, жер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қатынастары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89526"/>
                  </a:ext>
                </a:extLst>
              </a:tr>
              <a:tr h="387531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Өнеркәсіп, сәулет, қала құрылысы және құрылыс қызметі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938211"/>
                  </a:ext>
                </a:extLst>
              </a:tr>
              <a:tr h="242330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Көлік және 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коммуникация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022310"/>
                  </a:ext>
                </a:extLst>
              </a:tr>
              <a:tr h="219588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Басқа 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741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Қарызға қызмет көрсету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741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4976,3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5676,4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486143"/>
                  </a:ext>
                </a:extLst>
              </a:tr>
              <a:tr h="195741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кредиттерді</a:t>
                      </a:r>
                      <a:r>
                        <a:rPr lang="ru-RU" sz="1200" b="1" i="0" spc="-5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өтеу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5741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200" b="1" i="0" spc="-5" noProof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Қарыздарды өтеу</a:t>
                      </a:r>
                      <a:endParaRPr lang="ru-RU" sz="12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AF8A9B8-3FE5-72C6-F7C5-29227F3BECF2}"/>
              </a:ext>
            </a:extLst>
          </p:cNvPr>
          <p:cNvSpPr txBox="1"/>
          <p:nvPr/>
        </p:nvSpPr>
        <p:spPr>
          <a:xfrm>
            <a:off x="11827669" y="962025"/>
            <a:ext cx="12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chemeClr val="bg1"/>
                </a:solidFill>
              </a:rPr>
              <a:t>млн.теңге</a:t>
            </a:r>
            <a:endParaRPr lang="x-none" b="1" dirty="0">
              <a:solidFill>
                <a:schemeClr val="bg1"/>
              </a:solidFill>
            </a:endParaRPr>
          </a:p>
        </p:txBody>
      </p:sp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1760" y="7028771"/>
            <a:ext cx="686232" cy="203582"/>
          </a:xfrm>
        </p:spPr>
        <p:txBody>
          <a:bodyPr rtlCol="0"/>
          <a:lstStyle/>
          <a:p>
            <a:pPr>
              <a:defRPr/>
            </a:pPr>
            <a:r>
              <a:rPr lang="kk-KZ" sz="1323" dirty="0">
                <a:solidFill>
                  <a:prstClr val="black">
                    <a:tint val="75000"/>
                  </a:prstClr>
                </a:solidFill>
              </a:rPr>
              <a:t>8</a:t>
            </a:r>
            <a:endParaRPr lang="en-US" sz="1323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854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000">
              <a:srgbClr val="D7E2EF">
                <a:alpha val="0"/>
                <a:lumMod val="0"/>
                <a:lumOff val="100000"/>
              </a:srgbClr>
            </a:gs>
            <a:gs pos="0">
              <a:schemeClr val="accent1">
                <a:lumMod val="19000"/>
                <a:lumOff val="81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FF2B5EF4-FFF2-40B4-BE49-F238E27FC236}">
                <a16:creationId xmlns:a16="http://schemas.microsoft.com/office/drawing/2014/main" id="{98F907C4-0C8F-476E-971C-11FFDB7A2DE0}"/>
              </a:ext>
            </a:extLst>
          </p:cNvPr>
          <p:cNvSpPr/>
          <p:nvPr/>
        </p:nvSpPr>
        <p:spPr>
          <a:xfrm>
            <a:off x="169068" y="-1"/>
            <a:ext cx="13138923" cy="962025"/>
          </a:xfrm>
          <a:custGeom>
            <a:avLst/>
            <a:gdLst/>
            <a:ahLst/>
            <a:cxnLst/>
            <a:rect l="l" t="t" r="r" b="b"/>
            <a:pathLst>
              <a:path w="10680700" h="1583055">
                <a:moveTo>
                  <a:pt x="10680700" y="0"/>
                </a:moveTo>
                <a:lnTo>
                  <a:pt x="186" y="0"/>
                </a:lnTo>
                <a:lnTo>
                  <a:pt x="0" y="59773"/>
                </a:lnTo>
                <a:lnTo>
                  <a:pt x="0" y="1582917"/>
                </a:lnTo>
                <a:lnTo>
                  <a:pt x="10680700" y="1345442"/>
                </a:lnTo>
                <a:lnTo>
                  <a:pt x="10680700" y="0"/>
                </a:lnTo>
                <a:close/>
              </a:path>
            </a:pathLst>
          </a:custGeom>
          <a:solidFill>
            <a:srgbClr val="BB7D0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2026 </a:t>
            </a:r>
            <a:r>
              <a:rPr lang="ru-RU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жылғы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1-жартыжылдықтағы </a:t>
            </a:r>
            <a:r>
              <a:rPr lang="ru-RU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қалалық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бюджет </a:t>
            </a:r>
            <a:r>
              <a:rPr lang="ru-RU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шығыстарының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бағыттары</a:t>
            </a:r>
            <a:r>
              <a:rPr lang="ru-RU" sz="24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endParaRPr sz="24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21760" y="7028771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323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</a:t>
            </a: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16829483"/>
              </p:ext>
            </p:extLst>
          </p:nvPr>
        </p:nvGraphicFramePr>
        <p:xfrm>
          <a:off x="245269" y="1038225"/>
          <a:ext cx="12954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8279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731074" y="1897066"/>
            <a:ext cx="12391995" cy="1525702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59577" tIns="59577" rIns="59577" bIns="59577" anchor="ctr">
            <a:spAutoFit/>
          </a:bodyPr>
          <a:lstStyle/>
          <a:p>
            <a:pPr marL="504166" indent="-504166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117503" algn="l"/>
              </a:tabLst>
            </a:pP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64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көмек</a:t>
            </a:r>
            <a:r>
              <a:rPr lang="ru-RU" sz="264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210 </a:t>
            </a: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2647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04166" indent="-504166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117503" algn="l"/>
              </a:tabLst>
            </a:pP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64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қамсыздандыру</a:t>
            </a:r>
            <a:r>
              <a:rPr lang="ru-RU" sz="264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19,3 </a:t>
            </a: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2647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04166" indent="-504166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117503" algn="l"/>
              </a:tabLst>
            </a:pP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Басқалар</a:t>
            </a:r>
            <a:r>
              <a:rPr lang="ru-RU" sz="264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136,5 </a:t>
            </a:r>
            <a:r>
              <a:rPr lang="ru-RU" sz="2647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sz="2647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      </a:t>
            </a:r>
            <a:r>
              <a:rPr lang="ru-RU" altLang="ru-RU" sz="1617" b="1" dirty="0">
                <a:solidFill>
                  <a:srgbClr val="0A25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336E3548-952F-4128-B532-BA590BA407A8}"/>
              </a:ext>
            </a:extLst>
          </p:cNvPr>
          <p:cNvSpPr/>
          <p:nvPr/>
        </p:nvSpPr>
        <p:spPr>
          <a:xfrm>
            <a:off x="629248" y="217781"/>
            <a:ext cx="12494445" cy="1125244"/>
          </a:xfrm>
          <a:custGeom>
            <a:avLst/>
            <a:gdLst/>
            <a:ahLst/>
            <a:cxnLst/>
            <a:rect l="l" t="t" r="r" b="b"/>
            <a:pathLst>
              <a:path w="10680700" h="1583055">
                <a:moveTo>
                  <a:pt x="10680700" y="0"/>
                </a:moveTo>
                <a:lnTo>
                  <a:pt x="186" y="0"/>
                </a:lnTo>
                <a:lnTo>
                  <a:pt x="0" y="59773"/>
                </a:lnTo>
                <a:lnTo>
                  <a:pt x="0" y="1582917"/>
                </a:lnTo>
                <a:lnTo>
                  <a:pt x="10680700" y="1345442"/>
                </a:lnTo>
                <a:lnTo>
                  <a:pt x="10680700" y="0"/>
                </a:lnTo>
                <a:close/>
              </a:path>
            </a:pathLst>
          </a:custGeom>
          <a:solidFill>
            <a:srgbClr val="BB7D0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/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көмек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қамсыздандыру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шығыстары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365,8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(100%)</a:t>
            </a:r>
            <a:endParaRPr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D5CCEA-983E-443D-815E-3960B8454B67}"/>
              </a:ext>
            </a:extLst>
          </p:cNvPr>
          <p:cNvSpPr txBox="1"/>
          <p:nvPr/>
        </p:nvSpPr>
        <p:spPr>
          <a:xfrm>
            <a:off x="10532269" y="3781425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8B13DF-42F9-4F09-B608-2928AF262716}"/>
              </a:ext>
            </a:extLst>
          </p:cNvPr>
          <p:cNvSpPr txBox="1"/>
          <p:nvPr/>
        </p:nvSpPr>
        <p:spPr>
          <a:xfrm>
            <a:off x="11903869" y="3857625"/>
            <a:ext cx="137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spc="-85" dirty="0" err="1">
                <a:latin typeface="Trebuchet MS"/>
                <a:cs typeface="Trebuchet MS"/>
              </a:rPr>
              <a:t>млн.</a:t>
            </a:r>
            <a:r>
              <a:rPr lang="ru-RU" sz="1800" b="1" spc="-100" dirty="0" err="1">
                <a:latin typeface="Trebuchet MS"/>
                <a:cs typeface="Trebuchet MS"/>
              </a:rPr>
              <a:t>теңге</a:t>
            </a:r>
            <a:endParaRPr lang="ru-RU" dirty="0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2C93F318-9296-40DA-B18D-5B3475C1D9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7084422"/>
              </p:ext>
            </p:extLst>
          </p:nvPr>
        </p:nvGraphicFramePr>
        <p:xfrm>
          <a:off x="1845469" y="3857625"/>
          <a:ext cx="9982200" cy="315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21760" y="7028771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10</a:t>
            </a: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833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"/>
          <p:cNvSpPr txBox="1">
            <a:spLocks noChangeArrowheads="1"/>
          </p:cNvSpPr>
          <p:nvPr/>
        </p:nvSpPr>
        <p:spPr>
          <a:xfrm>
            <a:off x="169069" y="1693469"/>
            <a:ext cx="12801516" cy="159764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59577" tIns="59577" rIns="59577" bIns="59577" anchor="ctr">
            <a:spAutoFit/>
          </a:bodyPr>
          <a:lstStyle/>
          <a:p>
            <a:pPr marL="420138" indent="-420138" fontAlgn="ctr"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Мәдениет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қызмет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- 202,5 млн.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alt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20138" indent="-420138" fontAlgn="ctr"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Ақпараттық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кеңістік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119,5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20138" indent="-420138" fontAlgn="ctr"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Спорт– 110,6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20138" indent="-420138" fontAlgn="ctr"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Басқалар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alt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47,4</a:t>
            </a:r>
            <a:r>
              <a:rPr lang="ru-RU" alt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6E298378-A6DE-461E-8738-66F7B34E7138}"/>
              </a:ext>
            </a:extLst>
          </p:cNvPr>
          <p:cNvGrpSpPr/>
          <p:nvPr/>
        </p:nvGrpSpPr>
        <p:grpSpPr>
          <a:xfrm>
            <a:off x="205246" y="108478"/>
            <a:ext cx="13034045" cy="1185122"/>
            <a:chOff x="-13182" y="3499"/>
            <a:chExt cx="10693882" cy="1750060"/>
          </a:xfrm>
          <a:solidFill>
            <a:srgbClr val="BB7D01"/>
          </a:solidFill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5BFD6C-DE7A-4669-8021-61AAB135226C}"/>
                </a:ext>
              </a:extLst>
            </p:cNvPr>
            <p:cNvSpPr/>
            <p:nvPr/>
          </p:nvSpPr>
          <p:spPr>
            <a:xfrm>
              <a:off x="0" y="3499"/>
              <a:ext cx="10680700" cy="1750060"/>
            </a:xfrm>
            <a:custGeom>
              <a:avLst/>
              <a:gdLst/>
              <a:ahLst/>
              <a:cxnLst/>
              <a:rect l="l" t="t" r="r" b="b"/>
              <a:pathLst>
                <a:path w="10680700" h="1750060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5074"/>
                  </a:lnTo>
                  <a:lnTo>
                    <a:pt x="382201" y="1749728"/>
                  </a:lnTo>
                  <a:lnTo>
                    <a:pt x="10439128" y="1589582"/>
                  </a:lnTo>
                  <a:lnTo>
                    <a:pt x="10680700" y="1351733"/>
                  </a:lnTo>
                  <a:lnTo>
                    <a:pt x="10680700" y="0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CF683BB-104B-4981-928C-9166986A0520}"/>
                </a:ext>
              </a:extLst>
            </p:cNvPr>
            <p:cNvSpPr/>
            <p:nvPr/>
          </p:nvSpPr>
          <p:spPr>
            <a:xfrm>
              <a:off x="-13182" y="36735"/>
              <a:ext cx="10680700" cy="1583055"/>
            </a:xfrm>
            <a:custGeom>
              <a:avLst/>
              <a:gdLst/>
              <a:ahLst/>
              <a:cxnLst/>
              <a:rect l="l" t="t" r="r" b="b"/>
              <a:pathLst>
                <a:path w="10680700" h="1583055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2917"/>
                  </a:lnTo>
                  <a:lnTo>
                    <a:pt x="10680700" y="1345442"/>
                  </a:lnTo>
                  <a:lnTo>
                    <a:pt x="10680700" y="0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lIns="0" tIns="0" rIns="0" bIns="0" rtlCol="0"/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Мәдениет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спорт, туризм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және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ақпараттық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кеңістік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шығыстары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–                    480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млн.теңге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(98,5%) </a:t>
              </a:r>
              <a:endParaRPr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C93F318-9296-40DA-B18D-5B3475C1D9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1870424"/>
              </p:ext>
            </p:extLst>
          </p:nvPr>
        </p:nvGraphicFramePr>
        <p:xfrm>
          <a:off x="1921669" y="3866422"/>
          <a:ext cx="9982200" cy="315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377751D-02AC-4CBA-8DE5-4618F9063804}"/>
              </a:ext>
            </a:extLst>
          </p:cNvPr>
          <p:cNvSpPr txBox="1"/>
          <p:nvPr/>
        </p:nvSpPr>
        <p:spPr>
          <a:xfrm>
            <a:off x="11903869" y="3866422"/>
            <a:ext cx="1540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spc="-85" dirty="0" err="1">
                <a:latin typeface="Trebuchet MS"/>
                <a:cs typeface="Trebuchet MS"/>
              </a:rPr>
              <a:t>млн</a:t>
            </a:r>
            <a:r>
              <a:rPr lang="ru-RU" sz="1800" b="1" spc="-85" dirty="0" err="1">
                <a:latin typeface="Trebuchet MS"/>
                <a:cs typeface="Trebuchet MS"/>
              </a:rPr>
              <a:t>.</a:t>
            </a:r>
            <a:r>
              <a:rPr lang="ru-RU" sz="1800" b="1" spc="-100" dirty="0" err="1">
                <a:latin typeface="Trebuchet MS"/>
                <a:cs typeface="Trebuchet MS"/>
              </a:rPr>
              <a:t>теңге</a:t>
            </a:r>
            <a:endParaRPr lang="ru-RU" dirty="0"/>
          </a:p>
        </p:txBody>
      </p:sp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21760" y="7028771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11</a:t>
            </a: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40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"/>
          <p:cNvSpPr txBox="1">
            <a:spLocks noChangeArrowheads="1"/>
          </p:cNvSpPr>
          <p:nvPr/>
        </p:nvSpPr>
        <p:spPr>
          <a:xfrm>
            <a:off x="169069" y="1878135"/>
            <a:ext cx="12801516" cy="1228313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59577" tIns="59577" rIns="59577" bIns="59577" anchor="ctr">
            <a:spAutoFit/>
          </a:bodyPr>
          <a:lstStyle/>
          <a:p>
            <a:pPr marL="420138" indent="-420138" fontAlgn="ctr"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шаруашылығы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48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20138" indent="-420138" fontAlgn="ctr"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Елді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мекендерді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абаттандыру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439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20138" indent="-420138" fontAlgn="ctr">
              <a:buFont typeface="Wingdings" panose="05000000000000000000" pitchFamily="2" charset="2"/>
              <a:buChar char="v"/>
              <a:defRPr/>
            </a:pP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Көлік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alt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коммуникация – 528,8 </a:t>
            </a:r>
            <a:r>
              <a:rPr lang="ru-RU" alt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6E298378-A6DE-461E-8738-66F7B34E7138}"/>
              </a:ext>
            </a:extLst>
          </p:cNvPr>
          <p:cNvGrpSpPr/>
          <p:nvPr/>
        </p:nvGrpSpPr>
        <p:grpSpPr>
          <a:xfrm>
            <a:off x="205246" y="108478"/>
            <a:ext cx="13034045" cy="1185122"/>
            <a:chOff x="-13182" y="3499"/>
            <a:chExt cx="10693882" cy="1750060"/>
          </a:xfrm>
          <a:solidFill>
            <a:srgbClr val="BB7D01"/>
          </a:solidFill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5BFD6C-DE7A-4669-8021-61AAB135226C}"/>
                </a:ext>
              </a:extLst>
            </p:cNvPr>
            <p:cNvSpPr/>
            <p:nvPr/>
          </p:nvSpPr>
          <p:spPr>
            <a:xfrm>
              <a:off x="0" y="3499"/>
              <a:ext cx="10680700" cy="1750060"/>
            </a:xfrm>
            <a:custGeom>
              <a:avLst/>
              <a:gdLst/>
              <a:ahLst/>
              <a:cxnLst/>
              <a:rect l="l" t="t" r="r" b="b"/>
              <a:pathLst>
                <a:path w="10680700" h="1750060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5074"/>
                  </a:lnTo>
                  <a:lnTo>
                    <a:pt x="382201" y="1749728"/>
                  </a:lnTo>
                  <a:lnTo>
                    <a:pt x="10439128" y="1589582"/>
                  </a:lnTo>
                  <a:lnTo>
                    <a:pt x="10680700" y="1351733"/>
                  </a:lnTo>
                  <a:lnTo>
                    <a:pt x="10680700" y="0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CF683BB-104B-4981-928C-9166986A0520}"/>
                </a:ext>
              </a:extLst>
            </p:cNvPr>
            <p:cNvSpPr/>
            <p:nvPr/>
          </p:nvSpPr>
          <p:spPr>
            <a:xfrm>
              <a:off x="-13182" y="36735"/>
              <a:ext cx="10680700" cy="1583055"/>
            </a:xfrm>
            <a:custGeom>
              <a:avLst/>
              <a:gdLst/>
              <a:ahLst/>
              <a:cxnLst/>
              <a:rect l="l" t="t" r="r" b="b"/>
              <a:pathLst>
                <a:path w="10680700" h="1583055">
                  <a:moveTo>
                    <a:pt x="10680700" y="0"/>
                  </a:moveTo>
                  <a:lnTo>
                    <a:pt x="186" y="0"/>
                  </a:lnTo>
                  <a:lnTo>
                    <a:pt x="0" y="59773"/>
                  </a:lnTo>
                  <a:lnTo>
                    <a:pt x="0" y="1582917"/>
                  </a:lnTo>
                  <a:lnTo>
                    <a:pt x="10680700" y="1345442"/>
                  </a:lnTo>
                  <a:lnTo>
                    <a:pt x="10680700" y="0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lIns="0" tIns="0" rIns="0" bIns="0" rtlCol="0"/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Тұрғын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үй-коммуналдық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шаруашылық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шығыстары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мен транспорт– 1015,8 </a:t>
              </a:r>
              <a:r>
                <a:rPr lang="ru-RU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млн.теңге</a:t>
              </a:r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endParaRPr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C93F318-9296-40DA-B18D-5B3475C1D9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5970745"/>
              </p:ext>
            </p:extLst>
          </p:nvPr>
        </p:nvGraphicFramePr>
        <p:xfrm>
          <a:off x="1921669" y="3866422"/>
          <a:ext cx="9982200" cy="315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377751D-02AC-4CBA-8DE5-4618F9063804}"/>
              </a:ext>
            </a:extLst>
          </p:cNvPr>
          <p:cNvSpPr txBox="1"/>
          <p:nvPr/>
        </p:nvSpPr>
        <p:spPr>
          <a:xfrm>
            <a:off x="11903869" y="3866422"/>
            <a:ext cx="1540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spc="-85" dirty="0" err="1">
                <a:latin typeface="Trebuchet MS"/>
                <a:cs typeface="Trebuchet MS"/>
              </a:rPr>
              <a:t>млн</a:t>
            </a:r>
            <a:r>
              <a:rPr lang="ru-RU" sz="1800" b="1" spc="-85" dirty="0" err="1">
                <a:latin typeface="Trebuchet MS"/>
                <a:cs typeface="Trebuchet MS"/>
              </a:rPr>
              <a:t>.</a:t>
            </a:r>
            <a:r>
              <a:rPr lang="ru-RU" sz="1800" b="1" spc="-100" dirty="0" err="1">
                <a:latin typeface="Trebuchet MS"/>
                <a:cs typeface="Trebuchet MS"/>
              </a:rPr>
              <a:t>теңге</a:t>
            </a:r>
            <a:endParaRPr lang="ru-RU" dirty="0"/>
          </a:p>
        </p:txBody>
      </p:sp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21760" y="7028771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12</a:t>
            </a: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40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>
            <a:extLst>
              <a:ext uri="{FF2B5EF4-FFF2-40B4-BE49-F238E27FC236}">
                <a16:creationId xmlns:a16="http://schemas.microsoft.com/office/drawing/2014/main" id="{CAFD90FC-1E41-4B60-0BC1-CCC4544498EE}"/>
              </a:ext>
            </a:extLst>
          </p:cNvPr>
          <p:cNvSpPr txBox="1">
            <a:spLocks/>
          </p:cNvSpPr>
          <p:nvPr/>
        </p:nvSpPr>
        <p:spPr>
          <a:xfrm>
            <a:off x="0" y="1266825"/>
            <a:ext cx="13444538" cy="63722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               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endParaRPr lang="ru-RU" sz="1600" dirty="0">
              <a:solidFill>
                <a:srgbClr val="FF0000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         </a:t>
            </a:r>
          </a:p>
          <a:p>
            <a:endParaRPr lang="ru-RU" sz="16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  </a:t>
            </a:r>
          </a:p>
        </p:txBody>
      </p:sp>
      <p:graphicFrame>
        <p:nvGraphicFramePr>
          <p:cNvPr id="7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528542"/>
              </p:ext>
            </p:extLst>
          </p:nvPr>
        </p:nvGraphicFramePr>
        <p:xfrm>
          <a:off x="-59531" y="962026"/>
          <a:ext cx="13504069" cy="6650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6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8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599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400" b="1" spc="-5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spc="-5" dirty="0" err="1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инвестициялық жобаның атауы</a:t>
                      </a: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spc="-5" dirty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kk-KZ" sz="1400" b="1" spc="-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әлеуметтік әсер</a:t>
                      </a:r>
                      <a:endParaRPr lang="kk-KZ" sz="14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endParaRPr lang="ru-RU" sz="1400" dirty="0"/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b="1" dirty="0" err="1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экономикалық әсер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21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ШҚО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Риддер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№ 6-ықшамаудандағы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желілердің құрылысы және 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қабатты тұрғын үйдің аумағын абаттандыру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b="1" baseline="0" dirty="0">
                          <a:latin typeface="Arial" pitchFamily="34" charset="0"/>
                          <a:cs typeface="Arial" pitchFamily="34" charset="0"/>
                        </a:rPr>
                        <a:t>№ 18 поз.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endParaRPr lang="ru-RU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Ықшамауданның инженерлік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тұрғын үй инфрақұрылымын дамыту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Санитариялық және экологиялық жағдайларды жақсарту.</a:t>
                      </a:r>
                      <a:endParaRPr lang="ru-RU" sz="14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4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4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тұрғындардың тұрмыс деңгейі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 </a:t>
                      </a:r>
                      <a:r>
                        <a:rPr lang="ru-RU" sz="14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табысын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4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арттыру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4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әлеуметтік инфрақұрылымды жақсарту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0" algn="l" font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38,5 </a:t>
                      </a:r>
                      <a:r>
                        <a:rPr lang="ru-RU" sz="14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млн.теңге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4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бөлінді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5131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ШҚО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Риддер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қаласында дене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шынықтыру-сауықтыру кешенінің құрылысы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                                                     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/>
                    </a:p>
                  </a:txBody>
                  <a:tcPr marL="9525" marR="9525" marT="9525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Шалғайдағы аудан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жастары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тұрғындарын дене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шынықтыру және спортпен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шұғылдануға тарту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тұрғындарды 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СӨС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тарту</a:t>
                      </a:r>
                      <a:endParaRPr lang="ru-RU" sz="14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объектісінің құрылысы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Жаңа тұрақты жұмыс орындарын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құру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бөлінді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635194"/>
                  </a:ext>
                </a:extLst>
              </a:tr>
              <a:tr h="3221737"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 Қазақстан облысы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Риддер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қаласының Тәуелсіздік даңғылы бойынша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инфрақұрылымды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реконструкциялау</a:t>
                      </a:r>
                      <a:endParaRPr lang="ru-RU" sz="1400" b="1" i="0" u="none" strike="noStrik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64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 шегінде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белсенді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мәдени, салауатты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демалу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 жағдай жасау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қаланың сәулеттік келбетін</a:t>
                      </a:r>
                      <a:r>
                        <a:rPr lang="ru-RU" sz="1400" b="1" i="0" spc="-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spc="-5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жақсарту</a:t>
                      </a:r>
                      <a:endParaRPr lang="ru-RU" sz="1400" b="1" i="0" spc="-5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spc="-5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spc="-5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spc="-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 кеңістікті шағын архитектуралық нысандар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жиынтығы, жарықтандыру және оларды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сквер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аумағында орната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жабу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түрінде абаттандыру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Өлшемі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 * 60 метр</a:t>
                      </a:r>
                    </a:p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аллеялар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1310 * 13 метр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4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163,4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млн.теңге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бөлінді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501093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885825"/>
            <a:ext cx="1181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1600" b="1" spc="-1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тенге</a:t>
            </a:r>
            <a:endParaRPr lang="ru-RU" sz="1600" b="1" spc="-14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4"/>
          <p:cNvSpPr/>
          <p:nvPr/>
        </p:nvSpPr>
        <p:spPr>
          <a:xfrm>
            <a:off x="0" y="1"/>
            <a:ext cx="13444537" cy="1215688"/>
          </a:xfrm>
          <a:custGeom>
            <a:avLst/>
            <a:gdLst/>
            <a:ahLst/>
            <a:cxnLst/>
            <a:rect l="l" t="t" r="r" b="b"/>
            <a:pathLst>
              <a:path w="10008235" h="683895">
                <a:moveTo>
                  <a:pt x="10007611" y="0"/>
                </a:moveTo>
                <a:lnTo>
                  <a:pt x="0" y="0"/>
                </a:lnTo>
                <a:lnTo>
                  <a:pt x="0" y="683798"/>
                </a:lnTo>
                <a:lnTo>
                  <a:pt x="10007611" y="683798"/>
                </a:lnTo>
                <a:lnTo>
                  <a:pt x="10007611" y="0"/>
                </a:lnTo>
                <a:close/>
              </a:path>
            </a:pathLst>
          </a:custGeom>
          <a:solidFill>
            <a:srgbClr val="00507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 rtlCol="0" anchor="ctr"/>
          <a:lstStyle/>
          <a:p>
            <a:pPr lvl="0" algn="ctr">
              <a:defRPr/>
            </a:pPr>
            <a:endParaRPr lang="ru-RU" b="1" spc="-3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Риддер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инвестициялық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жобаларды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асыру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жартыжылдықта</a:t>
            </a:r>
            <a:r>
              <a:rPr lang="ru-RU" b="1" spc="-3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ctr">
              <a:defRPr/>
            </a:pPr>
            <a:r>
              <a:rPr lang="ru-RU" b="1" spc="-3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b="1" spc="-3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3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b="1" spc="-3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902 млн. </a:t>
            </a:r>
            <a:r>
              <a:rPr lang="ru-RU" b="1" spc="-3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b="1" spc="-3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бағытталды</a:t>
            </a:r>
            <a:r>
              <a:rPr lang="ru-RU" b="1" spc="-3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1" spc="-3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br>
              <a:rPr lang="ru-RU" sz="2000" b="1" spc="-3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spc="-3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21760" y="7028771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B849F34D-B619-4388-802B-AAF666DF5BA3}"/>
              </a:ext>
            </a:extLst>
          </p:cNvPr>
          <p:cNvSpPr txBox="1">
            <a:spLocks/>
          </p:cNvSpPr>
          <p:nvPr/>
        </p:nvSpPr>
        <p:spPr>
          <a:xfrm>
            <a:off x="12665869" y="7210425"/>
            <a:ext cx="686232" cy="20358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23" dirty="0">
                <a:solidFill>
                  <a:prstClr val="black">
                    <a:tint val="75000"/>
                  </a:prstClr>
                </a:solidFill>
              </a:rPr>
              <a:t>13</a:t>
            </a:r>
            <a:endParaRPr kumimoji="0" lang="en-US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15458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14214</TotalTime>
  <Words>1267</Words>
  <Application>Microsoft Office PowerPoint</Application>
  <PresentationFormat>Произвольный</PresentationFormat>
  <Paragraphs>458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Arial MT</vt:lpstr>
      <vt:lpstr>Arial Narrow</vt:lpstr>
      <vt:lpstr>Calibri</vt:lpstr>
      <vt:lpstr>Trebuchet MS</vt:lpstr>
      <vt:lpstr>Wingdings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0tuet o6 иcпoлнeнии Mectнoгo 6юд—eta sa 2013 г.</dc:title>
  <dc:creator>Бокаева Мадина</dc:creator>
  <cp:lastModifiedBy>User</cp:lastModifiedBy>
  <cp:revision>992</cp:revision>
  <cp:lastPrinted>2025-07-18T07:43:41Z</cp:lastPrinted>
  <dcterms:created xsi:type="dcterms:W3CDTF">2021-05-13T13:32:55Z</dcterms:created>
  <dcterms:modified xsi:type="dcterms:W3CDTF">2026-09-02T09:52:32Z</dcterms:modified>
</cp:coreProperties>
</file>